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90" r:id="rId4"/>
    <p:sldId id="260" r:id="rId5"/>
    <p:sldId id="287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CC"/>
    <a:srgbClr val="CC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64" d="100"/>
          <a:sy n="64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6B799-A5C3-4E6B-94D3-225B31C14F45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63EDBF-634C-40E0-B382-E84EAF282685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95148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EDBF-634C-40E0-B382-E84EAF282685}" type="slidenum">
              <a:rPr lang="es-MX" smtClean="0"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51053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10/10/2016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>
                <a:solidFill>
                  <a:srgbClr val="0070C0"/>
                </a:solidFill>
              </a:rPr>
              <a:t>EJEMPLOS DE VIBRACIONES LIBRE AMORTIGUADAS DE UN GRADO DE LIBERTAD  </a:t>
            </a:r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971600" y="3861048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Área Académica: INGENIERÍA MECÁNICA</a:t>
            </a:r>
          </a:p>
          <a:p>
            <a:pPr algn="l"/>
            <a:endParaRPr lang="es-MX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Profesor(a): DR. MIGUEL ÁNGEL FLORES RENTERÍA</a:t>
            </a:r>
          </a:p>
          <a:p>
            <a:pPr algn="l"/>
            <a:endParaRPr lang="es-MX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Periodo: JULIO – DICIEMBRE 2016</a:t>
            </a: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 txBox="1">
            <a:spLocks/>
          </p:cNvSpPr>
          <p:nvPr/>
        </p:nvSpPr>
        <p:spPr>
          <a:xfrm>
            <a:off x="79924" y="0"/>
            <a:ext cx="8915149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EJEMPLOS DE VIBRACIONES LIBRES AMORTIGUADAS DE UN GRADO DE LIBERTAD</a:t>
            </a:r>
            <a:endParaRPr lang="es-MX" sz="2000" dirty="0"/>
          </a:p>
        </p:txBody>
      </p:sp>
      <p:sp>
        <p:nvSpPr>
          <p:cNvPr id="2" name="CuadroTexto 1"/>
          <p:cNvSpPr txBox="1"/>
          <p:nvPr/>
        </p:nvSpPr>
        <p:spPr>
          <a:xfrm>
            <a:off x="332154" y="501202"/>
            <a:ext cx="84796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Determine los valores de </a:t>
            </a:r>
            <a:r>
              <a:rPr lang="el-GR" dirty="0"/>
              <a:t>ζ</a:t>
            </a:r>
            <a:r>
              <a:rPr lang="es-ES" dirty="0"/>
              <a:t> y de </a:t>
            </a:r>
            <a:r>
              <a:rPr lang="es-ES" dirty="0" err="1"/>
              <a:t>w</a:t>
            </a:r>
            <a:r>
              <a:rPr lang="es-ES" baseline="-25000" dirty="0" err="1"/>
              <a:t>d</a:t>
            </a:r>
            <a:r>
              <a:rPr lang="es-ES" dirty="0"/>
              <a:t> para los siguientes valores;</a:t>
            </a:r>
          </a:p>
          <a:p>
            <a:pPr marL="342900" indent="-342900">
              <a:buAutoNum type="alphaLcParenR"/>
            </a:pPr>
            <a:r>
              <a:rPr lang="es-ES" dirty="0"/>
              <a:t>m= 10kg.   c=150 </a:t>
            </a:r>
            <a:r>
              <a:rPr lang="es-ES" dirty="0" err="1"/>
              <a:t>N.s</a:t>
            </a:r>
            <a:r>
              <a:rPr lang="es-ES" dirty="0"/>
              <a:t>/m,    k=1000 N/m </a:t>
            </a:r>
          </a:p>
          <a:p>
            <a:pPr marL="342900" indent="-342900">
              <a:buFontTx/>
              <a:buAutoNum type="alphaLcParenR"/>
            </a:pPr>
            <a:r>
              <a:rPr lang="es-ES" dirty="0"/>
              <a:t>a) m= 10kg.   c=200 </a:t>
            </a:r>
            <a:r>
              <a:rPr lang="es-ES" dirty="0" err="1"/>
              <a:t>N.s</a:t>
            </a:r>
            <a:r>
              <a:rPr lang="es-ES" dirty="0"/>
              <a:t>/m,    k=1000 N/m </a:t>
            </a:r>
          </a:p>
          <a:p>
            <a:pPr marL="342900" indent="-342900">
              <a:buFontTx/>
              <a:buAutoNum type="alphaLcParenR"/>
            </a:pPr>
            <a:r>
              <a:rPr lang="es-ES" dirty="0"/>
              <a:t>a) m= 10kg.   c=250 </a:t>
            </a:r>
            <a:r>
              <a:rPr lang="es-ES" dirty="0" err="1"/>
              <a:t>N.s</a:t>
            </a:r>
            <a:r>
              <a:rPr lang="es-ES" dirty="0"/>
              <a:t>/m,    k=1000 N/m </a:t>
            </a:r>
          </a:p>
          <a:p>
            <a:r>
              <a:rPr lang="es-ES" dirty="0"/>
              <a:t>y especifique de qué tipo de movimiento se trata.</a:t>
            </a: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/>
              <p:cNvSpPr txBox="1"/>
              <p:nvPr/>
            </p:nvSpPr>
            <p:spPr>
              <a:xfrm>
                <a:off x="79924" y="1973044"/>
                <a:ext cx="3051916" cy="7047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s-E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type m:val="lin"/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den>
                        </m:f>
                      </m:e>
                    </m:rad>
                  </m:oMath>
                </a14:m>
                <a:r>
                  <a:rPr lang="es-MX" dirty="0"/>
                  <a:t>  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MX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type m:val="lin"/>
                            <m:ctrlPr>
                              <a:rPr lang="es-MX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ES" b="0" i="1" dirty="0" smtClean="0">
                                <a:latin typeface="Cambria Math" panose="02040503050406030204" pitchFamily="18" charset="0"/>
                              </a:rPr>
                              <m:t>1000</m:t>
                            </m:r>
                          </m:num>
                          <m:den>
                            <m:r>
                              <a:rPr lang="es-ES" b="0" i="1" dirty="0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e>
                    </m:rad>
                  </m:oMath>
                </a14:m>
                <a:endParaRPr lang="es-ES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s-ES" b="0" i="1" dirty="0" smtClean="0">
                          <a:latin typeface="Cambria Math" panose="02040503050406030204" pitchFamily="18" charset="0"/>
                        </a:rPr>
                        <m:t>=10 </m:t>
                      </m:r>
                      <m:r>
                        <a:rPr lang="es-ES" b="0" i="1" dirty="0" smtClean="0">
                          <a:latin typeface="Cambria Math" panose="02040503050406030204" pitchFamily="18" charset="0"/>
                        </a:rPr>
                        <m:t>𝑟𝑎𝑑</m:t>
                      </m:r>
                      <m:r>
                        <a:rPr lang="es-ES" b="0" i="1" dirty="0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s-ES" b="0" i="1" dirty="0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4" y="1973044"/>
                <a:ext cx="3051916" cy="704745"/>
              </a:xfrm>
              <a:prstGeom prst="rect">
                <a:avLst/>
              </a:prstGeom>
              <a:blipFill>
                <a:blip r:embed="rId3"/>
                <a:stretch>
                  <a:fillRect t="-53913" r="-6986" b="-5391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/>
              <p:cNvSpPr txBox="1"/>
              <p:nvPr/>
            </p:nvSpPr>
            <p:spPr>
              <a:xfrm>
                <a:off x="49339" y="2827627"/>
                <a:ext cx="2952328" cy="9444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𝜁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sSub>
                            <m:sSubPr>
                              <m:ctrlPr>
                                <a:rPr lang="es-ES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150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(2)(10)(10)</m:t>
                          </m:r>
                        </m:den>
                      </m:f>
                    </m:oMath>
                  </m:oMathPara>
                </a14:m>
                <a:endParaRPr lang="es-ES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𝜁</m:t>
                      </m:r>
                      <m:r>
                        <a:rPr lang="es-MX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=0.75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39" y="2827627"/>
                <a:ext cx="2952328" cy="944489"/>
              </a:xfrm>
              <a:prstGeom prst="rect">
                <a:avLst/>
              </a:prstGeom>
              <a:blipFill>
                <a:blip r:embed="rId4"/>
                <a:stretch>
                  <a:fillRect b="-451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-115694" y="3905242"/>
                <a:ext cx="2844316" cy="1040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s-E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s-E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𝜁</m:t>
                              </m:r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s-ES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           </m:t>
                          </m:r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=10</m:t>
                      </m:r>
                      <m:rad>
                        <m:radPr>
                          <m:degHide m:val="on"/>
                          <m:ctrlPr>
                            <a:rPr lang="es-E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s-E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(0.75)</m:t>
                              </m:r>
                            </m:e>
                            <m:sup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s-ES" b="0" i="1" dirty="0">
                  <a:latin typeface="Cambria Math" panose="02040503050406030204" pitchFamily="18" charset="0"/>
                </a:endParaRPr>
              </a:p>
              <a:p>
                <a:r>
                  <a:rPr lang="es-MX" dirty="0"/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=6.614 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15694" y="3905242"/>
                <a:ext cx="2844316" cy="1040157"/>
              </a:xfrm>
              <a:prstGeom prst="rect">
                <a:avLst/>
              </a:prstGeom>
              <a:blipFill>
                <a:blip r:embed="rId5"/>
                <a:stretch>
                  <a:fillRect b="-4118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56728" y="5085184"/>
                <a:ext cx="338437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𝜁</m:t>
                      </m:r>
                      <m:r>
                        <a:rPr lang="el-G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s-ES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𝑆𝑈𝐵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𝐴𝑀𝑂𝑅𝑇𝐼𝐺𝑈𝐴𝐷𝑂</m:t>
                      </m:r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28" y="5085184"/>
                <a:ext cx="3384376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/>
              <p:cNvSpPr txBox="1"/>
              <p:nvPr/>
            </p:nvSpPr>
            <p:spPr>
              <a:xfrm>
                <a:off x="3090490" y="1926346"/>
                <a:ext cx="3051916" cy="7047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s-MX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s-E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e>
                      <m:sub>
                        <m:r>
                          <a:rPr lang="es-E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r>
                      <a:rPr lang="es-E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s-ES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type m:val="lin"/>
                            <m:ctrlPr>
                              <a:rPr lang="es-ES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E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𝒌</m:t>
                            </m:r>
                          </m:num>
                          <m:den>
                            <m:r>
                              <a:rPr lang="es-E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den>
                        </m:f>
                      </m:e>
                    </m:rad>
                  </m:oMath>
                </a14:m>
                <a:r>
                  <a:rPr lang="es-MX" b="1" dirty="0">
                    <a:solidFill>
                      <a:srgbClr val="0070C0"/>
                    </a:solidFill>
                  </a:rPr>
                  <a:t>  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MX" b="1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type m:val="lin"/>
                            <m:ctrlPr>
                              <a:rPr lang="es-MX" b="1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ES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𝟏𝟎𝟎𝟎</m:t>
                            </m:r>
                          </m:num>
                          <m:den>
                            <m:r>
                              <a:rPr lang="es-ES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e>
                    </m:rad>
                  </m:oMath>
                </a14:m>
                <a:endParaRPr lang="es-ES" b="1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es-E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r>
                        <a:rPr lang="es-E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s-E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𝒓𝒂𝒅</m:t>
                      </m:r>
                      <m:r>
                        <a:rPr lang="es-E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s-E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</m:oMath>
                  </m:oMathPara>
                </a14:m>
                <a:endParaRPr lang="es-MX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0490" y="1926346"/>
                <a:ext cx="3051916" cy="704745"/>
              </a:xfrm>
              <a:prstGeom prst="rect">
                <a:avLst/>
              </a:prstGeom>
              <a:blipFill>
                <a:blip r:embed="rId7"/>
                <a:stretch>
                  <a:fillRect t="-53448" r="-8184" b="-5258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/>
              <p:cNvSpPr txBox="1"/>
              <p:nvPr/>
            </p:nvSpPr>
            <p:spPr>
              <a:xfrm>
                <a:off x="6092084" y="1844824"/>
                <a:ext cx="3051916" cy="7047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s-MX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s-E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e>
                      <m:sub>
                        <m:r>
                          <a:rPr lang="es-E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r>
                      <a:rPr lang="es-ES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s-ES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type m:val="lin"/>
                            <m:ctrlPr>
                              <a:rPr lang="es-ES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ES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𝒌</m:t>
                            </m:r>
                          </m:num>
                          <m:den>
                            <m:r>
                              <a:rPr lang="es-ES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den>
                        </m:f>
                      </m:e>
                    </m:rad>
                  </m:oMath>
                </a14:m>
                <a:r>
                  <a:rPr lang="es-MX" b="1" dirty="0">
                    <a:solidFill>
                      <a:srgbClr val="00B050"/>
                    </a:solidFill>
                  </a:rPr>
                  <a:t>  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MX" b="1" i="1" dirty="0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type m:val="lin"/>
                            <m:ctrlPr>
                              <a:rPr lang="es-MX" b="1" i="1" dirty="0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ES" b="1" i="1" dirty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𝟏𝟎𝟎𝟎</m:t>
                            </m:r>
                          </m:num>
                          <m:den>
                            <m:r>
                              <a:rPr lang="es-ES" b="1" i="1" dirty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e>
                    </m:rad>
                  </m:oMath>
                </a14:m>
                <a:endParaRPr lang="es-ES" b="1" i="1" dirty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b="1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es-E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r>
                        <a:rPr lang="es-ES" b="1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1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s-ES" b="1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b="1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𝒓𝒂𝒅</m:t>
                      </m:r>
                      <m:r>
                        <a:rPr lang="es-ES" b="1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s-ES" b="1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</m:oMath>
                  </m:oMathPara>
                </a14:m>
                <a:endParaRPr lang="es-MX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2084" y="1844824"/>
                <a:ext cx="3051916" cy="704745"/>
              </a:xfrm>
              <a:prstGeom prst="rect">
                <a:avLst/>
              </a:prstGeom>
              <a:blipFill>
                <a:blip r:embed="rId8"/>
                <a:stretch>
                  <a:fillRect t="-53913" r="-8184" b="-5391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/>
              <p:cNvSpPr txBox="1"/>
              <p:nvPr/>
            </p:nvSpPr>
            <p:spPr>
              <a:xfrm>
                <a:off x="3001667" y="2780929"/>
                <a:ext cx="2952328" cy="9444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𝜻</m:t>
                      </m:r>
                      <m:r>
                        <a:rPr lang="es-E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  <m:sSub>
                            <m:sSubPr>
                              <m:ctrlPr>
                                <a:rPr lang="es-ES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𝒘</m:t>
                              </m:r>
                            </m:e>
                            <m:sub>
                              <m:r>
                                <a:rPr lang="es-E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</m:den>
                      </m:f>
                      <m:r>
                        <a:rPr lang="es-E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𝟐𝟎𝟎</m:t>
                          </m:r>
                        </m:num>
                        <m:den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)(</m:t>
                          </m:r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)(</m:t>
                          </m:r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s-ES" b="1" i="1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𝜻</m:t>
                      </m:r>
                      <m:r>
                        <a:rPr lang="es-MX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</m:t>
                      </m:r>
                      <m:r>
                        <a:rPr lang="es-E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s-MX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1667" y="2780929"/>
                <a:ext cx="2952328" cy="944489"/>
              </a:xfrm>
              <a:prstGeom prst="rect">
                <a:avLst/>
              </a:prstGeom>
              <a:blipFill>
                <a:blip r:embed="rId9"/>
                <a:stretch>
                  <a:fillRect b="-387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6092084" y="2780928"/>
                <a:ext cx="2952328" cy="9444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𝜻</m:t>
                      </m:r>
                      <m:r>
                        <a:rPr lang="es-E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  <m:sSub>
                            <m:sSubPr>
                              <m:ctrlPr>
                                <a:rPr lang="es-ES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b="1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𝒘</m:t>
                              </m:r>
                            </m:e>
                            <m:sub>
                              <m:r>
                                <a:rPr lang="es-ES" b="1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</m:den>
                      </m:f>
                      <m:r>
                        <a:rPr lang="es-E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𝟐𝟓𝟎</m:t>
                          </m:r>
                        </m:num>
                        <m:den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)(</m:t>
                          </m:r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)(</m:t>
                          </m:r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s-ES" b="1" i="1" dirty="0">
                  <a:solidFill>
                    <a:srgbClr val="00B05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𝜻</m:t>
                      </m:r>
                      <m:r>
                        <a:rPr lang="es-MX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</m:t>
                      </m:r>
                      <m:r>
                        <a:rPr lang="es-E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s-E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s-E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𝟐𝟓</m:t>
                      </m:r>
                    </m:oMath>
                  </m:oMathPara>
                </a14:m>
                <a:endParaRPr lang="es-MX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2084" y="2780928"/>
                <a:ext cx="2952328" cy="944489"/>
              </a:xfrm>
              <a:prstGeom prst="rect">
                <a:avLst/>
              </a:prstGeom>
              <a:blipFill>
                <a:blip r:embed="rId10"/>
                <a:stretch>
                  <a:fillRect b="-451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uadroTexto 15"/>
              <p:cNvSpPr txBox="1"/>
              <p:nvPr/>
            </p:nvSpPr>
            <p:spPr>
              <a:xfrm>
                <a:off x="2728622" y="3872058"/>
                <a:ext cx="3031002" cy="12698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  <m:r>
                        <a:rPr lang="es-E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s-ES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E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𝜻</m:t>
                              </m:r>
                            </m:e>
                            <m:sup>
                              <m:r>
                                <a:rPr lang="es-E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s-ES" b="1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          </m:t>
                          </m:r>
                          <m:r>
                            <a:rPr lang="es-E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es-E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  <m:r>
                        <a:rPr lang="es-E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ad>
                        <m:radPr>
                          <m:degHide m:val="on"/>
                          <m:ctrlP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s-ES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E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s-E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s-E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s-E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s-ES" b="1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r>
                  <a:rPr lang="es-MX" b="1" dirty="0">
                    <a:solidFill>
                      <a:srgbClr val="0070C0"/>
                    </a:solidFill>
                  </a:rPr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e>
                      <m:sub>
                        <m:r>
                          <a:rPr lang="es-E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sub>
                    </m:sSub>
                    <m:r>
                      <a:rPr lang="es-E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s-E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𝒓𝒂𝒅</m:t>
                    </m:r>
                    <m:r>
                      <a:rPr lang="es-E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s-E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endParaRPr lang="es-MX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" name="Cuadro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8622" y="3872058"/>
                <a:ext cx="3031002" cy="1269899"/>
              </a:xfrm>
              <a:prstGeom prst="rect">
                <a:avLst/>
              </a:prstGeom>
              <a:blipFill>
                <a:blip r:embed="rId11"/>
                <a:stretch>
                  <a:fillRect l="-1811" b="-7212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uadroTexto 17"/>
              <p:cNvSpPr txBox="1"/>
              <p:nvPr/>
            </p:nvSpPr>
            <p:spPr>
              <a:xfrm>
                <a:off x="2782812" y="5080208"/>
                <a:ext cx="3384376" cy="92333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𝜻</m:t>
                      </m:r>
                      <m:r>
                        <a:rPr lang="es-E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s-ES" b="1" i="1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:r>
                  <a:rPr lang="es-ES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CRÍTICAMENTE</a:t>
                </a:r>
                <a14:m>
                  <m:oMath xmlns:m="http://schemas.openxmlformats.org/officeDocument/2006/math">
                    <m:r>
                      <a:rPr lang="es-E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E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𝑨𝑴𝑶𝑹𝑻𝑰𝑮𝑼𝑨𝑫𝑶</m:t>
                    </m:r>
                  </m:oMath>
                </a14:m>
                <a:endParaRPr lang="es-MX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8" name="Cuadro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2812" y="5080208"/>
                <a:ext cx="3384376" cy="92333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uadroTexto 18"/>
              <p:cNvSpPr txBox="1"/>
              <p:nvPr/>
            </p:nvSpPr>
            <p:spPr>
              <a:xfrm>
                <a:off x="5761112" y="4304355"/>
                <a:ext cx="3384376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𝜻</m:t>
                      </m:r>
                      <m:r>
                        <a:rPr lang="es-E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s-E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s-ES" b="1" i="1" dirty="0">
                  <a:solidFill>
                    <a:srgbClr val="00B05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𝑺𝑶𝑩𝑹𝑬</m:t>
                      </m:r>
                      <m:r>
                        <a:rPr lang="es-E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E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𝑨𝑴𝑶𝑹𝑻𝑰𝑮𝑼𝑨𝑫𝑶</m:t>
                      </m:r>
                    </m:oMath>
                  </m:oMathPara>
                </a14:m>
                <a:endParaRPr lang="es-MX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9" name="CuadroTexto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1112" y="4304355"/>
                <a:ext cx="3384376" cy="64633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0618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107504" y="404664"/>
                <a:ext cx="8887569" cy="12346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s-ES" dirty="0"/>
                  <a:t>Determine la respuesta de un sistema vibratorio con amortiguamiento viscoso constituido por una masa m= 10kg, una constante de amortiguamiento  c=250 </a:t>
                </a:r>
                <a:r>
                  <a:rPr lang="es-ES" dirty="0" err="1"/>
                  <a:t>Ns</a:t>
                </a:r>
                <a:r>
                  <a:rPr lang="es-ES" dirty="0"/>
                  <a:t>/m y una constante de rigidez k=1000 N/m, con las condiciones iniciales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=0.1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s-ES" b="0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10 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s-ES" dirty="0"/>
              </a:p>
              <a:p>
                <a:pPr algn="just"/>
                <a:r>
                  <a:rPr lang="es-ES" dirty="0"/>
                  <a:t> </a:t>
                </a:r>
                <a:endParaRPr lang="es-MX" dirty="0"/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04664"/>
                <a:ext cx="8887569" cy="1234697"/>
              </a:xfrm>
              <a:prstGeom prst="rect">
                <a:avLst/>
              </a:prstGeom>
              <a:blipFill>
                <a:blip r:embed="rId3"/>
                <a:stretch>
                  <a:fillRect l="-617" t="-2463" r="-54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123880" y="1320264"/>
                <a:ext cx="8654293" cy="48682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>
                    <a:solidFill>
                      <a:srgbClr val="0070C0"/>
                    </a:solidFill>
                  </a:rPr>
                  <a:t>Es necesario determinar de que tipo de movimiento se trata, para lo cual se determina el valor de la relación de amortiguamiento </a:t>
                </a:r>
                <a14:m>
                  <m:oMath xmlns:m="http://schemas.openxmlformats.org/officeDocument/2006/math">
                    <m:r>
                      <a:rPr lang="es-MX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𝜁</m:t>
                    </m:r>
                  </m:oMath>
                </a14:m>
                <a:endParaRPr lang="es-MX" dirty="0">
                  <a:solidFill>
                    <a:srgbClr val="0070C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s-MX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𝜁</m:t>
                    </m:r>
                    <m:r>
                      <a:rPr lang="es-E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50</m:t>
                        </m:r>
                      </m:num>
                      <m:den>
                        <m:r>
                          <a:rPr lang="es-E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(2)(10)(10)</m:t>
                        </m:r>
                      </m:den>
                    </m:f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</m:t>
                    </m:r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𝜁</m:t>
                    </m:r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=1.25</m:t>
                    </m:r>
                  </m:oMath>
                </a14:m>
                <a:r>
                  <a:rPr lang="es-MX" dirty="0"/>
                  <a:t> </a:t>
                </a:r>
                <a:r>
                  <a:rPr lang="es-MX" dirty="0">
                    <a:solidFill>
                      <a:srgbClr val="FF0000"/>
                    </a:solidFill>
                  </a:rPr>
                  <a:t>corresponde a un movimiento sobre amortiguado</a:t>
                </a:r>
              </a:p>
              <a:p>
                <a:r>
                  <a:rPr lang="es-ES" dirty="0"/>
                  <a:t>La respuesta de este sistema se determina por medio de;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d>
                        <m:dPr>
                          <m:ctrlP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s-E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(−</m:t>
                          </m:r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𝜻</m:t>
                          </m:r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s-ES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s-ES" b="1" i="1" smtClean="0">
                                      <a:solidFill>
                                        <a:srgbClr val="00B050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b="1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𝜻</m:t>
                                  </m:r>
                                </m:e>
                                <m:sup>
                                  <m:r>
                                    <a:rPr lang="es-ES" b="1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s-ES" b="1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s-ES" b="1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</m:rad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 </m:t>
                          </m:r>
                          <m:sSub>
                            <m:sSubPr>
                              <m:ctrlPr>
                                <a:rPr lang="es-ES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b="1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𝒘</m:t>
                              </m:r>
                            </m:e>
                            <m:sub>
                              <m:r>
                                <a:rPr lang="es-ES" b="1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  <m:r>
                        <a:rPr lang="es-E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ES" b="1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E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s-E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s-ES" b="1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E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s-E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(−</m:t>
                          </m:r>
                          <m:r>
                            <a:rPr lang="es-E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𝜻</m:t>
                          </m:r>
                          <m:r>
                            <a:rPr lang="es-E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s-ES" b="1" i="1">
                                  <a:solidFill>
                                    <a:srgbClr val="00B050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s-ES" b="1" i="1">
                                      <a:solidFill>
                                        <a:srgbClr val="00B050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b="1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𝜻</m:t>
                                  </m:r>
                                </m:e>
                                <m:sup>
                                  <m:r>
                                    <a:rPr lang="es-ES" b="1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s-ES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s-ES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</m:rad>
                          <m:r>
                            <a:rPr lang="es-E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 </m:t>
                          </m:r>
                          <m:sSub>
                            <m:sSubPr>
                              <m:ctrlPr>
                                <a:rPr lang="es-ES" b="1" i="1">
                                  <a:solidFill>
                                    <a:srgbClr val="00B050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𝒘</m:t>
                              </m:r>
                            </m:e>
                            <m:sub>
                              <m:r>
                                <a:rPr lang="es-ES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  <m:r>
                            <a:rPr lang="es-E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s-ES" b="1" dirty="0">
                  <a:ea typeface="Cambria Math" panose="02040503050406030204" pitchFamily="18" charset="0"/>
                </a:endParaRPr>
              </a:p>
              <a:p>
                <a:endParaRPr lang="es-ES" b="1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sSub>
                          <m:sSub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begChr m:val="{"/>
                            <m:endChr m:val="}"/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𝜁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s-ES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s-ES" i="1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𝜁</m:t>
                                    </m:r>
                                  </m:e>
                                  <m:sup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rad>
                          </m:e>
                        </m:d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̇"/>
                                <m:ctrlPr>
                                  <a:rPr lang="es-ES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s-E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ad>
                          <m:radPr>
                            <m:degHide m:val="on"/>
                            <m:ctrlPr>
                              <a:rPr lang="es-E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ES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𝜁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rad>
                      </m:den>
                    </m:f>
                  </m:oMath>
                </a14:m>
                <a:r>
                  <a:rPr lang="es-MX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i="1" dirty="0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s-ES" b="0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ES" b="0" i="1" dirty="0" smtClean="0">
                                <a:latin typeface="Cambria Math" panose="02040503050406030204" pitchFamily="18" charset="0"/>
                              </a:rPr>
                              <m:t>0.1</m:t>
                            </m:r>
                          </m:e>
                        </m:d>
                        <m:d>
                          <m:dPr>
                            <m:ctrlPr>
                              <a:rPr lang="es-ES" b="0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ES" b="0" i="1" dirty="0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d>
                        <m:d>
                          <m:dPr>
                            <m:ctrlPr>
                              <a:rPr lang="es-ES" b="0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ES" b="0" i="1" dirty="0" smtClean="0">
                                <a:latin typeface="Cambria Math" panose="02040503050406030204" pitchFamily="18" charset="0"/>
                              </a:rPr>
                              <m:t>1.25+</m:t>
                            </m:r>
                            <m:rad>
                              <m:radPr>
                                <m:degHide m:val="on"/>
                                <m:ctrlPr>
                                  <a:rPr lang="es-ES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s-ES" i="1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E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1.25</m:t>
                                    </m:r>
                                  </m:e>
                                  <m:sup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rad>
                          </m:e>
                        </m:d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+10 </m:t>
                        </m:r>
                      </m:num>
                      <m:den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(2)(10)(0.75)</m:t>
                        </m:r>
                      </m:den>
                    </m:f>
                  </m:oMath>
                </a14:m>
                <a:r>
                  <a:rPr lang="es-MX" dirty="0"/>
                  <a:t> = 0.8  </a:t>
                </a:r>
              </a:p>
              <a:p>
                <a:endParaRPr lang="es-MX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s-E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E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sSub>
                          <m:sSubPr>
                            <m:ctrlPr>
                              <a:rPr lang="es-E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begChr m:val="{"/>
                            <m:endChr m:val="}"/>
                            <m:ctrlPr>
                              <a:rPr lang="es-E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𝜁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ad>
                              <m:radPr>
                                <m:degHide m:val="on"/>
                                <m:ctrlPr>
                                  <a:rPr lang="es-ES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s-ES" i="1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𝜁</m:t>
                                    </m:r>
                                  </m:e>
                                  <m:sup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rad>
                          </m:e>
                        </m:d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̇"/>
                                <m:ctrlPr>
                                  <a:rPr lang="es-ES" i="1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s-ES" i="1"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s-E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ad>
                          <m:radPr>
                            <m:degHide m:val="on"/>
                            <m:ctrlPr>
                              <a:rPr lang="es-E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ES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𝜁</m:t>
                                </m:r>
                              </m:e>
                              <m: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E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rad>
                      </m:den>
                    </m:f>
                  </m:oMath>
                </a14:m>
                <a:r>
                  <a:rPr lang="es-MX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s-ES" i="1" dirty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ES" i="1" dirty="0">
                                <a:latin typeface="Cambria Math" panose="02040503050406030204" pitchFamily="18" charset="0"/>
                              </a:rPr>
                              <m:t>0.1</m:t>
                            </m:r>
                          </m:e>
                        </m:d>
                        <m:d>
                          <m:dPr>
                            <m:ctrlPr>
                              <a:rPr lang="es-ES" i="1" dirty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ES" i="1" dirty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d>
                        <m:d>
                          <m:dPr>
                            <m:ctrlPr>
                              <a:rPr lang="es-ES" i="1" dirty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ES" i="1" dirty="0">
                                <a:latin typeface="Cambria Math" panose="02040503050406030204" pitchFamily="18" charset="0"/>
                              </a:rPr>
                              <m:t>1.25</m:t>
                            </m:r>
                            <m:r>
                              <a:rPr lang="es-ES" b="0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ad>
                              <m:radPr>
                                <m:degHide m:val="on"/>
                                <m:ctrlPr>
                                  <a:rPr lang="es-ES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s-ES" i="1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1.25</m:t>
                                    </m:r>
                                  </m:e>
                                  <m:sup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s-E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rad>
                          </m:e>
                        </m:d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i="1" dirty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s-ES" i="1" dirty="0">
                            <a:latin typeface="Cambria Math" panose="02040503050406030204" pitchFamily="18" charset="0"/>
                          </a:rPr>
                          <m:t>(2)(10)(0.75)</m:t>
                        </m:r>
                      </m:den>
                    </m:f>
                  </m:oMath>
                </a14:m>
                <a:r>
                  <a:rPr lang="es-MX" dirty="0"/>
                  <a:t> = -0.7</a:t>
                </a:r>
              </a:p>
              <a:p>
                <a:endParaRPr lang="es-E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s-E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ES" i="1">
                          <a:latin typeface="Cambria Math" panose="02040503050406030204" pitchFamily="18" charset="0"/>
                        </a:rPr>
                        <m:t>=0.8</m:t>
                      </m:r>
                      <m:sSup>
                        <m:sSupPr>
                          <m:ctrlPr>
                            <a:rPr lang="es-E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d>
                            <m:dPr>
                              <m:ctrlPr>
                                <a:rPr lang="es-ES" b="0" i="1" dirty="0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ES" i="1" dirty="0">
                                  <a:latin typeface="Cambria Math" panose="02040503050406030204" pitchFamily="18" charset="0"/>
                                </a:rPr>
                                <m:t>−1.25+</m:t>
                              </m:r>
                              <m:rad>
                                <m:radPr>
                                  <m:degHide m:val="on"/>
                                  <m:ctrlPr>
                                    <a:rPr lang="es-ES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s-ES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1.25</m:t>
                                      </m:r>
                                    </m:e>
                                    <m:sup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rad>
                            </m:e>
                          </m:d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s-ES">
                          <a:latin typeface="Cambria Math" panose="02040503050406030204" pitchFamily="18" charset="0"/>
                        </a:rPr>
                        <m:t>−0</m:t>
                      </m:r>
                      <m:r>
                        <a:rPr lang="es-ES" i="1">
                          <a:latin typeface="Cambria Math" panose="02040503050406030204" pitchFamily="18" charset="0"/>
                        </a:rPr>
                        <m:t>.7</m:t>
                      </m:r>
                      <m:sSup>
                        <m:sSupPr>
                          <m:ctrlPr>
                            <a:rPr lang="es-E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d>
                            <m:dPr>
                              <m:ctrlPr>
                                <a:rPr lang="es-ES" b="0" i="1" dirty="0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ES" i="1" dirty="0">
                                  <a:latin typeface="Cambria Math" panose="02040503050406030204" pitchFamily="18" charset="0"/>
                                </a:rPr>
                                <m:t>−1.25</m:t>
                              </m:r>
                              <m:r>
                                <a:rPr lang="es-ES" b="0" i="1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s-ES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s-ES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1.25</m:t>
                                      </m:r>
                                    </m:e>
                                    <m:sup>
                                      <m:r>
                                        <a:rPr lang="es-E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rad>
                            </m:e>
                          </m:d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s-MX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d>
                        <m:dPr>
                          <m:ctrlP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s-E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s-E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E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sSup>
                        <m:sSupPr>
                          <m:ctrlP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  <m:r>
                        <a:rPr lang="es-ES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ES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s-E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E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sSup>
                        <m:sSupPr>
                          <m:ctrlPr>
                            <a:rPr lang="es-ES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E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s-E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𝟐𝟎</m:t>
                          </m:r>
                          <m:r>
                            <a:rPr lang="es-E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s-MX" b="1" dirty="0"/>
              </a:p>
              <a:p>
                <a:endParaRPr lang="es-MX" dirty="0"/>
              </a:p>
              <a:p>
                <a:endParaRPr lang="es-MX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880" y="1320264"/>
                <a:ext cx="8654293" cy="4868256"/>
              </a:xfrm>
              <a:prstGeom prst="rect">
                <a:avLst/>
              </a:prstGeom>
              <a:blipFill>
                <a:blip r:embed="rId4"/>
                <a:stretch>
                  <a:fillRect l="-563" t="-752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1 Título"/>
          <p:cNvSpPr txBox="1">
            <a:spLocks/>
          </p:cNvSpPr>
          <p:nvPr/>
        </p:nvSpPr>
        <p:spPr>
          <a:xfrm>
            <a:off x="79924" y="0"/>
            <a:ext cx="8915149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EJEMPLOS DE VIBRACIONES LIBRES AMORTIGUADAS DE UN GRADO DE LIBERTAD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12320" y="1772816"/>
            <a:ext cx="9001000" cy="1869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MX" sz="48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MX" sz="4800" b="1" dirty="0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GRACIAS POR SU ATENCIÓN</a:t>
            </a:r>
            <a:endParaRPr lang="es-MX" sz="4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79924" y="0"/>
            <a:ext cx="8915149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dirty="0"/>
              <a:t>EJEMPLOS DE VIBRACIONES LIBRES AMORTIGUADAS DE UN GRADO DE LIBERTAD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1929779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2706</TotalTime>
  <Words>720</Words>
  <Application>Microsoft Office PowerPoint</Application>
  <PresentationFormat>Presentación en pantalla (4:3)</PresentationFormat>
  <Paragraphs>63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4</vt:i4>
      </vt:variant>
    </vt:vector>
  </HeadingPairs>
  <TitlesOfParts>
    <vt:vector size="6" baseType="lpstr">
      <vt:lpstr>Tema de Office</vt:lpstr>
      <vt:lpstr>1_Tema de Office</vt:lpstr>
      <vt:lpstr>EJEMPLOS DE VIBRACIONES LIBRE AMORTIGUADAS DE UN GRADO DE LIBERTAD 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197</cp:revision>
  <dcterms:created xsi:type="dcterms:W3CDTF">2012-12-04T21:22:09Z</dcterms:created>
  <dcterms:modified xsi:type="dcterms:W3CDTF">2016-10-10T18:12:35Z</dcterms:modified>
</cp:coreProperties>
</file>