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9" r:id="rId3"/>
    <p:sldId id="281" r:id="rId4"/>
    <p:sldId id="304" r:id="rId5"/>
    <p:sldId id="282" r:id="rId6"/>
    <p:sldId id="283" r:id="rId7"/>
    <p:sldId id="284" r:id="rId8"/>
    <p:sldId id="262" r:id="rId9"/>
    <p:sldId id="287" r:id="rId10"/>
    <p:sldId id="299" r:id="rId11"/>
    <p:sldId id="305" r:id="rId12"/>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79CC93D-E52E-4D84-901B-11D7331DD495}">
          <p14:sldIdLst>
            <p14:sldId id="259"/>
          </p14:sldIdLst>
        </p14:section>
        <p14:section name="Información general y objetivos" id="{ABA716BF-3A5C-4ADB-94C9-CFEF84EBA240}">
          <p14:sldIdLst>
            <p14:sldId id="281"/>
            <p14:sldId id="304"/>
            <p14:sldId id="282"/>
            <p14:sldId id="283"/>
            <p14:sldId id="284"/>
            <p14:sldId id="262"/>
            <p14:sldId id="287"/>
            <p14:sldId id="299"/>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83977" autoAdjust="0"/>
  </p:normalViewPr>
  <p:slideViewPr>
    <p:cSldViewPr>
      <p:cViewPr varScale="1">
        <p:scale>
          <a:sx n="71" d="100"/>
          <a:sy n="71" d="100"/>
        </p:scale>
        <p:origin x="120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4758"/>
    </p:cViewPr>
  </p:sorter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27/10/2015</a:t>
            </a:fld>
            <a:endParaRPr lang="es-E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dirty="0"/>
          </a:p>
        </p:txBody>
      </p:sp>
    </p:spTree>
    <p:extLst>
      <p:ext uri="{BB962C8B-B14F-4D97-AF65-F5344CB8AC3E}">
        <p14:creationId xmlns:p14="http://schemas.microsoft.com/office/powerpoint/2010/main" val="666205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48AEF76B-3757-4A0B-AF93-28494465C1DD}" type="datetimeFigureOut">
              <a:pPr/>
              <a:t>27/10/2015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5693FD4-8F83-4EF7-AC3F-0DC0388986B0}" type="slidenum">
              <a:pPr/>
              <a:t>‹Nº›</a:t>
            </a:fld>
            <a:endParaRPr lang="es-ES"/>
          </a:p>
        </p:txBody>
      </p:sp>
    </p:spTree>
    <p:extLst>
      <p:ext uri="{BB962C8B-B14F-4D97-AF65-F5344CB8AC3E}">
        <p14:creationId xmlns:p14="http://schemas.microsoft.com/office/powerpoint/2010/main" val="185836549"/>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presentar materiales educativos en un entorno de grupo.</a:t>
            </a:r>
          </a:p>
          <a:p>
            <a:endParaRPr lang="es-ES" dirty="0" smtClean="0"/>
          </a:p>
          <a:p>
            <a:pPr lvl="0"/>
            <a:r>
              <a:rPr lang="es-ES" sz="1200" b="1" dirty="0" smtClean="0"/>
              <a:t>Secciones</a:t>
            </a:r>
            <a:endParaRPr lang="es-ES" sz="1200" b="0" dirty="0" smtClean="0"/>
          </a:p>
          <a:p>
            <a:pPr lvl="0"/>
            <a:r>
              <a:rPr lang="es-ES" sz="1200" b="0" dirty="0" smtClean="0"/>
              <a:t>Para agregar secciones, haga clic con el botón secundario del mouse en una diapositiva.</a:t>
            </a:r>
            <a:r>
              <a:rPr lang="es-ES" sz="1200" b="0" baseline="0" dirty="0" smtClean="0"/>
              <a:t> Las secciones pueden ayudarle a organizar las diapositivas o a facilitar la colaboración entre varios autores.</a:t>
            </a:r>
            <a:endParaRPr lang="es-ES" sz="1200" b="0" dirty="0" smtClean="0"/>
          </a:p>
          <a:p>
            <a:pPr lvl="0"/>
            <a:endParaRPr lang="es-ES" sz="1200" b="1" dirty="0" smtClean="0"/>
          </a:p>
          <a:p>
            <a:pPr lvl="0"/>
            <a:r>
              <a:rPr lang="es-ES" sz="1200" b="1" dirty="0" smtClean="0"/>
              <a:t>Notas</a:t>
            </a:r>
          </a:p>
          <a:p>
            <a:pPr lvl="0"/>
            <a:r>
              <a:rPr lang="es-ES" sz="1200" dirty="0" smtClean="0"/>
              <a:t>Use la sección Notas para las notas de entrega o para proporcionar detalles adicionales al público.</a:t>
            </a:r>
            <a:r>
              <a:rPr lang="es-ES" sz="1200" baseline="0" dirty="0" smtClean="0"/>
              <a:t> Vea las notas en la vista Presentación durante la presentación. </a:t>
            </a:r>
          </a:p>
          <a:p>
            <a:pPr lvl="0">
              <a:buFontTx/>
              <a:buNone/>
            </a:pPr>
            <a:r>
              <a:rPr lang="es-ES" sz="1200" dirty="0" smtClean="0"/>
              <a:t>Tenga en cuenta el tamaño de la fuente (es importante para la accesibilidad, visibilidad, grabación en vídeo y producción en línea)</a:t>
            </a:r>
          </a:p>
          <a:p>
            <a:pPr lvl="0"/>
            <a:endParaRPr lang="es-ES" sz="1200" dirty="0" smtClean="0"/>
          </a:p>
          <a:p>
            <a:pPr lvl="0">
              <a:buFontTx/>
              <a:buNone/>
            </a:pPr>
            <a:r>
              <a:rPr lang="es-ES" sz="1200" b="1" dirty="0" smtClean="0"/>
              <a:t>Colores coordinados </a:t>
            </a:r>
          </a:p>
          <a:p>
            <a:pPr lvl="0">
              <a:buFontTx/>
              <a:buNone/>
            </a:pPr>
            <a:r>
              <a:rPr lang="es-ES" sz="1200" dirty="0" smtClean="0"/>
              <a:t>Preste especial atención a los gráficos, diagramas y cuadros de texto.</a:t>
            </a:r>
            <a:r>
              <a:rPr lang="es-ES" sz="1200" baseline="0" dirty="0" smtClean="0"/>
              <a:t> </a:t>
            </a:r>
            <a:endParaRPr lang="es-ES" sz="1200" dirty="0" smtClean="0"/>
          </a:p>
          <a:p>
            <a:pPr lvl="0"/>
            <a:r>
              <a:rPr lang="es-ES" sz="1200" dirty="0" smtClean="0"/>
              <a:t>Tenga en cuenta que los asistentes imprimirán en blanco y negro o </a:t>
            </a:r>
            <a:r>
              <a:rPr lang="es-ES" sz="1200" dirty="0" err="1" smtClean="0"/>
              <a:t>escala de grises</a:t>
            </a:r>
            <a:r>
              <a:rPr lang="es-ES" sz="1200" dirty="0" smtClean="0"/>
              <a:t>. Ejecute una prueba de impresión para asegurarse de que los colores son los correctos cuando se imprime en blanco y negro puros y </a:t>
            </a:r>
            <a:r>
              <a:rPr lang="es-ES" sz="1200" dirty="0" err="1" smtClean="0"/>
              <a:t>escala de grises</a:t>
            </a:r>
            <a:r>
              <a:rPr lang="es-ES" sz="1200" dirty="0" smtClean="0"/>
              <a:t>.</a:t>
            </a:r>
          </a:p>
          <a:p>
            <a:pPr lvl="0">
              <a:buFontTx/>
              <a:buNone/>
            </a:pPr>
            <a:endParaRPr lang="es-ES" sz="1200" dirty="0" smtClean="0"/>
          </a:p>
          <a:p>
            <a:pPr lvl="0">
              <a:buFontTx/>
              <a:buNone/>
            </a:pPr>
            <a:r>
              <a:rPr lang="es-ES" sz="1200" b="1" dirty="0" smtClean="0"/>
              <a:t>Gráficos y tablas</a:t>
            </a:r>
          </a:p>
          <a:p>
            <a:pPr lvl="0"/>
            <a:r>
              <a:rPr lang="es-ES" sz="1200" dirty="0" smtClean="0"/>
              <a:t>En breve: si es posible, use colores y estilos uniformes y que no distraigan.</a:t>
            </a:r>
          </a:p>
          <a:p>
            <a:pPr lvl="0"/>
            <a:r>
              <a:rPr lang="es-ES" sz="1200" dirty="0" smtClean="0"/>
              <a:t>Etiquete todos los gráficos y tablas.</a:t>
            </a:r>
          </a:p>
          <a:p>
            <a:endParaRPr lang="es-ES" dirty="0" smtClean="0"/>
          </a:p>
          <a:p>
            <a:endParaRPr lang="es-ES" dirty="0" smtClean="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a:t>
            </a:fld>
            <a:endParaRPr lang="es-ES"/>
          </a:p>
        </p:txBody>
      </p:sp>
    </p:spTree>
    <p:extLst>
      <p:ext uri="{BB962C8B-B14F-4D97-AF65-F5344CB8AC3E}">
        <p14:creationId xmlns:p14="http://schemas.microsoft.com/office/powerpoint/2010/main" val="1659821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10</a:t>
            </a:fld>
            <a:endParaRPr lang="es-ES"/>
          </a:p>
        </p:txBody>
      </p:sp>
    </p:spTree>
    <p:extLst>
      <p:ext uri="{BB962C8B-B14F-4D97-AF65-F5344CB8AC3E}">
        <p14:creationId xmlns:p14="http://schemas.microsoft.com/office/powerpoint/2010/main" val="290657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dirty="0" smtClean="0"/>
              <a:t>Ésta es otra opción</a:t>
            </a:r>
            <a:r>
              <a:rPr lang="es-ES" sz="1200" baseline="0" dirty="0" smtClean="0"/>
              <a:t> para una diapositiva Información general que usa transiciones.</a:t>
            </a:r>
            <a:endParaRPr lang="es-ES" sz="1200" dirty="0" smtClean="0"/>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2</a:t>
            </a:fld>
            <a:endParaRPr lang="es-ES"/>
          </a:p>
        </p:txBody>
      </p:sp>
    </p:spTree>
    <p:extLst>
      <p:ext uri="{BB962C8B-B14F-4D97-AF65-F5344CB8AC3E}">
        <p14:creationId xmlns:p14="http://schemas.microsoft.com/office/powerpoint/2010/main" val="295203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dirty="0" smtClean="0"/>
              <a:t>Ésta es otra opción</a:t>
            </a:r>
            <a:r>
              <a:rPr lang="es-ES" sz="1200" baseline="0" dirty="0" smtClean="0"/>
              <a:t> para una diapositiva Información general que usa transiciones.</a:t>
            </a:r>
            <a:endParaRPr lang="es-ES" sz="1200" dirty="0" smtClean="0"/>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3</a:t>
            </a:fld>
            <a:endParaRPr lang="es-ES"/>
          </a:p>
        </p:txBody>
      </p:sp>
    </p:spTree>
    <p:extLst>
      <p:ext uri="{BB962C8B-B14F-4D97-AF65-F5344CB8AC3E}">
        <p14:creationId xmlns:p14="http://schemas.microsoft.com/office/powerpoint/2010/main" val="18631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4</a:t>
            </a:fld>
            <a:endParaRPr lang="es-ES"/>
          </a:p>
        </p:txBody>
      </p:sp>
    </p:spTree>
    <p:extLst>
      <p:ext uri="{BB962C8B-B14F-4D97-AF65-F5344CB8AC3E}">
        <p14:creationId xmlns:p14="http://schemas.microsoft.com/office/powerpoint/2010/main" val="66344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5</a:t>
            </a:fld>
            <a:endParaRPr lang="es-ES"/>
          </a:p>
        </p:txBody>
      </p:sp>
    </p:spTree>
    <p:extLst>
      <p:ext uri="{BB962C8B-B14F-4D97-AF65-F5344CB8AC3E}">
        <p14:creationId xmlns:p14="http://schemas.microsoft.com/office/powerpoint/2010/main" val="175651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6</a:t>
            </a:fld>
            <a:endParaRPr lang="es-ES"/>
          </a:p>
        </p:txBody>
      </p:sp>
    </p:spTree>
    <p:extLst>
      <p:ext uri="{BB962C8B-B14F-4D97-AF65-F5344CB8AC3E}">
        <p14:creationId xmlns:p14="http://schemas.microsoft.com/office/powerpoint/2010/main" val="16456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es-ES"/>
            </a:pPr>
            <a:r>
              <a:rPr lang="es-ES" sz="1200" dirty="0" smtClean="0"/>
              <a:t>Ésta es otra opción</a:t>
            </a:r>
            <a:r>
              <a:rPr lang="es-ES" sz="1200" baseline="0" dirty="0" smtClean="0"/>
              <a:t> para una diapositiva Información general.</a:t>
            </a:r>
            <a:endParaRPr lang="es-ES" sz="1200" dirty="0" smtClean="0"/>
          </a:p>
          <a:p>
            <a:pPr marL="228600" indent="-228600">
              <a:buFont typeface="+mj-lt"/>
              <a:buNone/>
            </a:pPr>
            <a:endParaRPr lang="es-ES"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170674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8</a:t>
            </a:fld>
            <a:endParaRPr lang="es-ES"/>
          </a:p>
        </p:txBody>
      </p:sp>
    </p:spTree>
    <p:extLst>
      <p:ext uri="{BB962C8B-B14F-4D97-AF65-F5344CB8AC3E}">
        <p14:creationId xmlns:p14="http://schemas.microsoft.com/office/powerpoint/2010/main" val="36857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9</a:t>
            </a:fld>
            <a:endParaRPr lang="es-ES"/>
          </a:p>
        </p:txBody>
      </p:sp>
    </p:spTree>
    <p:extLst>
      <p:ext uri="{BB962C8B-B14F-4D97-AF65-F5344CB8AC3E}">
        <p14:creationId xmlns:p14="http://schemas.microsoft.com/office/powerpoint/2010/main" val="2029285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pPr/>
              <a:t>27/10/2015</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27/10/2015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27/10/2015</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pPr/>
              <a:t>27/10/2015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27/10/2015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pPr/>
              <a:t>27/10/2015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pPr/>
              <a:t>27/10/2015</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27/10/2015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27/10/2015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27/10/2015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27/10/2015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pPr/>
              <a:t>27/10/2015</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pPr/>
              <a:t>‹Nº›</a:t>
            </a:fld>
            <a:endParaRPr kumimoji="0" lang="es-ES"/>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jpg"/><Relationship Id="rId5" Type="http://schemas.openxmlformats.org/officeDocument/2006/relationships/notesSlide" Target="../notesSlides/notesSlide7.xml"/><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8338" y="-8711"/>
            <a:ext cx="7765662" cy="16476125"/>
          </a:xfrm>
          <a:prstGeom prst="rect">
            <a:avLst/>
          </a:prstGeom>
        </p:spPr>
      </p:pic>
      <p:sp>
        <p:nvSpPr>
          <p:cNvPr id="3" name="Subtitle 2"/>
          <p:cNvSpPr>
            <a:spLocks noGrp="1"/>
          </p:cNvSpPr>
          <p:nvPr>
            <p:ph type="subTitle" idx="1"/>
            <p:custDataLst>
              <p:tags r:id="rId2"/>
            </p:custDataLst>
          </p:nvPr>
        </p:nvSpPr>
        <p:spPr>
          <a:xfrm>
            <a:off x="1475656" y="3140968"/>
            <a:ext cx="6323168" cy="2592288"/>
          </a:xfrm>
        </p:spPr>
        <p:txBody>
          <a:bodyPr>
            <a:normAutofit/>
          </a:bodyPr>
          <a:lstStyle/>
          <a:p>
            <a:pPr algn="ctr"/>
            <a:r>
              <a:rPr lang="es-ES" sz="2400" b="1" dirty="0" smtClean="0">
                <a:latin typeface="+mn-lt"/>
              </a:rPr>
              <a:t>Área académica: Administración Estratégica </a:t>
            </a:r>
          </a:p>
          <a:p>
            <a:pPr algn="ctr"/>
            <a:r>
              <a:rPr lang="es-ES" sz="2400" b="1" dirty="0" smtClean="0">
                <a:latin typeface="+mn-lt"/>
              </a:rPr>
              <a:t>Tema: Análisis de entorno</a:t>
            </a:r>
          </a:p>
          <a:p>
            <a:pPr algn="ctr"/>
            <a:r>
              <a:rPr lang="es-ES" sz="2400" b="1" dirty="0" smtClean="0">
                <a:latin typeface="+mn-lt"/>
              </a:rPr>
              <a:t>Profesor: Mtro. Jorge Alberto Álvarez Velázquez</a:t>
            </a:r>
          </a:p>
          <a:p>
            <a:pPr algn="ctr"/>
            <a:r>
              <a:rPr lang="es-ES" sz="2400" b="1" dirty="0" smtClean="0">
                <a:latin typeface="+mn-lt"/>
              </a:rPr>
              <a:t>Periodo: julio – diciembre 2015</a:t>
            </a:r>
            <a:endParaRPr lang="es-ES" sz="2400" b="1" dirty="0">
              <a:latin typeface="+mn-lt"/>
            </a:endParaRPr>
          </a:p>
        </p:txBody>
      </p:sp>
      <p:pic>
        <p:nvPicPr>
          <p:cNvPr id="6" name="Imagen 5"/>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08358" y="201182"/>
            <a:ext cx="2122568" cy="243573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2"/>
            </p:custDataLst>
          </p:nvPr>
        </p:nvSpPr>
        <p:spPr>
          <a:xfrm>
            <a:off x="706440" y="1524000"/>
            <a:ext cx="8186040" cy="4525963"/>
          </a:xfrm>
        </p:spPr>
        <p:txBody>
          <a:bodyPr>
            <a:normAutofit/>
          </a:bodyPr>
          <a:lstStyle/>
          <a:p>
            <a:r>
              <a:rPr lang="es-MX" sz="2400" dirty="0" err="1"/>
              <a:t>Samuelson</a:t>
            </a:r>
            <a:r>
              <a:rPr lang="es-MX" sz="2400" dirty="0"/>
              <a:t>, P., </a:t>
            </a:r>
            <a:r>
              <a:rPr lang="es-MX" sz="2400" dirty="0" err="1"/>
              <a:t>Nordhaus</a:t>
            </a:r>
            <a:r>
              <a:rPr lang="es-MX" sz="2400" dirty="0"/>
              <a:t>, W., </a:t>
            </a:r>
            <a:r>
              <a:rPr lang="es-MX" sz="2400" dirty="0" err="1"/>
              <a:t>Dieck</a:t>
            </a:r>
            <a:r>
              <a:rPr lang="es-MX" sz="2400" dirty="0"/>
              <a:t>, L., &amp; Salazar, J. (2001). </a:t>
            </a:r>
            <a:r>
              <a:rPr lang="es-MX" sz="2400" i="1" dirty="0"/>
              <a:t>Macroeconomía con aplicaciones a México.</a:t>
            </a:r>
            <a:r>
              <a:rPr lang="es-MX" sz="2400" dirty="0"/>
              <a:t> México: Mc Graw Hill</a:t>
            </a:r>
            <a:r>
              <a:rPr lang="es-MX" sz="2400" dirty="0" smtClean="0"/>
              <a:t>.</a:t>
            </a:r>
          </a:p>
          <a:p>
            <a:r>
              <a:rPr lang="es-MX" sz="2400" dirty="0" smtClean="0"/>
              <a:t>Thompson </a:t>
            </a:r>
            <a:r>
              <a:rPr lang="es-MX" sz="2400" dirty="0"/>
              <a:t>, A., </a:t>
            </a:r>
            <a:r>
              <a:rPr lang="es-MX" sz="2400" dirty="0" err="1"/>
              <a:t>Strickland</a:t>
            </a:r>
            <a:r>
              <a:rPr lang="es-MX" sz="2400" dirty="0"/>
              <a:t> III, A., &amp; Gamble , J. (2008). </a:t>
            </a:r>
            <a:r>
              <a:rPr lang="es-MX" sz="2400" i="1" dirty="0"/>
              <a:t>Administración Estratégica, Teoría y casos.</a:t>
            </a:r>
            <a:r>
              <a:rPr lang="es-MX" sz="2400" dirty="0"/>
              <a:t> México: Mc Graw Hill</a:t>
            </a:r>
            <a:r>
              <a:rPr lang="es-MX" sz="2400" dirty="0" smtClean="0"/>
              <a:t>.</a:t>
            </a:r>
          </a:p>
          <a:p>
            <a:endParaRPr lang="es-MX" sz="2400" dirty="0"/>
          </a:p>
          <a:p>
            <a:pPr marL="0" indent="0" algn="just">
              <a:buNone/>
            </a:pPr>
            <a:endParaRPr lang="es-ES" sz="2400" dirty="0" smtClean="0"/>
          </a:p>
          <a:p>
            <a:pPr algn="just"/>
            <a:endParaRPr lang="es-ES" sz="2400" dirty="0" smtClean="0"/>
          </a:p>
          <a:p>
            <a:pPr marL="0" indent="0" algn="just">
              <a:buNone/>
            </a:pPr>
            <a:endParaRPr lang="es-ES" sz="2400" dirty="0" smtClean="0"/>
          </a:p>
        </p:txBody>
      </p:sp>
      <p:sp>
        <p:nvSpPr>
          <p:cNvPr id="7" name="Title 1"/>
          <p:cNvSpPr txBox="1">
            <a:spLocks/>
          </p:cNvSpPr>
          <p:nvPr>
            <p:custDataLst>
              <p:tags r:id="rId3"/>
            </p:custDataLst>
          </p:nvPr>
        </p:nvSpPr>
        <p:spPr>
          <a:xfrm>
            <a:off x="1403648" y="413792"/>
            <a:ext cx="6416799"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Bibliografía:</a:t>
            </a:r>
            <a:endParaRPr lang="es-MX" u="sng" dirty="0"/>
          </a:p>
        </p:txBody>
      </p:sp>
    </p:spTree>
    <p:custDataLst>
      <p:tags r:id="rId1"/>
    </p:custDataLst>
    <p:extLst>
      <p:ext uri="{BB962C8B-B14F-4D97-AF65-F5344CB8AC3E}">
        <p14:creationId xmlns:p14="http://schemas.microsoft.com/office/powerpoint/2010/main" val="1040217142"/>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8235" y="0"/>
            <a:ext cx="7765662" cy="16476125"/>
          </a:xfrm>
          <a:prstGeom prst="rect">
            <a:avLst/>
          </a:prstGeom>
        </p:spPr>
      </p:pic>
      <p:sp>
        <p:nvSpPr>
          <p:cNvPr id="4" name="Title 1"/>
          <p:cNvSpPr txBox="1">
            <a:spLocks/>
          </p:cNvSpPr>
          <p:nvPr>
            <p:custDataLst>
              <p:tags r:id="rId1"/>
            </p:custDataLst>
          </p:nvPr>
        </p:nvSpPr>
        <p:spPr>
          <a:xfrm>
            <a:off x="323528" y="332656"/>
            <a:ext cx="8077200"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Análisis externo</a:t>
            </a:r>
            <a:endParaRPr lang="es-MX" u="sng" dirty="0"/>
          </a:p>
        </p:txBody>
      </p:sp>
      <p:sp>
        <p:nvSpPr>
          <p:cNvPr id="8" name="Rectangle 1"/>
          <p:cNvSpPr>
            <a:spLocks noChangeArrowheads="1"/>
          </p:cNvSpPr>
          <p:nvPr/>
        </p:nvSpPr>
        <p:spPr bwMode="auto">
          <a:xfrm>
            <a:off x="410580" y="2297197"/>
            <a:ext cx="833788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dirty="0"/>
              <a:t>In organizations when designing a strategy is important to consider external factors that affect the implementation of this strategy, as macroeconomic indicators, however, we must not lose sight that they are only guidelines to determine the correct actions in the organization.</a:t>
            </a:r>
            <a:endParaRPr lang="es-MX" sz="2200" dirty="0">
              <a:latin typeface="Arial" pitchFamily="34" charset="0"/>
              <a:cs typeface="Arial" pitchFamily="34" charset="0"/>
            </a:endParaRPr>
          </a:p>
        </p:txBody>
      </p:sp>
      <p:sp>
        <p:nvSpPr>
          <p:cNvPr id="5" name="Rectangle 1"/>
          <p:cNvSpPr>
            <a:spLocks noChangeArrowheads="1"/>
          </p:cNvSpPr>
          <p:nvPr/>
        </p:nvSpPr>
        <p:spPr bwMode="auto">
          <a:xfrm>
            <a:off x="395536" y="1455167"/>
            <a:ext cx="46085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MX" sz="2400" dirty="0" smtClean="0">
                <a:latin typeface="Arial" pitchFamily="34" charset="0"/>
                <a:cs typeface="Arial" pitchFamily="34" charset="0"/>
              </a:rPr>
              <a:t>Resumen (</a:t>
            </a:r>
            <a:r>
              <a:rPr lang="es-MX" sz="2400" dirty="0" err="1" smtClean="0">
                <a:latin typeface="Arial" pitchFamily="34" charset="0"/>
                <a:cs typeface="Arial" pitchFamily="34" charset="0"/>
              </a:rPr>
              <a:t>abstract</a:t>
            </a:r>
            <a:r>
              <a:rPr lang="es-MX" sz="2400" dirty="0" smtClean="0">
                <a:latin typeface="Arial" pitchFamily="34" charset="0"/>
                <a:cs typeface="Arial" pitchFamily="34" charset="0"/>
              </a:rPr>
              <a:t>)</a:t>
            </a:r>
            <a:endParaRPr lang="es-MX" sz="2400" dirty="0">
              <a:latin typeface="Arial" pitchFamily="34" charset="0"/>
              <a:cs typeface="Arial" pitchFamily="34" charset="0"/>
            </a:endParaRPr>
          </a:p>
        </p:txBody>
      </p:sp>
      <p:sp>
        <p:nvSpPr>
          <p:cNvPr id="6" name="Rectangle 1"/>
          <p:cNvSpPr>
            <a:spLocks noChangeArrowheads="1"/>
          </p:cNvSpPr>
          <p:nvPr/>
        </p:nvSpPr>
        <p:spPr bwMode="auto">
          <a:xfrm>
            <a:off x="395536" y="4673009"/>
            <a:ext cx="833788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MX" sz="2200" dirty="0" smtClean="0">
                <a:latin typeface="Arial" pitchFamily="34" charset="0"/>
                <a:cs typeface="Arial" pitchFamily="34" charset="0"/>
              </a:rPr>
              <a:t>Palabras clave (</a:t>
            </a:r>
            <a:r>
              <a:rPr lang="es-MX" sz="2200" dirty="0" err="1" smtClean="0">
                <a:latin typeface="Arial" pitchFamily="34" charset="0"/>
                <a:cs typeface="Arial" pitchFamily="34" charset="0"/>
              </a:rPr>
              <a:t>keywords</a:t>
            </a:r>
            <a:r>
              <a:rPr lang="es-MX" sz="2200" dirty="0" smtClean="0">
                <a:latin typeface="Arial" pitchFamily="34" charset="0"/>
                <a:cs typeface="Arial" pitchFamily="34" charset="0"/>
              </a:rPr>
              <a:t>): </a:t>
            </a:r>
            <a:r>
              <a:rPr lang="es-MX" sz="2200" dirty="0" err="1" smtClean="0">
                <a:latin typeface="Arial" pitchFamily="34" charset="0"/>
                <a:cs typeface="Arial" pitchFamily="34" charset="0"/>
              </a:rPr>
              <a:t>strategy</a:t>
            </a:r>
            <a:r>
              <a:rPr lang="es-MX" sz="2200" dirty="0" smtClean="0">
                <a:latin typeface="Arial" pitchFamily="34" charset="0"/>
                <a:cs typeface="Arial" pitchFamily="34" charset="0"/>
              </a:rPr>
              <a:t>, </a:t>
            </a:r>
            <a:r>
              <a:rPr lang="es-MX" sz="2200" dirty="0" err="1" smtClean="0">
                <a:latin typeface="Arial" pitchFamily="34" charset="0"/>
                <a:cs typeface="Arial" pitchFamily="34" charset="0"/>
              </a:rPr>
              <a:t>organizations</a:t>
            </a:r>
            <a:r>
              <a:rPr lang="es-MX" sz="2200" dirty="0" smtClean="0">
                <a:latin typeface="Arial" pitchFamily="34" charset="0"/>
                <a:cs typeface="Arial" pitchFamily="34" charset="0"/>
              </a:rPr>
              <a:t>, </a:t>
            </a:r>
            <a:r>
              <a:rPr lang="es-MX" sz="2200" dirty="0" err="1" smtClean="0">
                <a:latin typeface="Arial" pitchFamily="34" charset="0"/>
                <a:cs typeface="Arial" pitchFamily="34" charset="0"/>
              </a:rPr>
              <a:t>actions</a:t>
            </a:r>
            <a:r>
              <a:rPr lang="es-MX" sz="2200" dirty="0" smtClean="0">
                <a:latin typeface="Arial" pitchFamily="34" charset="0"/>
                <a:cs typeface="Arial" pitchFamily="34" charset="0"/>
              </a:rPr>
              <a:t>, </a:t>
            </a:r>
            <a:r>
              <a:rPr lang="es-MX" sz="2200" dirty="0" err="1" smtClean="0">
                <a:latin typeface="Arial" pitchFamily="34" charset="0"/>
                <a:cs typeface="Arial" pitchFamily="34" charset="0"/>
              </a:rPr>
              <a:t>indicators</a:t>
            </a:r>
            <a:r>
              <a:rPr lang="es-MX" sz="2200" dirty="0" smtClean="0">
                <a:latin typeface="Arial" pitchFamily="34" charset="0"/>
                <a:cs typeface="Arial" pitchFamily="34" charset="0"/>
              </a:rPr>
              <a:t>.</a:t>
            </a:r>
            <a:endParaRPr lang="es-MX" sz="220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4" name="Title 1"/>
          <p:cNvSpPr txBox="1">
            <a:spLocks/>
          </p:cNvSpPr>
          <p:nvPr>
            <p:custDataLst>
              <p:tags r:id="rId1"/>
            </p:custDataLst>
          </p:nvPr>
        </p:nvSpPr>
        <p:spPr>
          <a:xfrm>
            <a:off x="323528" y="557808"/>
            <a:ext cx="8077200"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Análisis externo</a:t>
            </a:r>
            <a:endParaRPr lang="es-MX" u="sng" dirty="0"/>
          </a:p>
        </p:txBody>
      </p:sp>
      <p:sp>
        <p:nvSpPr>
          <p:cNvPr id="8" name="Rectangle 1"/>
          <p:cNvSpPr>
            <a:spLocks noChangeArrowheads="1"/>
          </p:cNvSpPr>
          <p:nvPr/>
        </p:nvSpPr>
        <p:spPr bwMode="auto">
          <a:xfrm>
            <a:off x="410580" y="2411016"/>
            <a:ext cx="833788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MX" sz="2200" dirty="0">
                <a:latin typeface="Arial" pitchFamily="34" charset="0"/>
                <a:cs typeface="Arial" pitchFamily="34" charset="0"/>
              </a:rPr>
              <a:t>¿</a:t>
            </a:r>
            <a:r>
              <a:rPr lang="es-MX" sz="2200" dirty="0" smtClean="0">
                <a:latin typeface="Arial" pitchFamily="34" charset="0"/>
                <a:cs typeface="Arial" pitchFamily="34" charset="0"/>
              </a:rPr>
              <a:t>Qué es el PIB?</a:t>
            </a:r>
          </a:p>
          <a:p>
            <a:pPr lvl="0" algn="just" fontAlgn="base">
              <a:spcBef>
                <a:spcPct val="0"/>
              </a:spcBef>
              <a:spcAft>
                <a:spcPct val="0"/>
              </a:spcAft>
            </a:pPr>
            <a:r>
              <a:rPr lang="es-MX" sz="2200" dirty="0">
                <a:latin typeface="Arial" pitchFamily="34" charset="0"/>
                <a:cs typeface="Arial" pitchFamily="34" charset="0"/>
              </a:rPr>
              <a:t> </a:t>
            </a:r>
            <a:endParaRPr lang="es-MX" sz="2200" dirty="0" smtClean="0">
              <a:latin typeface="Arial" pitchFamily="34" charset="0"/>
              <a:cs typeface="Arial" pitchFamily="34" charset="0"/>
            </a:endParaRPr>
          </a:p>
          <a:p>
            <a:pPr lvl="0" algn="just" fontAlgn="base">
              <a:spcBef>
                <a:spcPct val="0"/>
              </a:spcBef>
              <a:spcAft>
                <a:spcPct val="0"/>
              </a:spcAft>
            </a:pPr>
            <a:r>
              <a:rPr lang="es-MX" sz="2200" dirty="0" smtClean="0">
                <a:latin typeface="Arial" pitchFamily="34" charset="0"/>
                <a:cs typeface="Arial" pitchFamily="34" charset="0"/>
              </a:rPr>
              <a:t>El producto interno bruto es el indicador más amplio de la producción total de bienes y servicios de un país.</a:t>
            </a:r>
          </a:p>
          <a:p>
            <a:pPr lvl="0" algn="just" fontAlgn="base">
              <a:spcBef>
                <a:spcPct val="0"/>
              </a:spcBef>
              <a:spcAft>
                <a:spcPct val="0"/>
              </a:spcAft>
            </a:pPr>
            <a:endParaRPr lang="es-MX" sz="2200" dirty="0">
              <a:latin typeface="Arial" pitchFamily="34" charset="0"/>
              <a:cs typeface="Arial" pitchFamily="34" charset="0"/>
            </a:endParaRPr>
          </a:p>
          <a:p>
            <a:pPr lvl="0" algn="just" fontAlgn="base">
              <a:spcBef>
                <a:spcPct val="0"/>
              </a:spcBef>
              <a:spcAft>
                <a:spcPct val="0"/>
              </a:spcAft>
            </a:pPr>
            <a:r>
              <a:rPr lang="es-MX" sz="2200" dirty="0" smtClean="0">
                <a:latin typeface="Arial" pitchFamily="34" charset="0"/>
                <a:cs typeface="Arial" pitchFamily="34" charset="0"/>
              </a:rPr>
              <a:t>Es la suma de los valores monetarios de los bienes y servicios de demanda final producidos internamente en un país.</a:t>
            </a:r>
          </a:p>
          <a:p>
            <a:pPr lvl="0" algn="just" fontAlgn="base">
              <a:spcBef>
                <a:spcPct val="0"/>
              </a:spcBef>
              <a:spcAft>
                <a:spcPct val="0"/>
              </a:spcAft>
            </a:pPr>
            <a:endParaRPr lang="es-MX" sz="2200" dirty="0">
              <a:latin typeface="Arial" pitchFamily="34" charset="0"/>
              <a:cs typeface="Arial" pitchFamily="34" charset="0"/>
            </a:endParaRPr>
          </a:p>
          <a:p>
            <a:pPr lvl="0" algn="just" fontAlgn="base">
              <a:spcBef>
                <a:spcPct val="0"/>
              </a:spcBef>
              <a:spcAft>
                <a:spcPct val="0"/>
              </a:spcAft>
            </a:pPr>
            <a:r>
              <a:rPr lang="es-MX" sz="2200" dirty="0" smtClean="0">
                <a:latin typeface="Arial" pitchFamily="34" charset="0"/>
                <a:cs typeface="Arial" pitchFamily="34" charset="0"/>
              </a:rPr>
              <a:t>Es decir, hay que sumar lo que se produce dentro del territorio nacional.</a:t>
            </a:r>
            <a:endParaRPr lang="es-MX" sz="2200" dirty="0">
              <a:latin typeface="Arial" pitchFamily="34" charset="0"/>
              <a:cs typeface="Arial" pitchFamily="34" charset="0"/>
            </a:endParaRPr>
          </a:p>
        </p:txBody>
      </p:sp>
      <p:sp>
        <p:nvSpPr>
          <p:cNvPr id="5" name="Rectangle 1"/>
          <p:cNvSpPr>
            <a:spLocks noChangeArrowheads="1"/>
          </p:cNvSpPr>
          <p:nvPr/>
        </p:nvSpPr>
        <p:spPr bwMode="auto">
          <a:xfrm>
            <a:off x="323528" y="1700808"/>
            <a:ext cx="46085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MX" sz="2400" dirty="0" smtClean="0">
                <a:latin typeface="Arial" pitchFamily="34" charset="0"/>
                <a:cs typeface="Arial" pitchFamily="34" charset="0"/>
              </a:rPr>
              <a:t>Indicadores económicos </a:t>
            </a:r>
            <a:endParaRPr lang="es-MX" sz="2400" dirty="0">
              <a:latin typeface="Arial" pitchFamily="34" charset="0"/>
              <a:cs typeface="Arial" pitchFamily="34" charset="0"/>
            </a:endParaRPr>
          </a:p>
        </p:txBody>
      </p:sp>
    </p:spTree>
    <p:extLst>
      <p:ext uri="{BB962C8B-B14F-4D97-AF65-F5344CB8AC3E}">
        <p14:creationId xmlns:p14="http://schemas.microsoft.com/office/powerpoint/2010/main" val="283146897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itle 1"/>
          <p:cNvSpPr txBox="1">
            <a:spLocks/>
          </p:cNvSpPr>
          <p:nvPr>
            <p:custDataLst>
              <p:tags r:id="rId1"/>
            </p:custDataLst>
          </p:nvPr>
        </p:nvSpPr>
        <p:spPr>
          <a:xfrm>
            <a:off x="2619697" y="934857"/>
            <a:ext cx="6416799"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¿Qué es el PNB?</a:t>
            </a:r>
            <a:endParaRPr lang="es-MX" u="sng" dirty="0"/>
          </a:p>
        </p:txBody>
      </p:sp>
      <p:graphicFrame>
        <p:nvGraphicFramePr>
          <p:cNvPr id="2" name="Tabla 1"/>
          <p:cNvGraphicFramePr>
            <a:graphicFrameLocks noGrp="1"/>
          </p:cNvGraphicFramePr>
          <p:nvPr>
            <p:extLst>
              <p:ext uri="{D42A27DB-BD31-4B8C-83A1-F6EECF244321}">
                <p14:modId xmlns:p14="http://schemas.microsoft.com/office/powerpoint/2010/main" val="3462052855"/>
              </p:ext>
            </p:extLst>
          </p:nvPr>
        </p:nvGraphicFramePr>
        <p:xfrm>
          <a:off x="1839913" y="2780928"/>
          <a:ext cx="6912768" cy="2952328"/>
        </p:xfrm>
        <a:graphic>
          <a:graphicData uri="http://schemas.openxmlformats.org/drawingml/2006/table">
            <a:tbl>
              <a:tblPr>
                <a:tableStyleId>{5C22544A-7EE6-4342-B048-85BDC9FD1C3A}</a:tableStyleId>
              </a:tblPr>
              <a:tblGrid>
                <a:gridCol w="6912768"/>
              </a:tblGrid>
              <a:tr h="2952328">
                <a:tc>
                  <a:txBody>
                    <a:bodyPr/>
                    <a:lstStyle/>
                    <a:p>
                      <a:pPr algn="just" fontAlgn="t"/>
                      <a:r>
                        <a:rPr lang="es-MX" sz="2800" u="none" strike="noStrike" dirty="0" smtClean="0">
                          <a:effectLst/>
                        </a:rPr>
                        <a:t>El</a:t>
                      </a:r>
                      <a:r>
                        <a:rPr lang="es-MX" sz="2800" u="none" strike="noStrike" baseline="0" dirty="0" smtClean="0">
                          <a:effectLst/>
                        </a:rPr>
                        <a:t> producto nacional bruto es la suma monetaria de todos los bienes y servicios de demanda final producida por una sociedad en un periodo determinado que generalmente es un año.</a:t>
                      </a:r>
                      <a:endParaRPr lang="es-MX" sz="2800" b="0" i="0" u="none" strike="noStrike" dirty="0">
                        <a:solidFill>
                          <a:srgbClr val="000000"/>
                        </a:solidFill>
                        <a:effectLst/>
                        <a:latin typeface="Arial" panose="020B0604020202020204" pitchFamily="34" charset="0"/>
                      </a:endParaRPr>
                    </a:p>
                  </a:txBody>
                  <a:tcPr marL="0" marR="0" marT="0" marB="0"/>
                </a:tc>
              </a:tr>
            </a:tbl>
          </a:graphicData>
        </a:graphic>
      </p:graphicFrame>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itle 1"/>
          <p:cNvSpPr txBox="1">
            <a:spLocks/>
          </p:cNvSpPr>
          <p:nvPr>
            <p:custDataLst>
              <p:tags r:id="rId1"/>
            </p:custDataLst>
          </p:nvPr>
        </p:nvSpPr>
        <p:spPr>
          <a:xfrm>
            <a:off x="2619697" y="934857"/>
            <a:ext cx="6416799"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¿Cuál es la diferencia?</a:t>
            </a:r>
            <a:endParaRPr lang="es-MX" u="sng" dirty="0"/>
          </a:p>
        </p:txBody>
      </p:sp>
      <p:graphicFrame>
        <p:nvGraphicFramePr>
          <p:cNvPr id="8" name="Tabla 7"/>
          <p:cNvGraphicFramePr>
            <a:graphicFrameLocks noGrp="1"/>
          </p:cNvGraphicFramePr>
          <p:nvPr>
            <p:extLst>
              <p:ext uri="{D42A27DB-BD31-4B8C-83A1-F6EECF244321}">
                <p14:modId xmlns:p14="http://schemas.microsoft.com/office/powerpoint/2010/main" val="23232357"/>
              </p:ext>
            </p:extLst>
          </p:nvPr>
        </p:nvGraphicFramePr>
        <p:xfrm>
          <a:off x="1907704" y="2564904"/>
          <a:ext cx="3456384" cy="1280160"/>
        </p:xfrm>
        <a:graphic>
          <a:graphicData uri="http://schemas.openxmlformats.org/drawingml/2006/table">
            <a:tbl>
              <a:tblPr>
                <a:tableStyleId>{5C22544A-7EE6-4342-B048-85BDC9FD1C3A}</a:tableStyleId>
              </a:tblPr>
              <a:tblGrid>
                <a:gridCol w="3456384"/>
              </a:tblGrid>
              <a:tr h="1080120">
                <a:tc>
                  <a:txBody>
                    <a:bodyPr/>
                    <a:lstStyle/>
                    <a:p>
                      <a:pPr algn="just" fontAlgn="t"/>
                      <a:r>
                        <a:rPr lang="es-MX" sz="2800" u="none" strike="noStrike" dirty="0" smtClean="0">
                          <a:effectLst/>
                        </a:rPr>
                        <a:t>El PNB es el producto total propiedad</a:t>
                      </a:r>
                      <a:r>
                        <a:rPr lang="es-MX" sz="2800" u="none" strike="noStrike" baseline="0" dirty="0" smtClean="0">
                          <a:effectLst/>
                        </a:rPr>
                        <a:t> de los residentes de un país</a:t>
                      </a:r>
                      <a:endParaRPr lang="es-MX" sz="2800" b="0" i="0" u="none" strike="noStrike" dirty="0">
                        <a:solidFill>
                          <a:srgbClr val="000000"/>
                        </a:solidFill>
                        <a:effectLst/>
                        <a:latin typeface="Arial" panose="020B0604020202020204" pitchFamily="34" charset="0"/>
                      </a:endParaRPr>
                    </a:p>
                  </a:txBody>
                  <a:tcPr marL="0" marR="0" marT="0" marB="0"/>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805435006"/>
              </p:ext>
            </p:extLst>
          </p:nvPr>
        </p:nvGraphicFramePr>
        <p:xfrm>
          <a:off x="5076056" y="4365104"/>
          <a:ext cx="3456384" cy="1280160"/>
        </p:xfrm>
        <a:graphic>
          <a:graphicData uri="http://schemas.openxmlformats.org/drawingml/2006/table">
            <a:tbl>
              <a:tblPr>
                <a:tableStyleId>{5C22544A-7EE6-4342-B048-85BDC9FD1C3A}</a:tableStyleId>
              </a:tblPr>
              <a:tblGrid>
                <a:gridCol w="3456384"/>
              </a:tblGrid>
              <a:tr h="1080120">
                <a:tc>
                  <a:txBody>
                    <a:bodyPr/>
                    <a:lstStyle/>
                    <a:p>
                      <a:pPr algn="just" fontAlgn="t"/>
                      <a:r>
                        <a:rPr lang="es-MX" sz="2800" u="none" strike="noStrike" dirty="0" smtClean="0">
                          <a:effectLst/>
                        </a:rPr>
                        <a:t>El PIB  es el producto que se obtiene</a:t>
                      </a:r>
                      <a:r>
                        <a:rPr lang="es-MX" sz="2800" u="none" strike="noStrike" baseline="0" dirty="0" smtClean="0">
                          <a:effectLst/>
                        </a:rPr>
                        <a:t> dentro del país.</a:t>
                      </a:r>
                      <a:endParaRPr lang="es-MX" sz="2800" b="0" i="0" u="none" strike="noStrike" dirty="0">
                        <a:solidFill>
                          <a:srgbClr val="000000"/>
                        </a:solidFill>
                        <a:effectLst/>
                        <a:latin typeface="Arial" panose="020B0604020202020204" pitchFamily="34" charset="0"/>
                      </a:endParaRPr>
                    </a:p>
                  </a:txBody>
                  <a:tcPr marL="0" marR="0" marT="0" marB="0"/>
                </a:tc>
              </a:tr>
            </a:tbl>
          </a:graphicData>
        </a:graphic>
      </p:graphicFrame>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5" name="Title 1"/>
          <p:cNvSpPr txBox="1">
            <a:spLocks/>
          </p:cNvSpPr>
          <p:nvPr>
            <p:custDataLst>
              <p:tags r:id="rId1"/>
            </p:custDataLst>
          </p:nvPr>
        </p:nvSpPr>
        <p:spPr>
          <a:xfrm>
            <a:off x="2404504" y="322996"/>
            <a:ext cx="6416799"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Ejemplos:</a:t>
            </a:r>
            <a:endParaRPr lang="es-MX" u="sng" dirty="0"/>
          </a:p>
        </p:txBody>
      </p:sp>
      <p:sp>
        <p:nvSpPr>
          <p:cNvPr id="10" name="Content Placeholder 4"/>
          <p:cNvSpPr txBox="1">
            <a:spLocks/>
          </p:cNvSpPr>
          <p:nvPr>
            <p:custDataLst>
              <p:tags r:id="rId2"/>
            </p:custDataLst>
          </p:nvPr>
        </p:nvSpPr>
        <p:spPr>
          <a:xfrm>
            <a:off x="2195736" y="2060848"/>
            <a:ext cx="6834336" cy="4297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None/>
            </a:pPr>
            <a:endParaRPr lang="es-MX" dirty="0" smtClean="0">
              <a:latin typeface="Arial" pitchFamily="34" charset="0"/>
              <a:cs typeface="Arial" pitchFamily="34" charset="0"/>
            </a:endParaRPr>
          </a:p>
        </p:txBody>
      </p:sp>
      <p:sp>
        <p:nvSpPr>
          <p:cNvPr id="9" name="Content Placeholder 4"/>
          <p:cNvSpPr txBox="1">
            <a:spLocks/>
          </p:cNvSpPr>
          <p:nvPr>
            <p:custDataLst>
              <p:tags r:id="rId3"/>
            </p:custDataLst>
          </p:nvPr>
        </p:nvSpPr>
        <p:spPr>
          <a:xfrm>
            <a:off x="2195736" y="1867941"/>
            <a:ext cx="6834336" cy="4297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MX" sz="2600" dirty="0" smtClean="0"/>
              <a:t>Una parte del PIB de México se produce en la planta de VW que es propiedad de una compañía alemana. Las utilidades de esta planta se incluyen en el PIB  de México pero no en su PNB.</a:t>
            </a:r>
          </a:p>
          <a:p>
            <a:pPr marL="0" indent="0" algn="just">
              <a:buNone/>
            </a:pPr>
            <a:endParaRPr lang="es-MX" sz="2600" dirty="0" smtClean="0"/>
          </a:p>
          <a:p>
            <a:pPr marL="0" indent="0" algn="just">
              <a:buNone/>
            </a:pPr>
            <a:r>
              <a:rPr lang="es-MX" sz="2600" dirty="0" smtClean="0">
                <a:cs typeface="Arial" pitchFamily="34" charset="0"/>
              </a:rPr>
              <a:t>Pero cuando un científico mexicano imparte una conferencia remunerada en Alemania, esa conferencia se incluye en el PIB alemán y en el PNB de México.</a:t>
            </a:r>
            <a:endParaRPr lang="es-MX" sz="2600" dirty="0">
              <a:cs typeface="Arial" pitchFamily="34" charset="0"/>
            </a:endParaRPr>
          </a:p>
          <a:p>
            <a:pPr marL="0" indent="0" algn="just">
              <a:buNone/>
            </a:pPr>
            <a:endParaRPr lang="es-MX" dirty="0" smtClean="0">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1403648" y="413792"/>
            <a:ext cx="6416799"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¿Qué es la inflación?</a:t>
            </a:r>
            <a:endParaRPr lang="es-MX" u="sng" dirty="0"/>
          </a:p>
        </p:txBody>
      </p:sp>
      <p:sp>
        <p:nvSpPr>
          <p:cNvPr id="4" name="Content Placeholder 4"/>
          <p:cNvSpPr txBox="1">
            <a:spLocks/>
          </p:cNvSpPr>
          <p:nvPr>
            <p:custDataLst>
              <p:tags r:id="rId2"/>
            </p:custDataLst>
          </p:nvPr>
        </p:nvSpPr>
        <p:spPr>
          <a:xfrm>
            <a:off x="755576" y="1412776"/>
            <a:ext cx="8058472" cy="10570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r>
              <a:rPr lang="es-MX" sz="2600" dirty="0" smtClean="0"/>
              <a:t>Desequilibrio económico caracterizado por una subida general de los precios.</a:t>
            </a:r>
          </a:p>
          <a:p>
            <a:pPr marL="0" indent="0" algn="just">
              <a:buNone/>
            </a:pPr>
            <a:endParaRPr lang="es-MX" sz="2600" dirty="0">
              <a:cs typeface="Arial" pitchFamily="34" charset="0"/>
            </a:endParaRPr>
          </a:p>
          <a:p>
            <a:pPr marL="0" indent="0" algn="just">
              <a:buNone/>
            </a:pPr>
            <a:endParaRPr lang="es-MX" dirty="0" smtClean="0">
              <a:latin typeface="Arial" pitchFamily="34" charset="0"/>
              <a:cs typeface="Arial" pitchFamily="34" charset="0"/>
            </a:endParaRPr>
          </a:p>
        </p:txBody>
      </p:sp>
      <p:sp>
        <p:nvSpPr>
          <p:cNvPr id="6" name="Content Placeholder 4"/>
          <p:cNvSpPr txBox="1">
            <a:spLocks/>
          </p:cNvSpPr>
          <p:nvPr>
            <p:custDataLst>
              <p:tags r:id="rId3"/>
            </p:custDataLst>
          </p:nvPr>
        </p:nvSpPr>
        <p:spPr>
          <a:xfrm>
            <a:off x="755576" y="2852936"/>
            <a:ext cx="8274496" cy="33123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None/>
            </a:pPr>
            <a:endParaRPr lang="es-MX" dirty="0" smtClean="0">
              <a:latin typeface="Arial" pitchFamily="34" charset="0"/>
              <a:cs typeface="Arial" pitchFamily="34" charset="0"/>
            </a:endParaRP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28" y="3094657"/>
            <a:ext cx="4686300"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2"/>
            </p:custDataLst>
          </p:nvPr>
        </p:nvSpPr>
        <p:spPr>
          <a:xfrm>
            <a:off x="706440" y="1524000"/>
            <a:ext cx="8186040" cy="4525963"/>
          </a:xfrm>
        </p:spPr>
        <p:txBody>
          <a:bodyPr>
            <a:normAutofit/>
          </a:bodyPr>
          <a:lstStyle/>
          <a:p>
            <a:pPr algn="just"/>
            <a:r>
              <a:rPr lang="es-ES" sz="2400" dirty="0" smtClean="0"/>
              <a:t>Emisión excesiva de papel moneda en relación con las necesidades de la circulación de mercancías y servicios.</a:t>
            </a:r>
          </a:p>
          <a:p>
            <a:pPr algn="just"/>
            <a:r>
              <a:rPr lang="es-ES" sz="2400" dirty="0" smtClean="0"/>
              <a:t>Oferta insuficiente de productos agropecuarios en relación con la demanda.</a:t>
            </a:r>
          </a:p>
          <a:p>
            <a:pPr algn="just"/>
            <a:r>
              <a:rPr lang="es-ES" sz="2400" dirty="0" smtClean="0"/>
              <a:t>Oferta insuficiente de mercancías industrializadas en relación con la demanda.</a:t>
            </a:r>
          </a:p>
          <a:p>
            <a:pPr algn="just"/>
            <a:r>
              <a:rPr lang="es-ES" sz="2400" dirty="0" smtClean="0"/>
              <a:t>La especulación y el acaparamiento de mercancías.</a:t>
            </a:r>
          </a:p>
          <a:p>
            <a:pPr algn="just"/>
            <a:r>
              <a:rPr lang="es-ES" sz="2400" dirty="0" smtClean="0"/>
              <a:t>Altas tasas de interés bancario que encarecen el crédito.</a:t>
            </a:r>
          </a:p>
          <a:p>
            <a:pPr algn="just"/>
            <a:r>
              <a:rPr lang="es-ES" sz="2400" dirty="0" smtClean="0"/>
              <a:t>La devaluación.</a:t>
            </a:r>
          </a:p>
          <a:p>
            <a:pPr marL="0" indent="0" algn="just">
              <a:buNone/>
            </a:pPr>
            <a:endParaRPr lang="es-ES" sz="2400" dirty="0" smtClean="0"/>
          </a:p>
        </p:txBody>
      </p:sp>
      <p:sp>
        <p:nvSpPr>
          <p:cNvPr id="7" name="Title 1"/>
          <p:cNvSpPr txBox="1">
            <a:spLocks/>
          </p:cNvSpPr>
          <p:nvPr>
            <p:custDataLst>
              <p:tags r:id="rId3"/>
            </p:custDataLst>
          </p:nvPr>
        </p:nvSpPr>
        <p:spPr>
          <a:xfrm>
            <a:off x="1403648" y="413792"/>
            <a:ext cx="6416799"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Causas internas</a:t>
            </a:r>
            <a:endParaRPr lang="es-MX" u="sng" dirty="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2"/>
            </p:custDataLst>
          </p:nvPr>
        </p:nvSpPr>
        <p:spPr>
          <a:xfrm>
            <a:off x="706440" y="1524000"/>
            <a:ext cx="8186040" cy="4525963"/>
          </a:xfrm>
        </p:spPr>
        <p:txBody>
          <a:bodyPr>
            <a:normAutofit/>
          </a:bodyPr>
          <a:lstStyle/>
          <a:p>
            <a:pPr algn="just"/>
            <a:r>
              <a:rPr lang="es-ES" sz="2400" dirty="0" smtClean="0"/>
              <a:t>Importación excesiva de mercancías a precios altos.</a:t>
            </a:r>
          </a:p>
          <a:p>
            <a:pPr algn="just"/>
            <a:r>
              <a:rPr lang="es-ES" sz="2400" dirty="0" smtClean="0"/>
              <a:t>Afluencia excesiva de capitales externos que no se canalizan en la producción.</a:t>
            </a:r>
          </a:p>
          <a:p>
            <a:pPr algn="just"/>
            <a:r>
              <a:rPr lang="es-ES" sz="2400" dirty="0" smtClean="0"/>
              <a:t>Especulación y acaparamiento a nivel mundial de mercancías básicas, sobre todo productos alimenticios y petróleo.</a:t>
            </a:r>
          </a:p>
          <a:p>
            <a:pPr marL="0" indent="0" algn="just">
              <a:buNone/>
            </a:pPr>
            <a:endParaRPr lang="es-ES" sz="2400" dirty="0" smtClean="0"/>
          </a:p>
          <a:p>
            <a:pPr algn="just"/>
            <a:endParaRPr lang="es-ES" sz="2400" dirty="0" smtClean="0"/>
          </a:p>
          <a:p>
            <a:pPr marL="0" indent="0" algn="just">
              <a:buNone/>
            </a:pPr>
            <a:endParaRPr lang="es-ES" sz="2400" dirty="0" smtClean="0"/>
          </a:p>
        </p:txBody>
      </p:sp>
      <p:sp>
        <p:nvSpPr>
          <p:cNvPr id="7" name="Title 1"/>
          <p:cNvSpPr txBox="1">
            <a:spLocks/>
          </p:cNvSpPr>
          <p:nvPr>
            <p:custDataLst>
              <p:tags r:id="rId3"/>
            </p:custDataLst>
          </p:nvPr>
        </p:nvSpPr>
        <p:spPr>
          <a:xfrm>
            <a:off x="1403648" y="413792"/>
            <a:ext cx="6416799" cy="11430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r>
              <a:rPr lang="es-MX" u="sng" dirty="0" smtClean="0"/>
              <a:t>Causas externas</a:t>
            </a:r>
            <a:endParaRPr lang="es-MX" u="sng" dirty="0"/>
          </a:p>
        </p:txBody>
      </p:sp>
    </p:spTree>
    <p:custDataLst>
      <p:tags r:id="rId1"/>
    </p:custDataLst>
    <p:extLst>
      <p:ext uri="{BB962C8B-B14F-4D97-AF65-F5344CB8AC3E}">
        <p14:creationId xmlns:p14="http://schemas.microsoft.com/office/powerpoint/2010/main" val="21124103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4.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7.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20.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S10167455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8972BBC-2CBE-43F4-9CA2-3729834A9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TM03457464[[fn=Dividendo]]</Template>
  <TotalTime>0</TotalTime>
  <Words>791</Words>
  <Application>Microsoft Office PowerPoint</Application>
  <PresentationFormat>Presentación en pantalla (4:3)</PresentationFormat>
  <Paragraphs>77</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Georgia</vt:lpstr>
      <vt:lpstr>TS101674557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2012-07-28T20:27:44Z</dcterms:created>
  <dcterms:modified xsi:type="dcterms:W3CDTF">2015-10-27T06:06:36Z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