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9" r:id="rId4"/>
    <p:sldId id="260" r:id="rId5"/>
    <p:sldId id="262" r:id="rId6"/>
    <p:sldId id="263" r:id="rId7"/>
    <p:sldId id="264" r:id="rId8"/>
    <p:sldId id="265" r:id="rId9"/>
    <p:sldId id="266" r:id="rId10"/>
    <p:sldId id="267" r:id="rId11"/>
    <p:sldId id="261" r:id="rId12"/>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086" autoAdjust="0"/>
  </p:normalViewPr>
  <p:slideViewPr>
    <p:cSldViewPr>
      <p:cViewPr varScale="1">
        <p:scale>
          <a:sx n="107" d="100"/>
          <a:sy n="107" d="100"/>
        </p:scale>
        <p:origin x="170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28/03/2017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373363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28/03/2017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252879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28/03/2017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1666283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28/03/2017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692412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28/03/2017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933342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28/03/2017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6151432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28/03/2017</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9512539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28/03/2017</a:t>
            </a:fld>
            <a:endParaRPr lang="es-MX">
              <a:solidFill>
                <a:prstClr val="black">
                  <a:tint val="75000"/>
                </a:prstClr>
              </a:solidFill>
            </a:endParaRPr>
          </a:p>
        </p:txBody>
      </p:sp>
      <p:sp>
        <p:nvSpPr>
          <p:cNvPr id="8" name="7 Marcador de pie de página"/>
          <p:cNvSpPr>
            <a:spLocks noGrp="1"/>
          </p:cNvSpPr>
          <p:nvPr>
            <p:ph type="ftr" sz="quarter" idx="11"/>
          </p:nvPr>
        </p:nvSpPr>
        <p:spPr/>
        <p:txBody>
          <a:bodyPr/>
          <a:lstStyle/>
          <a:p>
            <a:endParaRPr lang="es-MX">
              <a:solidFill>
                <a:prstClr val="black">
                  <a:tint val="75000"/>
                </a:prstClr>
              </a:solidFill>
            </a:endParaRPr>
          </a:p>
        </p:txBody>
      </p:sp>
      <p:sp>
        <p:nvSpPr>
          <p:cNvPr id="9" name="8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41101322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28/03/2017</a:t>
            </a:fld>
            <a:endParaRPr lang="es-MX">
              <a:solidFill>
                <a:prstClr val="black">
                  <a:tint val="75000"/>
                </a:prstClr>
              </a:solidFill>
            </a:endParaRPr>
          </a:p>
        </p:txBody>
      </p:sp>
      <p:sp>
        <p:nvSpPr>
          <p:cNvPr id="4" name="3 Marcador de pie de página"/>
          <p:cNvSpPr>
            <a:spLocks noGrp="1"/>
          </p:cNvSpPr>
          <p:nvPr>
            <p:ph type="ftr" sz="quarter" idx="11"/>
          </p:nvPr>
        </p:nvSpPr>
        <p:spPr/>
        <p:txBody>
          <a:bodyPr/>
          <a:lstStyle/>
          <a:p>
            <a:endParaRPr lang="es-MX">
              <a:solidFill>
                <a:prstClr val="black">
                  <a:tint val="75000"/>
                </a:prstClr>
              </a:solidFill>
            </a:endParaRPr>
          </a:p>
        </p:txBody>
      </p:sp>
      <p:sp>
        <p:nvSpPr>
          <p:cNvPr id="5" name="4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5042647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28/03/2017</a:t>
            </a:fld>
            <a:endParaRPr lang="es-MX">
              <a:solidFill>
                <a:prstClr val="black">
                  <a:tint val="75000"/>
                </a:prstClr>
              </a:solidFill>
            </a:endParaRPr>
          </a:p>
        </p:txBody>
      </p:sp>
      <p:sp>
        <p:nvSpPr>
          <p:cNvPr id="3" name="2 Marcador de pie de página"/>
          <p:cNvSpPr>
            <a:spLocks noGrp="1"/>
          </p:cNvSpPr>
          <p:nvPr>
            <p:ph type="ftr" sz="quarter" idx="11"/>
          </p:nvPr>
        </p:nvSpPr>
        <p:spPr/>
        <p:txBody>
          <a:bodyPr/>
          <a:lstStyle/>
          <a:p>
            <a:endParaRPr lang="es-MX">
              <a:solidFill>
                <a:prstClr val="black">
                  <a:tint val="75000"/>
                </a:prstClr>
              </a:solidFill>
            </a:endParaRPr>
          </a:p>
        </p:txBody>
      </p:sp>
      <p:sp>
        <p:nvSpPr>
          <p:cNvPr id="4" name="3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355175047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28/03/2017</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495791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28/03/2017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100683186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28/03/2017</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91351933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28/03/2017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40027022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28/03/2017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9587610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64A01B9-89BD-4F1B-8A83-0DCC119A1F26}" type="datetimeFigureOut">
              <a:rPr lang="es-MX" smtClean="0"/>
              <a:t>28/03/2017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327132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64A01B9-89BD-4F1B-8A83-0DCC119A1F26}" type="datetimeFigureOut">
              <a:rPr lang="es-MX" smtClean="0"/>
              <a:t>28/03/2017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005001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64A01B9-89BD-4F1B-8A83-0DCC119A1F26}" type="datetimeFigureOut">
              <a:rPr lang="es-MX" smtClean="0"/>
              <a:t>28/03/2017</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677006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64A01B9-89BD-4F1B-8A83-0DCC119A1F26}" type="datetimeFigureOut">
              <a:rPr lang="es-MX" smtClean="0"/>
              <a:t>28/03/2017</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103821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64A01B9-89BD-4F1B-8A83-0DCC119A1F26}" type="datetimeFigureOut">
              <a:rPr lang="es-MX" smtClean="0"/>
              <a:t>28/03/2017</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557695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t>28/03/2017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694939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t>28/03/2017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2734537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7000" r="-17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4A01B9-89BD-4F1B-8A83-0DCC119A1F26}" type="datetimeFigureOut">
              <a:rPr lang="es-MX" smtClean="0"/>
              <a:t>28/03/2017</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DF92F4-2C5B-4A34-8D52-C3695820C8FE}" type="slidenum">
              <a:rPr lang="es-MX" smtClean="0"/>
              <a:t>‹Nº›</a:t>
            </a:fld>
            <a:endParaRPr lang="es-MX"/>
          </a:p>
        </p:txBody>
      </p:sp>
    </p:spTree>
    <p:extLst>
      <p:ext uri="{BB962C8B-B14F-4D97-AF65-F5344CB8AC3E}">
        <p14:creationId xmlns:p14="http://schemas.microsoft.com/office/powerpoint/2010/main" val="17199124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7000" r="-17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4A01B9-89BD-4F1B-8A83-0DCC119A1F26}" type="datetimeFigureOut">
              <a:rPr lang="es-MX" smtClean="0">
                <a:solidFill>
                  <a:prstClr val="black">
                    <a:tint val="75000"/>
                  </a:prstClr>
                </a:solidFill>
              </a:rPr>
              <a:pPr/>
              <a:t>28/03/2017</a:t>
            </a:fld>
            <a:endParaRPr lang="es-MX">
              <a:solidFill>
                <a:prstClr val="black">
                  <a:tint val="75000"/>
                </a:prstClr>
              </a:solidFill>
            </a:endParaRPr>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solidFill>
                <a:prstClr val="black">
                  <a:tint val="75000"/>
                </a:prstClr>
              </a:solidFill>
            </a:endParaRP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1117761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jp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827584" y="2060848"/>
            <a:ext cx="7772400" cy="1470025"/>
          </a:xfrm>
        </p:spPr>
        <p:txBody>
          <a:bodyPr>
            <a:normAutofit/>
          </a:bodyPr>
          <a:lstStyle/>
          <a:p>
            <a:r>
              <a:rPr lang="es-MX" dirty="0" smtClean="0"/>
              <a:t>Técnicas </a:t>
            </a:r>
            <a:r>
              <a:rPr lang="es-MX" dirty="0" smtClean="0"/>
              <a:t>cualitativas de localización de planta</a:t>
            </a:r>
            <a:endParaRPr lang="es-MX" dirty="0"/>
          </a:p>
        </p:txBody>
      </p:sp>
      <p:sp>
        <p:nvSpPr>
          <p:cNvPr id="4" name="3 Subtítulo"/>
          <p:cNvSpPr txBox="1">
            <a:spLocks noGrp="1"/>
          </p:cNvSpPr>
          <p:nvPr>
            <p:ph type="subTitle" idx="1"/>
          </p:nvPr>
        </p:nvSpPr>
        <p:spPr>
          <a:xfrm>
            <a:off x="1043608" y="3717032"/>
            <a:ext cx="7776864" cy="2616101"/>
          </a:xfrm>
          <a:prstGeom prst="rect">
            <a:avLst/>
          </a:prstGeom>
          <a:noFill/>
        </p:spPr>
        <p:txBody>
          <a:bodyPr wrap="square" rtlCol="0">
            <a:spAutoFit/>
          </a:bodyPr>
          <a:lstStyle/>
          <a:p>
            <a:pPr algn="l"/>
            <a:r>
              <a:rPr lang="es-MX" sz="2000" b="1" dirty="0" smtClean="0">
                <a:solidFill>
                  <a:schemeClr val="tx1"/>
                </a:solidFill>
                <a:latin typeface="Arial" pitchFamily="34" charset="0"/>
                <a:cs typeface="Arial" pitchFamily="34" charset="0"/>
              </a:rPr>
              <a:t>Área Académica: </a:t>
            </a:r>
            <a:r>
              <a:rPr lang="es-MX" sz="2000" b="1" dirty="0" smtClean="0">
                <a:solidFill>
                  <a:schemeClr val="tx1"/>
                </a:solidFill>
                <a:latin typeface="Arial" pitchFamily="34" charset="0"/>
                <a:cs typeface="Arial" pitchFamily="34" charset="0"/>
              </a:rPr>
              <a:t>Licenciatura en Ingeniería </a:t>
            </a:r>
            <a:r>
              <a:rPr lang="es-MX" sz="2000" b="1" dirty="0" smtClean="0">
                <a:solidFill>
                  <a:schemeClr val="tx1"/>
                </a:solidFill>
                <a:latin typeface="Arial" pitchFamily="34" charset="0"/>
                <a:cs typeface="Arial" pitchFamily="34" charset="0"/>
              </a:rPr>
              <a:t>Industrial</a:t>
            </a:r>
          </a:p>
          <a:p>
            <a:pPr algn="l"/>
            <a:endParaRPr lang="es-MX" sz="2000" b="1" dirty="0" smtClean="0">
              <a:solidFill>
                <a:schemeClr val="tx1"/>
              </a:solidFill>
              <a:latin typeface="Arial" pitchFamily="34" charset="0"/>
              <a:cs typeface="Arial" pitchFamily="34" charset="0"/>
            </a:endParaRPr>
          </a:p>
          <a:p>
            <a:pPr algn="l"/>
            <a:endParaRPr lang="es-MX" sz="2000" b="1" dirty="0" smtClean="0">
              <a:solidFill>
                <a:schemeClr val="tx1"/>
              </a:solidFill>
              <a:latin typeface="Arial" pitchFamily="34" charset="0"/>
              <a:cs typeface="Arial" pitchFamily="34" charset="0"/>
            </a:endParaRPr>
          </a:p>
          <a:p>
            <a:pPr algn="l"/>
            <a:r>
              <a:rPr lang="es-MX" sz="2000" b="1" dirty="0" smtClean="0">
                <a:solidFill>
                  <a:schemeClr val="tx1"/>
                </a:solidFill>
                <a:latin typeface="Arial" pitchFamily="34" charset="0"/>
                <a:cs typeface="Arial" pitchFamily="34" charset="0"/>
              </a:rPr>
              <a:t>Profesor(a): Ing. José Gustavo Balcázar García</a:t>
            </a:r>
          </a:p>
          <a:p>
            <a:pPr algn="l"/>
            <a:endParaRPr lang="es-MX" sz="2000" b="1" dirty="0" smtClean="0">
              <a:solidFill>
                <a:schemeClr val="tx1"/>
              </a:solidFill>
              <a:latin typeface="Arial" pitchFamily="34" charset="0"/>
              <a:cs typeface="Arial" pitchFamily="34" charset="0"/>
            </a:endParaRPr>
          </a:p>
          <a:p>
            <a:pPr algn="l"/>
            <a:endParaRPr lang="es-MX" sz="2000" b="1" dirty="0" smtClean="0">
              <a:solidFill>
                <a:schemeClr val="tx1"/>
              </a:solidFill>
              <a:latin typeface="Arial" pitchFamily="34" charset="0"/>
              <a:cs typeface="Arial" pitchFamily="34" charset="0"/>
            </a:endParaRPr>
          </a:p>
          <a:p>
            <a:pPr algn="l"/>
            <a:r>
              <a:rPr lang="es-MX" sz="2000" b="1" dirty="0" smtClean="0">
                <a:solidFill>
                  <a:schemeClr val="tx1"/>
                </a:solidFill>
                <a:latin typeface="Arial" pitchFamily="34" charset="0"/>
                <a:cs typeface="Arial" pitchFamily="34" charset="0"/>
              </a:rPr>
              <a:t>Periodo: </a:t>
            </a:r>
            <a:r>
              <a:rPr lang="es-MX" sz="2000" b="1" dirty="0" smtClean="0">
                <a:solidFill>
                  <a:schemeClr val="tx1"/>
                </a:solidFill>
                <a:latin typeface="Arial" pitchFamily="34" charset="0"/>
                <a:cs typeface="Arial" pitchFamily="34" charset="0"/>
              </a:rPr>
              <a:t>Enero - junio 2017</a:t>
            </a:r>
            <a:endParaRPr lang="es-MX" sz="2000" b="1"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30994278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marL="0" indent="0"/>
            <a:r>
              <a:rPr lang="es-MX" b="1" dirty="0">
                <a:latin typeface="Arial" pitchFamily="34" charset="0"/>
                <a:cs typeface="Arial" pitchFamily="34" charset="0"/>
              </a:rPr>
              <a:t>Referencias</a:t>
            </a:r>
          </a:p>
        </p:txBody>
      </p:sp>
      <p:sp>
        <p:nvSpPr>
          <p:cNvPr id="3" name="2 Marcador de contenido"/>
          <p:cNvSpPr>
            <a:spLocks noGrp="1"/>
          </p:cNvSpPr>
          <p:nvPr>
            <p:ph idx="1"/>
          </p:nvPr>
        </p:nvSpPr>
        <p:spPr/>
        <p:txBody>
          <a:bodyPr>
            <a:normAutofit/>
          </a:bodyPr>
          <a:lstStyle/>
          <a:p>
            <a:endParaRPr lang="es-MX" b="1" dirty="0">
              <a:latin typeface="Arial" pitchFamily="34" charset="0"/>
              <a:cs typeface="Arial" pitchFamily="34" charset="0"/>
            </a:endParaRPr>
          </a:p>
          <a:p>
            <a:endParaRPr lang="es-MX" b="1" dirty="0">
              <a:latin typeface="Arial" pitchFamily="34" charset="0"/>
              <a:cs typeface="Arial" pitchFamily="34" charset="0"/>
            </a:endParaRPr>
          </a:p>
        </p:txBody>
      </p:sp>
      <p:sp>
        <p:nvSpPr>
          <p:cNvPr id="9" name="Rectángulo 8"/>
          <p:cNvSpPr/>
          <p:nvPr/>
        </p:nvSpPr>
        <p:spPr>
          <a:xfrm>
            <a:off x="473895" y="1844824"/>
            <a:ext cx="8507288" cy="830997"/>
          </a:xfrm>
          <a:prstGeom prst="rect">
            <a:avLst/>
          </a:prstGeom>
        </p:spPr>
        <p:txBody>
          <a:bodyPr wrap="square">
            <a:spAutoFit/>
          </a:bodyPr>
          <a:lstStyle/>
          <a:p>
            <a:pPr lvl="0" algn="just" fontAlgn="base">
              <a:spcBef>
                <a:spcPct val="0"/>
              </a:spcBef>
              <a:spcAft>
                <a:spcPct val="0"/>
              </a:spcAft>
            </a:pPr>
            <a:r>
              <a:rPr lang="es-MX" sz="2400" dirty="0">
                <a:solidFill>
                  <a:srgbClr val="000000"/>
                </a:solidFill>
                <a:latin typeface="Arial" panose="020B0604020202020204" pitchFamily="34" charset="0"/>
                <a:cs typeface="Arial" panose="020B0604020202020204" pitchFamily="34" charset="0"/>
              </a:rPr>
              <a:t>Baca U., G. (2013). </a:t>
            </a:r>
            <a:r>
              <a:rPr lang="es-MX" sz="2400" b="1" i="1" dirty="0">
                <a:solidFill>
                  <a:srgbClr val="000000"/>
                </a:solidFill>
                <a:latin typeface="Arial" panose="020B0604020202020204" pitchFamily="34" charset="0"/>
                <a:cs typeface="Arial" panose="020B0604020202020204" pitchFamily="34" charset="0"/>
              </a:rPr>
              <a:t>Evaluación de Proyecto. 7ma. Edición</a:t>
            </a:r>
            <a:r>
              <a:rPr lang="es-MX" sz="2400" dirty="0">
                <a:solidFill>
                  <a:srgbClr val="000000"/>
                </a:solidFill>
                <a:latin typeface="Arial" panose="020B0604020202020204" pitchFamily="34" charset="0"/>
                <a:cs typeface="Arial" panose="020B0604020202020204" pitchFamily="34" charset="0"/>
              </a:rPr>
              <a:t>. México. </a:t>
            </a:r>
            <a:r>
              <a:rPr lang="es-MX" sz="2400" dirty="0" err="1">
                <a:solidFill>
                  <a:srgbClr val="000000"/>
                </a:solidFill>
                <a:latin typeface="Arial" panose="020B0604020202020204" pitchFamily="34" charset="0"/>
                <a:cs typeface="Arial" panose="020B0604020202020204" pitchFamily="34" charset="0"/>
              </a:rPr>
              <a:t>McGrawHill</a:t>
            </a:r>
            <a:r>
              <a:rPr lang="es-MX" sz="2400" dirty="0">
                <a:solidFill>
                  <a:srgbClr val="000000"/>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6107946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2444" y="72760"/>
            <a:ext cx="9144000" cy="5589240"/>
          </a:xfrm>
        </p:spPr>
        <p:txBody>
          <a:bodyPr>
            <a:noAutofit/>
          </a:bodyPr>
          <a:lstStyle/>
          <a:p>
            <a:pPr marL="0" indent="0" algn="ctr">
              <a:spcBef>
                <a:spcPts val="0"/>
              </a:spcBef>
              <a:buNone/>
            </a:pPr>
            <a:r>
              <a:rPr lang="es-MX" sz="2600" b="1" dirty="0">
                <a:latin typeface="Arial" pitchFamily="34" charset="0"/>
                <a:cs typeface="Arial" pitchFamily="34" charset="0"/>
              </a:rPr>
              <a:t>Resumen</a:t>
            </a:r>
          </a:p>
          <a:p>
            <a:pPr algn="just">
              <a:spcBef>
                <a:spcPts val="0"/>
              </a:spcBef>
            </a:pPr>
            <a:r>
              <a:rPr lang="es-MX" sz="2600" dirty="0"/>
              <a:t>La localización de planta representa uno de los puntos fundamentales para el crecimiento de las empresas, por lo que es necesario reconocer diferentes técnicas cualitativas, que sirvan de referencia para la toma de decisiones.</a:t>
            </a:r>
            <a:endParaRPr lang="es-MX" sz="2600" b="1" dirty="0">
              <a:cs typeface="Arial" pitchFamily="34" charset="0"/>
            </a:endParaRPr>
          </a:p>
          <a:p>
            <a:pPr marL="0" indent="0">
              <a:spcBef>
                <a:spcPts val="0"/>
              </a:spcBef>
              <a:buNone/>
            </a:pPr>
            <a:endParaRPr lang="es-MX" sz="800" b="1" dirty="0">
              <a:cs typeface="Arial" pitchFamily="34" charset="0"/>
            </a:endParaRPr>
          </a:p>
          <a:p>
            <a:pPr marL="0" indent="0" algn="ctr">
              <a:spcBef>
                <a:spcPts val="0"/>
              </a:spcBef>
              <a:buNone/>
            </a:pPr>
            <a:r>
              <a:rPr lang="es-MX" sz="2600" b="1" dirty="0" err="1">
                <a:cs typeface="Arial" pitchFamily="34" charset="0"/>
              </a:rPr>
              <a:t>Abstract</a:t>
            </a:r>
            <a:endParaRPr lang="es-MX" sz="2600" b="1" dirty="0">
              <a:cs typeface="Arial" pitchFamily="34" charset="0"/>
            </a:endParaRPr>
          </a:p>
          <a:p>
            <a:pPr algn="just">
              <a:spcBef>
                <a:spcPts val="0"/>
              </a:spcBef>
            </a:pPr>
            <a:r>
              <a:rPr lang="en-US" sz="2600" dirty="0"/>
              <a:t>The location of plant represents one of the fundamental points for the growth of the companies, reason why it is necessary to recognize different qualitative techniques, that served as reference for the decision making.</a:t>
            </a:r>
            <a:endParaRPr lang="es-MX" sz="2600" b="1" dirty="0">
              <a:cs typeface="Arial" pitchFamily="34" charset="0"/>
            </a:endParaRPr>
          </a:p>
          <a:p>
            <a:pPr marL="0" indent="0">
              <a:spcBef>
                <a:spcPts val="0"/>
              </a:spcBef>
              <a:buNone/>
            </a:pPr>
            <a:endParaRPr lang="es-MX" sz="800" b="1" dirty="0" smtClean="0">
              <a:cs typeface="Arial" pitchFamily="34" charset="0"/>
            </a:endParaRPr>
          </a:p>
          <a:p>
            <a:pPr marL="0" indent="0">
              <a:spcBef>
                <a:spcPts val="0"/>
              </a:spcBef>
              <a:buNone/>
            </a:pPr>
            <a:r>
              <a:rPr lang="es-MX" sz="2600" b="1" dirty="0" smtClean="0">
                <a:cs typeface="Arial" pitchFamily="34" charset="0"/>
              </a:rPr>
              <a:t>Palabras clave:</a:t>
            </a:r>
            <a:endParaRPr lang="es-MX" sz="2600" dirty="0" smtClean="0">
              <a:cs typeface="Arial" pitchFamily="34" charset="0"/>
            </a:endParaRPr>
          </a:p>
          <a:p>
            <a:pPr marL="0" indent="0">
              <a:spcBef>
                <a:spcPts val="0"/>
              </a:spcBef>
              <a:buNone/>
            </a:pPr>
            <a:r>
              <a:rPr lang="es-MX" sz="2600" dirty="0" smtClean="0">
                <a:cs typeface="Arial" pitchFamily="34" charset="0"/>
              </a:rPr>
              <a:t>Técnicas, método Delphi</a:t>
            </a:r>
          </a:p>
          <a:p>
            <a:pPr marL="0" indent="0">
              <a:spcBef>
                <a:spcPts val="0"/>
              </a:spcBef>
              <a:buNone/>
            </a:pPr>
            <a:r>
              <a:rPr lang="es-MX" sz="2600" b="1" dirty="0" err="1" smtClean="0">
                <a:cs typeface="Arial" pitchFamily="34" charset="0"/>
              </a:rPr>
              <a:t>Keywords</a:t>
            </a:r>
            <a:r>
              <a:rPr lang="es-MX" sz="2600" b="1" dirty="0" smtClean="0">
                <a:cs typeface="Arial" pitchFamily="34" charset="0"/>
              </a:rPr>
              <a:t>:</a:t>
            </a:r>
          </a:p>
          <a:p>
            <a:pPr marL="0" indent="0">
              <a:spcBef>
                <a:spcPts val="0"/>
              </a:spcBef>
              <a:buNone/>
            </a:pPr>
            <a:r>
              <a:rPr lang="en-US" sz="2600" dirty="0"/>
              <a:t>Techniques, Delphi method</a:t>
            </a:r>
            <a:endParaRPr lang="es-MX" sz="2600" dirty="0"/>
          </a:p>
        </p:txBody>
      </p:sp>
    </p:spTree>
    <p:extLst>
      <p:ext uri="{BB962C8B-B14F-4D97-AF65-F5344CB8AC3E}">
        <p14:creationId xmlns:p14="http://schemas.microsoft.com/office/powerpoint/2010/main" val="28627176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endParaRPr lang="es-MX" b="1" dirty="0">
              <a:latin typeface="Arial" pitchFamily="34" charset="0"/>
              <a:cs typeface="Arial" pitchFamily="34" charset="0"/>
            </a:endParaRPr>
          </a:p>
          <a:p>
            <a:endParaRPr lang="es-MX" b="1" dirty="0">
              <a:latin typeface="Arial" pitchFamily="34" charset="0"/>
              <a:cs typeface="Arial" pitchFamily="34" charset="0"/>
            </a:endParaRPr>
          </a:p>
        </p:txBody>
      </p:sp>
      <p:sp>
        <p:nvSpPr>
          <p:cNvPr id="5" name="1 Rectángulo"/>
          <p:cNvSpPr>
            <a:spLocks noChangeArrowheads="1"/>
          </p:cNvSpPr>
          <p:nvPr/>
        </p:nvSpPr>
        <p:spPr bwMode="auto">
          <a:xfrm>
            <a:off x="250825" y="333375"/>
            <a:ext cx="823655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r>
              <a:rPr kumimoji="0" lang="es-ES" altLang="es-MX" sz="2400" b="1" i="1" u="none" strike="noStrike" kern="0" cap="none" spc="0" normalizeH="0" baseline="0" noProof="0" smtClean="0">
                <a:ln>
                  <a:noFill/>
                </a:ln>
                <a:solidFill>
                  <a:srgbClr val="2F2B20"/>
                </a:solidFill>
                <a:effectLst/>
                <a:uLnTx/>
                <a:uFillTx/>
                <a:latin typeface="Arial" panose="020B0604020202020204" pitchFamily="34" charset="0"/>
                <a:cs typeface="Arial" panose="020B0604020202020204" pitchFamily="34" charset="0"/>
              </a:rPr>
              <a:t>CUALITATIVAS PARA LA LOCALIZACIÓN DE  PLANTA</a:t>
            </a:r>
            <a:endParaRPr kumimoji="0" lang="es-MX" altLang="es-MX" sz="2400" b="0" i="0" u="none" strike="noStrike" kern="0" cap="none" spc="0" normalizeH="0" baseline="0" noProof="0" smtClean="0">
              <a:ln>
                <a:noFill/>
              </a:ln>
              <a:solidFill>
                <a:srgbClr val="2F2B20"/>
              </a:solidFill>
              <a:effectLst/>
              <a:uLnTx/>
              <a:uFillTx/>
              <a:latin typeface="Arial" panose="020B0604020202020204" pitchFamily="34" charset="0"/>
              <a:cs typeface="Arial" panose="020B0604020202020204" pitchFamily="34" charset="0"/>
            </a:endParaRPr>
          </a:p>
        </p:txBody>
      </p:sp>
      <p:sp>
        <p:nvSpPr>
          <p:cNvPr id="6" name="1 Rectángulo"/>
          <p:cNvSpPr>
            <a:spLocks noChangeArrowheads="1"/>
          </p:cNvSpPr>
          <p:nvPr/>
        </p:nvSpPr>
        <p:spPr bwMode="auto">
          <a:xfrm>
            <a:off x="1409700" y="901700"/>
            <a:ext cx="540404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r>
              <a:rPr kumimoji="0" lang="es-ES" altLang="es-MX" sz="2400" b="0" i="0" u="none" strike="noStrike" kern="0" cap="none" spc="0" normalizeH="0" baseline="0" noProof="0" dirty="0" smtClean="0">
                <a:ln>
                  <a:noFill/>
                </a:ln>
                <a:solidFill>
                  <a:srgbClr val="2F2B20"/>
                </a:solidFill>
                <a:effectLst/>
                <a:uLnTx/>
                <a:uFillTx/>
                <a:latin typeface="Arial" panose="020B0604020202020204" pitchFamily="34" charset="0"/>
                <a:cs typeface="Arial" panose="020B0604020202020204" pitchFamily="34" charset="0"/>
              </a:rPr>
              <a:t>Ponderación por puntos, DELPHI, etc.</a:t>
            </a:r>
            <a:endParaRPr kumimoji="0" lang="es-MX" altLang="es-MX" sz="2400" b="0" i="0" u="none" strike="noStrike" kern="0" cap="none" spc="0" normalizeH="0" baseline="0" noProof="0" dirty="0" smtClean="0">
              <a:ln>
                <a:noFill/>
              </a:ln>
              <a:solidFill>
                <a:srgbClr val="2F2B20"/>
              </a:solidFill>
              <a:effectLst/>
              <a:uLnTx/>
              <a:uFillTx/>
              <a:latin typeface="Arial" panose="020B0604020202020204" pitchFamily="34" charset="0"/>
              <a:cs typeface="Arial" panose="020B0604020202020204" pitchFamily="34" charset="0"/>
            </a:endParaRPr>
          </a:p>
        </p:txBody>
      </p:sp>
      <p:sp>
        <p:nvSpPr>
          <p:cNvPr id="7" name="2 Rectángulo"/>
          <p:cNvSpPr>
            <a:spLocks noChangeArrowheads="1"/>
          </p:cNvSpPr>
          <p:nvPr/>
        </p:nvSpPr>
        <p:spPr bwMode="auto">
          <a:xfrm>
            <a:off x="438055" y="1431190"/>
            <a:ext cx="852643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r>
              <a:rPr kumimoji="0" lang="es-ES" altLang="es-MX" sz="2400" b="1" i="0" u="none" strike="noStrike" kern="0" cap="none" spc="0" normalizeH="0" baseline="0" noProof="0" dirty="0" smtClean="0">
                <a:ln>
                  <a:noFill/>
                </a:ln>
                <a:solidFill>
                  <a:srgbClr val="2F2B20"/>
                </a:solidFill>
                <a:effectLst/>
                <a:uLnTx/>
                <a:uFillTx/>
                <a:latin typeface="Arial" panose="020B0604020202020204" pitchFamily="34" charset="0"/>
                <a:cs typeface="Arial" panose="020B0604020202020204" pitchFamily="34" charset="0"/>
              </a:rPr>
              <a:t>Métodos de evaluación por factores no cuantificables</a:t>
            </a:r>
            <a:endParaRPr kumimoji="0" lang="es-MX" altLang="es-MX" sz="2400" b="0" i="0" u="none" strike="noStrike" kern="0" cap="none" spc="0" normalizeH="0" baseline="0" noProof="0" dirty="0" smtClean="0">
              <a:ln>
                <a:noFill/>
              </a:ln>
              <a:solidFill>
                <a:srgbClr val="2F2B20"/>
              </a:solidFill>
              <a:effectLst/>
              <a:uLnTx/>
              <a:uFillTx/>
              <a:latin typeface="Arial" panose="020B0604020202020204" pitchFamily="34" charset="0"/>
              <a:cs typeface="Arial" panose="020B0604020202020204" pitchFamily="34" charset="0"/>
            </a:endParaRPr>
          </a:p>
        </p:txBody>
      </p:sp>
      <p:sp>
        <p:nvSpPr>
          <p:cNvPr id="8" name="Rectangle 15"/>
          <p:cNvSpPr>
            <a:spLocks noChangeArrowheads="1"/>
          </p:cNvSpPr>
          <p:nvPr/>
        </p:nvSpPr>
        <p:spPr bwMode="auto">
          <a:xfrm>
            <a:off x="1436688" y="2233762"/>
            <a:ext cx="5943624"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defTabSz="914400" eaLnBrk="0" fontAlgn="base" latinLnBrk="0" hangingPunct="0">
              <a:lnSpc>
                <a:spcPct val="100000"/>
              </a:lnSpc>
              <a:spcBef>
                <a:spcPct val="0"/>
              </a:spcBef>
              <a:spcAft>
                <a:spcPct val="0"/>
              </a:spcAft>
              <a:buClrTx/>
              <a:buSzTx/>
              <a:buFontTx/>
              <a:buNone/>
              <a:tabLst/>
              <a:defRPr/>
            </a:pPr>
            <a:r>
              <a:rPr kumimoji="0" lang="es-ES" altLang="es-MX" sz="2400" b="1" i="0" u="none" strike="noStrike" kern="0" cap="none" spc="0" normalizeH="0" baseline="0" noProof="0" dirty="0" smtClean="0">
                <a:ln>
                  <a:noFill/>
                </a:ln>
                <a:solidFill>
                  <a:srgbClr val="2F2B20"/>
                </a:solidFill>
                <a:effectLst/>
                <a:uLnTx/>
                <a:uFillTx/>
                <a:latin typeface="Arial" panose="020B0604020202020204" pitchFamily="34" charset="0"/>
                <a:cs typeface="Times New Roman" panose="02020603050405020304" pitchFamily="18" charset="0"/>
              </a:rPr>
              <a:t>[] Localización de la Planta</a:t>
            </a:r>
            <a:r>
              <a:rPr kumimoji="0" lang="es-MX" altLang="es-MX" sz="2400" b="0" i="0" u="none" strike="noStrike" kern="0" cap="none" spc="0" normalizeH="0" baseline="0" noProof="0" dirty="0" smtClean="0">
                <a:ln>
                  <a:noFill/>
                </a:ln>
                <a:solidFill>
                  <a:srgbClr val="2F2B20"/>
                </a:solidFill>
                <a:effectLst/>
                <a:uLnTx/>
                <a:uFillTx/>
                <a:latin typeface="Arial" panose="020B0604020202020204" pitchFamily="34" charset="0"/>
              </a:rPr>
              <a:t> </a:t>
            </a:r>
          </a:p>
        </p:txBody>
      </p:sp>
      <p:sp>
        <p:nvSpPr>
          <p:cNvPr id="9" name="4 Rectángulo"/>
          <p:cNvSpPr>
            <a:spLocks noChangeArrowheads="1"/>
          </p:cNvSpPr>
          <p:nvPr/>
        </p:nvSpPr>
        <p:spPr bwMode="auto">
          <a:xfrm>
            <a:off x="1962150" y="2924175"/>
            <a:ext cx="6138863"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just" defTabSz="914400" eaLnBrk="1" fontAlgn="base" latinLnBrk="0" hangingPunct="1">
              <a:lnSpc>
                <a:spcPct val="100000"/>
              </a:lnSpc>
              <a:spcBef>
                <a:spcPct val="0"/>
              </a:spcBef>
              <a:spcAft>
                <a:spcPct val="0"/>
              </a:spcAft>
              <a:buClrTx/>
              <a:buSzTx/>
              <a:buFontTx/>
              <a:buNone/>
              <a:tabLst/>
              <a:defRPr/>
            </a:pPr>
            <a:r>
              <a:rPr kumimoji="0" lang="es-ES" altLang="es-MX" sz="2400" b="0" i="0" u="none" strike="noStrike" kern="0" cap="none" spc="0" normalizeH="0" baseline="0" noProof="0" dirty="0" smtClean="0">
                <a:ln>
                  <a:noFill/>
                </a:ln>
                <a:solidFill>
                  <a:srgbClr val="2F2B20"/>
                </a:solidFill>
                <a:effectLst/>
                <a:uLnTx/>
                <a:uFillTx/>
                <a:latin typeface="Arial" panose="020B0604020202020204" pitchFamily="34" charset="0"/>
                <a:cs typeface="Arial" panose="020B0604020202020204" pitchFamily="34" charset="0"/>
              </a:rPr>
              <a:t>Existen técnicas subjetivas para la localización de la planta en lo que se tienen en cuenta factores cualitativos no cuantificables, que tienen mayor validez en la selección de la macro zona que en la ubicación específica.</a:t>
            </a:r>
            <a:endParaRPr kumimoji="0" lang="es-MX" altLang="es-MX" sz="2400" b="0" i="0" u="none" strike="noStrike" kern="0" cap="none" spc="0" normalizeH="0" baseline="0" noProof="0" dirty="0" smtClean="0">
              <a:ln>
                <a:noFill/>
              </a:ln>
              <a:solidFill>
                <a:srgbClr val="2F2B20"/>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854114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endParaRPr lang="es-MX" b="1" dirty="0">
              <a:latin typeface="Arial" pitchFamily="34" charset="0"/>
              <a:cs typeface="Arial" pitchFamily="34" charset="0"/>
            </a:endParaRPr>
          </a:p>
          <a:p>
            <a:endParaRPr lang="es-MX" b="1" dirty="0">
              <a:latin typeface="Arial" pitchFamily="34" charset="0"/>
              <a:cs typeface="Arial" pitchFamily="34" charset="0"/>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l="6335" r="28441" b="15605"/>
          <a:stretch>
            <a:fillRect/>
          </a:stretch>
        </p:blipFill>
        <p:spPr bwMode="auto">
          <a:xfrm>
            <a:off x="35496" y="1804988"/>
            <a:ext cx="9118255" cy="22000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854717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endParaRPr lang="es-MX" b="1" dirty="0">
              <a:latin typeface="Arial" pitchFamily="34" charset="0"/>
              <a:cs typeface="Arial" pitchFamily="34" charset="0"/>
            </a:endParaRPr>
          </a:p>
          <a:p>
            <a:endParaRPr lang="es-MX" b="1" dirty="0">
              <a:latin typeface="Arial" pitchFamily="34" charset="0"/>
              <a:cs typeface="Arial" pitchFamily="34" charset="0"/>
            </a:endParaRPr>
          </a:p>
        </p:txBody>
      </p:sp>
      <p:sp>
        <p:nvSpPr>
          <p:cNvPr id="4" name="1 Rectángulo"/>
          <p:cNvSpPr>
            <a:spLocks noChangeArrowheads="1"/>
          </p:cNvSpPr>
          <p:nvPr/>
        </p:nvSpPr>
        <p:spPr bwMode="auto">
          <a:xfrm>
            <a:off x="684213" y="404813"/>
            <a:ext cx="5832475"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r>
              <a:rPr kumimoji="0" lang="es-ES" altLang="es-MX" sz="2400" b="1" i="0" u="none" strike="noStrike" kern="0" cap="none" spc="0" normalizeH="0" baseline="0" noProof="0" smtClean="0">
                <a:ln>
                  <a:noFill/>
                </a:ln>
                <a:solidFill>
                  <a:srgbClr val="2F2B20"/>
                </a:solidFill>
                <a:effectLst/>
                <a:uLnTx/>
                <a:uFillTx/>
                <a:latin typeface="Arial" panose="020B0604020202020204" pitchFamily="34" charset="0"/>
                <a:cs typeface="Arial" panose="020B0604020202020204" pitchFamily="34" charset="0"/>
              </a:rPr>
              <a:t>a) Método de Antecedentes Industriales</a:t>
            </a:r>
            <a:endParaRPr kumimoji="0" lang="es-MX" altLang="es-MX" sz="2400" b="0" i="0" u="none" strike="noStrike" kern="0" cap="none" spc="0" normalizeH="0" baseline="0" noProof="0" smtClean="0">
              <a:ln>
                <a:noFill/>
              </a:ln>
              <a:solidFill>
                <a:srgbClr val="2F2B20"/>
              </a:solidFill>
              <a:effectLst/>
              <a:uLnTx/>
              <a:uFillTx/>
              <a:latin typeface="Arial" panose="020B0604020202020204" pitchFamily="34" charset="0"/>
              <a:cs typeface="Arial" panose="020B0604020202020204" pitchFamily="34" charset="0"/>
            </a:endParaRPr>
          </a:p>
        </p:txBody>
      </p:sp>
      <p:sp>
        <p:nvSpPr>
          <p:cNvPr id="5" name="2 Rectángulo"/>
          <p:cNvSpPr>
            <a:spLocks noChangeArrowheads="1"/>
          </p:cNvSpPr>
          <p:nvPr/>
        </p:nvSpPr>
        <p:spPr bwMode="auto">
          <a:xfrm>
            <a:off x="1377950" y="1196975"/>
            <a:ext cx="6507163"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r>
              <a:rPr kumimoji="0" lang="es-ES" altLang="es-MX" sz="2400" b="0" i="0" u="none" strike="noStrike" kern="0" cap="none" spc="0" normalizeH="0" baseline="0" noProof="0" smtClean="0">
                <a:ln>
                  <a:noFill/>
                </a:ln>
                <a:solidFill>
                  <a:srgbClr val="2F2B20"/>
                </a:solidFill>
                <a:effectLst/>
                <a:uLnTx/>
                <a:uFillTx/>
                <a:latin typeface="Arial" panose="020B0604020202020204" pitchFamily="34" charset="0"/>
                <a:cs typeface="Arial" panose="020B0604020202020204" pitchFamily="34" charset="0"/>
              </a:rPr>
              <a:t>Supone que si en una zona se instala una industria similar, esta será adecuada para el proyecto (Estudio Estático)</a:t>
            </a:r>
            <a:endParaRPr kumimoji="0" lang="es-MX" altLang="es-MX" sz="2400" b="0" i="0" u="none" strike="noStrike" kern="0" cap="none" spc="0" normalizeH="0" baseline="0" noProof="0" smtClean="0">
              <a:ln>
                <a:noFill/>
              </a:ln>
              <a:solidFill>
                <a:srgbClr val="2F2B20"/>
              </a:solidFill>
              <a:effectLst/>
              <a:uLnTx/>
              <a:uFillTx/>
              <a:latin typeface="Arial" panose="020B0604020202020204" pitchFamily="34" charset="0"/>
              <a:cs typeface="Arial" panose="020B0604020202020204" pitchFamily="34" charset="0"/>
            </a:endParaRPr>
          </a:p>
        </p:txBody>
      </p:sp>
      <p:sp>
        <p:nvSpPr>
          <p:cNvPr id="6" name="3 Rectángulo"/>
          <p:cNvSpPr>
            <a:spLocks noChangeArrowheads="1"/>
          </p:cNvSpPr>
          <p:nvPr/>
        </p:nvSpPr>
        <p:spPr bwMode="auto">
          <a:xfrm>
            <a:off x="684213" y="2492375"/>
            <a:ext cx="505619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r>
              <a:rPr kumimoji="0" lang="es-ES" altLang="es-MX" sz="2400" b="1" i="0" u="none" strike="noStrike" kern="0" cap="none" spc="0" normalizeH="0" baseline="0" noProof="0" smtClean="0">
                <a:ln>
                  <a:noFill/>
                </a:ln>
                <a:solidFill>
                  <a:srgbClr val="2F2B20"/>
                </a:solidFill>
                <a:effectLst/>
                <a:uLnTx/>
                <a:uFillTx/>
                <a:latin typeface="Arial" panose="020B0604020202020204" pitchFamily="34" charset="0"/>
                <a:cs typeface="Arial" panose="020B0604020202020204" pitchFamily="34" charset="0"/>
              </a:rPr>
              <a:t>b) Método del Factor Preferencial</a:t>
            </a:r>
            <a:endParaRPr kumimoji="0" lang="es-MX" altLang="es-MX" sz="2400" b="0" i="0" u="none" strike="noStrike" kern="0" cap="none" spc="0" normalizeH="0" baseline="0" noProof="0" smtClean="0">
              <a:ln>
                <a:noFill/>
              </a:ln>
              <a:solidFill>
                <a:srgbClr val="2F2B20"/>
              </a:solidFill>
              <a:effectLst/>
              <a:uLnTx/>
              <a:uFillTx/>
              <a:latin typeface="Arial" panose="020B0604020202020204" pitchFamily="34" charset="0"/>
              <a:cs typeface="Arial" panose="020B0604020202020204" pitchFamily="34" charset="0"/>
            </a:endParaRPr>
          </a:p>
        </p:txBody>
      </p:sp>
      <p:sp>
        <p:nvSpPr>
          <p:cNvPr id="7" name="4 Rectángulo"/>
          <p:cNvSpPr>
            <a:spLocks noChangeArrowheads="1"/>
          </p:cNvSpPr>
          <p:nvPr/>
        </p:nvSpPr>
        <p:spPr bwMode="auto">
          <a:xfrm>
            <a:off x="1377950" y="3141663"/>
            <a:ext cx="6794500" cy="267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just" defTabSz="914400" eaLnBrk="1" fontAlgn="base" latinLnBrk="0" hangingPunct="1">
              <a:lnSpc>
                <a:spcPct val="100000"/>
              </a:lnSpc>
              <a:spcBef>
                <a:spcPct val="0"/>
              </a:spcBef>
              <a:spcAft>
                <a:spcPct val="0"/>
              </a:spcAft>
              <a:buClrTx/>
              <a:buSzTx/>
              <a:buFontTx/>
              <a:buNone/>
              <a:tabLst/>
              <a:defRPr/>
            </a:pPr>
            <a:r>
              <a:rPr kumimoji="0" lang="es-ES" altLang="es-MX" sz="2400" b="0" i="0" u="none" strike="noStrike" kern="0" cap="none" spc="0" normalizeH="0" baseline="0" noProof="0" smtClean="0">
                <a:ln>
                  <a:noFill/>
                </a:ln>
                <a:solidFill>
                  <a:srgbClr val="2F2B20"/>
                </a:solidFill>
                <a:effectLst/>
                <a:uLnTx/>
                <a:uFillTx/>
                <a:latin typeface="Arial" panose="020B0604020202020204" pitchFamily="34" charset="0"/>
                <a:cs typeface="Arial" panose="020B0604020202020204" pitchFamily="34" charset="0"/>
              </a:rPr>
              <a:t>Se basa en la selección (preferencia personal) de quien decide</a:t>
            </a:r>
            <a:endParaRPr kumimoji="0" lang="es-MX" altLang="es-MX" sz="2400" b="0" i="0" u="none" strike="noStrike" kern="0" cap="none" spc="0" normalizeH="0" baseline="0" noProof="0" smtClean="0">
              <a:ln>
                <a:noFill/>
              </a:ln>
              <a:solidFill>
                <a:srgbClr val="2F2B20"/>
              </a:solidFill>
              <a:effectLst/>
              <a:uLnTx/>
              <a:uFillTx/>
              <a:latin typeface="Arial" panose="020B0604020202020204" pitchFamily="34" charset="0"/>
              <a:cs typeface="Arial" panose="020B0604020202020204" pitchFamily="34" charset="0"/>
            </a:endParaRPr>
          </a:p>
          <a:p>
            <a:pPr marL="0" marR="0" lvl="0" indent="0" algn="just" defTabSz="914400" eaLnBrk="1" fontAlgn="base" latinLnBrk="0" hangingPunct="1">
              <a:lnSpc>
                <a:spcPct val="100000"/>
              </a:lnSpc>
              <a:spcBef>
                <a:spcPct val="0"/>
              </a:spcBef>
              <a:spcAft>
                <a:spcPct val="0"/>
              </a:spcAft>
              <a:buClrTx/>
              <a:buSzTx/>
              <a:buFontTx/>
              <a:buNone/>
              <a:tabLst/>
              <a:defRPr/>
            </a:pPr>
            <a:r>
              <a:rPr kumimoji="0" lang="es-ES" altLang="es-MX" sz="2400" b="0" i="0" u="none" strike="noStrike" kern="0" cap="none" spc="0" normalizeH="0" baseline="0" noProof="0" smtClean="0">
                <a:ln>
                  <a:noFill/>
                </a:ln>
                <a:solidFill>
                  <a:srgbClr val="2F2B20"/>
                </a:solidFill>
                <a:effectLst/>
                <a:uLnTx/>
                <a:uFillTx/>
                <a:latin typeface="Arial" panose="020B0604020202020204" pitchFamily="34" charset="0"/>
                <a:cs typeface="Arial" panose="020B0604020202020204" pitchFamily="34" charset="0"/>
              </a:rPr>
              <a:t>Si se vive ahí, se separan los factores económicos</a:t>
            </a:r>
            <a:endParaRPr kumimoji="0" lang="es-MX" altLang="es-MX" sz="2400" b="0" i="0" u="none" strike="noStrike" kern="0" cap="none" spc="0" normalizeH="0" baseline="0" noProof="0" smtClean="0">
              <a:ln>
                <a:noFill/>
              </a:ln>
              <a:solidFill>
                <a:srgbClr val="2F2B20"/>
              </a:solidFill>
              <a:effectLst/>
              <a:uLnTx/>
              <a:uFillTx/>
              <a:latin typeface="Arial" panose="020B0604020202020204" pitchFamily="34" charset="0"/>
              <a:cs typeface="Arial" panose="020B0604020202020204" pitchFamily="34" charset="0"/>
            </a:endParaRPr>
          </a:p>
          <a:p>
            <a:pPr marL="0" marR="0" lvl="0" indent="0" algn="just" defTabSz="914400" eaLnBrk="1" fontAlgn="base" latinLnBrk="0" hangingPunct="1">
              <a:lnSpc>
                <a:spcPct val="100000"/>
              </a:lnSpc>
              <a:spcBef>
                <a:spcPct val="0"/>
              </a:spcBef>
              <a:spcAft>
                <a:spcPct val="0"/>
              </a:spcAft>
              <a:buClrTx/>
              <a:buSzTx/>
              <a:buFontTx/>
              <a:buNone/>
              <a:tabLst/>
              <a:defRPr/>
            </a:pPr>
            <a:r>
              <a:rPr kumimoji="0" lang="es-ES" altLang="es-MX" sz="2400" b="0" i="0" u="none" strike="noStrike" kern="0" cap="none" spc="0" normalizeH="0" baseline="0" noProof="0" smtClean="0">
                <a:ln>
                  <a:noFill/>
                </a:ln>
                <a:solidFill>
                  <a:srgbClr val="2F2B20"/>
                </a:solidFill>
                <a:effectLst/>
                <a:uLnTx/>
                <a:uFillTx/>
                <a:latin typeface="Arial" panose="020B0604020202020204" pitchFamily="34" charset="0"/>
                <a:cs typeface="Arial" panose="020B0604020202020204" pitchFamily="34" charset="0"/>
              </a:rPr>
              <a:t>Es un método adecuado si se asigna un “COSTO” a las alternativas de localización no preferida, evaluándose cuantitativamente</a:t>
            </a:r>
            <a:endParaRPr kumimoji="0" lang="es-MX" altLang="es-MX" sz="2400" b="0" i="0" u="none" strike="noStrike" kern="0" cap="none" spc="0" normalizeH="0" baseline="0" noProof="0" smtClean="0">
              <a:ln>
                <a:noFill/>
              </a:ln>
              <a:solidFill>
                <a:srgbClr val="2F2B20"/>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679510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endParaRPr lang="es-MX" b="1" dirty="0">
              <a:latin typeface="Arial" pitchFamily="34" charset="0"/>
              <a:cs typeface="Arial" pitchFamily="34" charset="0"/>
            </a:endParaRPr>
          </a:p>
          <a:p>
            <a:endParaRPr lang="es-MX" b="1" dirty="0">
              <a:latin typeface="Arial" pitchFamily="34" charset="0"/>
              <a:cs typeface="Arial" pitchFamily="34" charset="0"/>
            </a:endParaRPr>
          </a:p>
        </p:txBody>
      </p:sp>
      <p:sp>
        <p:nvSpPr>
          <p:cNvPr id="4" name="1 Rectángulo"/>
          <p:cNvSpPr>
            <a:spLocks noChangeArrowheads="1"/>
          </p:cNvSpPr>
          <p:nvPr/>
        </p:nvSpPr>
        <p:spPr bwMode="auto">
          <a:xfrm>
            <a:off x="842963" y="547688"/>
            <a:ext cx="486703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r>
              <a:rPr kumimoji="0" lang="es-ES" altLang="es-MX" sz="2400" b="1" i="0" u="none" strike="noStrike" kern="0" cap="none" spc="0" normalizeH="0" baseline="0" noProof="0" smtClean="0">
                <a:ln>
                  <a:noFill/>
                </a:ln>
                <a:solidFill>
                  <a:srgbClr val="2F2B20"/>
                </a:solidFill>
                <a:effectLst/>
                <a:uLnTx/>
                <a:uFillTx/>
                <a:latin typeface="Arial" panose="020B0604020202020204" pitchFamily="34" charset="0"/>
                <a:cs typeface="Arial" panose="020B0604020202020204" pitchFamily="34" charset="0"/>
              </a:rPr>
              <a:t>c) Método del Factor Dominante</a:t>
            </a:r>
            <a:endParaRPr kumimoji="0" lang="es-MX" altLang="es-MX" sz="2400" b="0" i="0" u="none" strike="noStrike" kern="0" cap="none" spc="0" normalizeH="0" baseline="0" noProof="0" smtClean="0">
              <a:ln>
                <a:noFill/>
              </a:ln>
              <a:solidFill>
                <a:srgbClr val="2F2B20"/>
              </a:solidFill>
              <a:effectLst/>
              <a:uLnTx/>
              <a:uFillTx/>
              <a:latin typeface="Arial" panose="020B0604020202020204" pitchFamily="34" charset="0"/>
              <a:cs typeface="Arial" panose="020B0604020202020204" pitchFamily="34" charset="0"/>
            </a:endParaRPr>
          </a:p>
        </p:txBody>
      </p:sp>
      <p:sp>
        <p:nvSpPr>
          <p:cNvPr id="5" name="2 Rectángulo"/>
          <p:cNvSpPr>
            <a:spLocks noChangeArrowheads="1"/>
          </p:cNvSpPr>
          <p:nvPr/>
        </p:nvSpPr>
        <p:spPr bwMode="auto">
          <a:xfrm>
            <a:off x="1547813" y="1196975"/>
            <a:ext cx="63373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r>
              <a:rPr kumimoji="0" lang="es-ES" altLang="es-MX" sz="2400" b="0" i="0" u="none" strike="noStrike" kern="0" cap="none" spc="0" normalizeH="0" baseline="0" noProof="0" smtClean="0">
                <a:ln>
                  <a:noFill/>
                </a:ln>
                <a:solidFill>
                  <a:srgbClr val="2F2B20"/>
                </a:solidFill>
                <a:effectLst/>
                <a:uLnTx/>
                <a:uFillTx/>
                <a:latin typeface="Arial" panose="020B0604020202020204" pitchFamily="34" charset="0"/>
                <a:cs typeface="Arial" panose="020B0604020202020204" pitchFamily="34" charset="0"/>
              </a:rPr>
              <a:t>No es una técnica, es un concepto puesto que no da alternativa de localización</a:t>
            </a:r>
            <a:endParaRPr kumimoji="0" lang="es-MX" altLang="es-MX" sz="2400" b="0" i="0" u="none" strike="noStrike" kern="0" cap="none" spc="0" normalizeH="0" baseline="0" noProof="0" smtClean="0">
              <a:ln>
                <a:noFill/>
              </a:ln>
              <a:solidFill>
                <a:srgbClr val="2F2B20"/>
              </a:solidFill>
              <a:effectLst/>
              <a:uLnTx/>
              <a:uFillTx/>
              <a:latin typeface="Arial" panose="020B0604020202020204" pitchFamily="34" charset="0"/>
              <a:cs typeface="Arial" panose="020B0604020202020204" pitchFamily="34" charset="0"/>
            </a:endParaRPr>
          </a:p>
        </p:txBody>
      </p:sp>
      <p:sp>
        <p:nvSpPr>
          <p:cNvPr id="6" name="3 Rectángulo"/>
          <p:cNvSpPr>
            <a:spLocks noChangeArrowheads="1"/>
          </p:cNvSpPr>
          <p:nvPr/>
        </p:nvSpPr>
        <p:spPr bwMode="auto">
          <a:xfrm>
            <a:off x="1377950" y="2505075"/>
            <a:ext cx="45720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r>
              <a:rPr kumimoji="0" lang="es-ES" altLang="es-MX" sz="2400" b="0" i="0" u="none" strike="noStrike" kern="0" cap="none" spc="0" normalizeH="0" baseline="0" noProof="0" smtClean="0">
                <a:ln>
                  <a:noFill/>
                </a:ln>
                <a:solidFill>
                  <a:srgbClr val="2F2B20"/>
                </a:solidFill>
                <a:effectLst/>
                <a:uLnTx/>
                <a:uFillTx/>
                <a:latin typeface="Arial" panose="020B0604020202020204" pitchFamily="34" charset="0"/>
                <a:cs typeface="Arial" panose="020B0604020202020204" pitchFamily="34" charset="0"/>
              </a:rPr>
              <a:t>Ejemplo: 	petróleo / minería</a:t>
            </a:r>
            <a:endParaRPr kumimoji="0" lang="es-MX" altLang="es-MX" sz="2400" b="0" i="0" u="none" strike="noStrike" kern="0" cap="none" spc="0" normalizeH="0" baseline="0" noProof="0" smtClean="0">
              <a:ln>
                <a:noFill/>
              </a:ln>
              <a:solidFill>
                <a:srgbClr val="2F2B20"/>
              </a:solidFill>
              <a:effectLst/>
              <a:uLnTx/>
              <a:uFillTx/>
              <a:latin typeface="Arial" panose="020B0604020202020204" pitchFamily="34" charset="0"/>
              <a:cs typeface="Arial" panose="020B0604020202020204" pitchFamily="34" charset="0"/>
            </a:endParaRPr>
          </a:p>
          <a:p>
            <a:pPr marL="0" marR="0" lvl="0" indent="0" defTabSz="914400" eaLnBrk="1" fontAlgn="base" latinLnBrk="0" hangingPunct="1">
              <a:lnSpc>
                <a:spcPct val="100000"/>
              </a:lnSpc>
              <a:spcBef>
                <a:spcPct val="0"/>
              </a:spcBef>
              <a:spcAft>
                <a:spcPct val="0"/>
              </a:spcAft>
              <a:buClrTx/>
              <a:buSzTx/>
              <a:buFontTx/>
              <a:buNone/>
              <a:tabLst/>
              <a:defRPr/>
            </a:pPr>
            <a:r>
              <a:rPr kumimoji="0" lang="es-ES" altLang="es-MX" sz="2400" b="0" i="0" u="none" strike="noStrike" kern="0" cap="none" spc="0" normalizeH="0" baseline="0" noProof="0" smtClean="0">
                <a:ln>
                  <a:noFill/>
                </a:ln>
                <a:solidFill>
                  <a:srgbClr val="2F2B20"/>
                </a:solidFill>
                <a:effectLst/>
                <a:uLnTx/>
                <a:uFillTx/>
                <a:latin typeface="Arial" panose="020B0604020202020204" pitchFamily="34" charset="0"/>
                <a:cs typeface="Arial" panose="020B0604020202020204" pitchFamily="34" charset="0"/>
              </a:rPr>
              <a:t>		“es un solo lugar</a:t>
            </a:r>
            <a:endParaRPr kumimoji="0" lang="es-MX" altLang="es-MX" sz="2400" b="0" i="0" u="none" strike="noStrike" kern="0" cap="none" spc="0" normalizeH="0" baseline="0" noProof="0" smtClean="0">
              <a:ln>
                <a:noFill/>
              </a:ln>
              <a:solidFill>
                <a:srgbClr val="2F2B20"/>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514866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endParaRPr lang="es-MX" b="1" dirty="0">
              <a:latin typeface="Arial" pitchFamily="34" charset="0"/>
              <a:cs typeface="Arial" pitchFamily="34" charset="0"/>
            </a:endParaRPr>
          </a:p>
          <a:p>
            <a:endParaRPr lang="es-MX" b="1" dirty="0">
              <a:latin typeface="Arial" pitchFamily="34" charset="0"/>
              <a:cs typeface="Arial" pitchFamily="34" charset="0"/>
            </a:endParaRPr>
          </a:p>
        </p:txBody>
      </p:sp>
      <p:sp>
        <p:nvSpPr>
          <p:cNvPr id="4" name="1 Rectángulo"/>
          <p:cNvSpPr>
            <a:spLocks noChangeArrowheads="1"/>
          </p:cNvSpPr>
          <p:nvPr/>
        </p:nvSpPr>
        <p:spPr bwMode="auto">
          <a:xfrm>
            <a:off x="4337" y="90229"/>
            <a:ext cx="464261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r>
              <a:rPr kumimoji="0" lang="es-ES" altLang="es-MX" sz="2400" b="1" i="0" u="none" strike="noStrike" kern="0" cap="none" spc="0" normalizeH="0" baseline="0" noProof="0" dirty="0" smtClean="0">
                <a:ln>
                  <a:noFill/>
                </a:ln>
                <a:solidFill>
                  <a:srgbClr val="2F2B20"/>
                </a:solidFill>
                <a:effectLst/>
                <a:uLnTx/>
                <a:uFillTx/>
                <a:latin typeface="Arial" panose="020B0604020202020204" pitchFamily="34" charset="0"/>
                <a:cs typeface="Arial" panose="020B0604020202020204" pitchFamily="34" charset="0"/>
              </a:rPr>
              <a:t>Método Cualitativo por Puntos</a:t>
            </a:r>
            <a:endParaRPr kumimoji="0" lang="es-MX" altLang="es-MX" sz="2400" b="0" i="0" u="none" strike="noStrike" kern="0" cap="none" spc="0" normalizeH="0" baseline="0" noProof="0" dirty="0" smtClean="0">
              <a:ln>
                <a:noFill/>
              </a:ln>
              <a:solidFill>
                <a:srgbClr val="2F2B20"/>
              </a:solidFill>
              <a:effectLst/>
              <a:uLnTx/>
              <a:uFillTx/>
              <a:latin typeface="Arial" panose="020B0604020202020204" pitchFamily="34" charset="0"/>
              <a:cs typeface="Arial" panose="020B0604020202020204" pitchFamily="34" charset="0"/>
            </a:endParaRPr>
          </a:p>
        </p:txBody>
      </p:sp>
      <p:sp>
        <p:nvSpPr>
          <p:cNvPr id="5" name="2 Rectángulo"/>
          <p:cNvSpPr>
            <a:spLocks noChangeArrowheads="1"/>
          </p:cNvSpPr>
          <p:nvPr/>
        </p:nvSpPr>
        <p:spPr bwMode="auto">
          <a:xfrm>
            <a:off x="179512" y="630535"/>
            <a:ext cx="8964488"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r>
              <a:rPr kumimoji="0" lang="es-ES" altLang="es-MX" sz="2400" b="0" i="0" u="none" strike="noStrike" kern="0" cap="none" spc="0" normalizeH="0" baseline="0" noProof="0" dirty="0" smtClean="0">
                <a:ln>
                  <a:noFill/>
                </a:ln>
                <a:solidFill>
                  <a:srgbClr val="2F2B20"/>
                </a:solidFill>
                <a:effectLst/>
                <a:uLnTx/>
                <a:uFillTx/>
                <a:latin typeface="Arial" panose="020B0604020202020204" pitchFamily="34" charset="0"/>
                <a:cs typeface="Arial" panose="020B0604020202020204" pitchFamily="34" charset="0"/>
              </a:rPr>
              <a:t>Consiste en definir los principales </a:t>
            </a:r>
            <a:r>
              <a:rPr kumimoji="0" lang="es-ES" altLang="es-MX" sz="2400" b="1" i="1" u="none" strike="noStrike" kern="0" cap="none" spc="0" normalizeH="0" baseline="0" noProof="0" dirty="0" smtClean="0">
                <a:ln>
                  <a:noFill/>
                </a:ln>
                <a:solidFill>
                  <a:srgbClr val="2F2B20"/>
                </a:solidFill>
                <a:effectLst/>
                <a:uLnTx/>
                <a:uFillTx/>
                <a:latin typeface="Arial" panose="020B0604020202020204" pitchFamily="34" charset="0"/>
                <a:cs typeface="Arial" panose="020B0604020202020204" pitchFamily="34" charset="0"/>
              </a:rPr>
              <a:t>factores determinantes</a:t>
            </a:r>
            <a:r>
              <a:rPr kumimoji="0" lang="es-ES" altLang="es-MX" sz="2400" b="0" i="0" u="none" strike="noStrike" kern="0" cap="none" spc="0" normalizeH="0" baseline="0" noProof="0" dirty="0" smtClean="0">
                <a:ln>
                  <a:noFill/>
                </a:ln>
                <a:solidFill>
                  <a:srgbClr val="2F2B20"/>
                </a:solidFill>
                <a:effectLst/>
                <a:uLnTx/>
                <a:uFillTx/>
                <a:latin typeface="Arial" panose="020B0604020202020204" pitchFamily="34" charset="0"/>
                <a:cs typeface="Arial" panose="020B0604020202020204" pitchFamily="34" charset="0"/>
              </a:rPr>
              <a:t> de una localización, para asignarle valores ponderados de peso relativo, de acuerdo con la importancia que se le atribuye.</a:t>
            </a:r>
            <a:endParaRPr kumimoji="0" lang="es-MX" altLang="es-MX" sz="2400" b="0" i="0" u="none" strike="noStrike" kern="0" cap="none" spc="0" normalizeH="0" baseline="0" noProof="0" dirty="0" smtClean="0">
              <a:ln>
                <a:noFill/>
              </a:ln>
              <a:solidFill>
                <a:srgbClr val="2F2B20"/>
              </a:solidFill>
              <a:effectLst/>
              <a:uLnTx/>
              <a:uFillTx/>
              <a:latin typeface="Arial" panose="020B0604020202020204" pitchFamily="34" charset="0"/>
              <a:cs typeface="Arial" panose="020B0604020202020204" pitchFamily="34" charset="0"/>
            </a:endParaRPr>
          </a:p>
        </p:txBody>
      </p:sp>
      <p:sp>
        <p:nvSpPr>
          <p:cNvPr id="6" name="3 Rectángulo"/>
          <p:cNvSpPr>
            <a:spLocks noChangeArrowheads="1"/>
          </p:cNvSpPr>
          <p:nvPr/>
        </p:nvSpPr>
        <p:spPr bwMode="auto">
          <a:xfrm>
            <a:off x="1162298" y="1862435"/>
            <a:ext cx="67945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r>
              <a:rPr kumimoji="0" lang="es-ES" altLang="es-MX" sz="2400" b="0" i="0" u="none" strike="noStrike" kern="0" cap="none" spc="0" normalizeH="0" baseline="0" noProof="0" smtClean="0">
                <a:ln>
                  <a:noFill/>
                </a:ln>
                <a:solidFill>
                  <a:srgbClr val="2F2B20"/>
                </a:solidFill>
                <a:effectLst/>
                <a:uLnTx/>
                <a:uFillTx/>
                <a:latin typeface="Arial" panose="020B0604020202020204" pitchFamily="34" charset="0"/>
                <a:cs typeface="Arial" panose="020B0604020202020204" pitchFamily="34" charset="0"/>
              </a:rPr>
              <a:t>El peso relativo, es sobre la base de una suma debe ser igual a uno</a:t>
            </a:r>
            <a:endParaRPr kumimoji="0" lang="es-MX" altLang="es-MX" sz="2400" b="0" i="0" u="none" strike="noStrike" kern="0" cap="none" spc="0" normalizeH="0" baseline="0" noProof="0" smtClean="0">
              <a:ln>
                <a:noFill/>
              </a:ln>
              <a:solidFill>
                <a:srgbClr val="2F2B20"/>
              </a:solidFill>
              <a:effectLst/>
              <a:uLnTx/>
              <a:uFillTx/>
              <a:latin typeface="Arial" panose="020B0604020202020204" pitchFamily="34" charset="0"/>
              <a:cs typeface="Arial" panose="020B0604020202020204" pitchFamily="34" charset="0"/>
            </a:endParaRPr>
          </a:p>
        </p:txBody>
      </p:sp>
      <p:sp>
        <p:nvSpPr>
          <p:cNvPr id="7" name="4 Rectángulo"/>
          <p:cNvSpPr>
            <a:spLocks noChangeArrowheads="1"/>
          </p:cNvSpPr>
          <p:nvPr/>
        </p:nvSpPr>
        <p:spPr bwMode="auto">
          <a:xfrm>
            <a:off x="1162298" y="2824460"/>
            <a:ext cx="65786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r>
              <a:rPr kumimoji="0" lang="es-ES" altLang="es-MX" sz="2400" b="0" i="0" u="none" strike="noStrike" kern="0" cap="none" spc="0" normalizeH="0" baseline="0" noProof="0" smtClean="0">
                <a:ln>
                  <a:noFill/>
                </a:ln>
                <a:solidFill>
                  <a:srgbClr val="2F2B20"/>
                </a:solidFill>
                <a:effectLst/>
                <a:uLnTx/>
                <a:uFillTx/>
                <a:latin typeface="Arial" panose="020B0604020202020204" pitchFamily="34" charset="0"/>
                <a:cs typeface="Arial" panose="020B0604020202020204" pitchFamily="34" charset="0"/>
              </a:rPr>
              <a:t>(Dependiendo fuertemente del criterio y experiencia del </a:t>
            </a:r>
            <a:r>
              <a:rPr kumimoji="0" lang="es-ES" altLang="es-MX" sz="2400" b="1" i="1" u="none" strike="noStrike" kern="0" cap="none" spc="0" normalizeH="0" baseline="0" noProof="0" smtClean="0">
                <a:ln>
                  <a:noFill/>
                </a:ln>
                <a:solidFill>
                  <a:srgbClr val="2F2B20"/>
                </a:solidFill>
                <a:effectLst/>
                <a:uLnTx/>
                <a:uFillTx/>
                <a:latin typeface="Arial" panose="020B0604020202020204" pitchFamily="34" charset="0"/>
                <a:cs typeface="Arial" panose="020B0604020202020204" pitchFamily="34" charset="0"/>
              </a:rPr>
              <a:t>EVALUADOR</a:t>
            </a:r>
            <a:r>
              <a:rPr kumimoji="0" lang="es-ES" altLang="es-MX" sz="2400" b="0" i="0" u="none" strike="noStrike" kern="0" cap="none" spc="0" normalizeH="0" baseline="0" noProof="0" smtClean="0">
                <a:ln>
                  <a:noFill/>
                </a:ln>
                <a:solidFill>
                  <a:srgbClr val="2F2B20"/>
                </a:solidFill>
                <a:effectLst/>
                <a:uLnTx/>
                <a:uFillTx/>
                <a:latin typeface="Arial" panose="020B0604020202020204" pitchFamily="34" charset="0"/>
                <a:cs typeface="Arial" panose="020B0604020202020204" pitchFamily="34" charset="0"/>
              </a:rPr>
              <a:t>).</a:t>
            </a:r>
            <a:endParaRPr kumimoji="0" lang="es-MX" altLang="es-MX" sz="2400" b="0" i="0" u="none" strike="noStrike" kern="0" cap="none" spc="0" normalizeH="0" baseline="0" noProof="0" smtClean="0">
              <a:ln>
                <a:noFill/>
              </a:ln>
              <a:solidFill>
                <a:srgbClr val="2F2B20"/>
              </a:solidFill>
              <a:effectLst/>
              <a:uLnTx/>
              <a:uFillTx/>
              <a:latin typeface="Arial" panose="020B0604020202020204" pitchFamily="34" charset="0"/>
              <a:cs typeface="Arial" panose="020B0604020202020204" pitchFamily="34" charset="0"/>
            </a:endParaRPr>
          </a:p>
        </p:txBody>
      </p:sp>
      <p:sp>
        <p:nvSpPr>
          <p:cNvPr id="8" name="5 Rectángulo"/>
          <p:cNvSpPr>
            <a:spLocks noChangeArrowheads="1"/>
          </p:cNvSpPr>
          <p:nvPr/>
        </p:nvSpPr>
        <p:spPr bwMode="auto">
          <a:xfrm>
            <a:off x="179513" y="3734098"/>
            <a:ext cx="896448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r>
              <a:rPr kumimoji="0" lang="es-ES" altLang="es-MX" sz="2400" b="0" i="0" u="none" strike="noStrike" kern="0" cap="none" spc="0" normalizeH="0" baseline="0" noProof="0" dirty="0" smtClean="0">
                <a:ln>
                  <a:noFill/>
                </a:ln>
                <a:solidFill>
                  <a:srgbClr val="2F2B20"/>
                </a:solidFill>
                <a:effectLst/>
                <a:uLnTx/>
                <a:uFillTx/>
                <a:latin typeface="Arial" panose="020B0604020202020204" pitchFamily="34" charset="0"/>
                <a:cs typeface="Arial" panose="020B0604020202020204" pitchFamily="34" charset="0"/>
              </a:rPr>
              <a:t>Sobre las calificaciones, se utilizara una </a:t>
            </a:r>
            <a:r>
              <a:rPr kumimoji="0" lang="es-ES" altLang="es-MX" sz="2400" b="1" i="1" u="none" strike="noStrike" kern="0" cap="none" spc="0" normalizeH="0" baseline="0" noProof="0" dirty="0" smtClean="0">
                <a:ln>
                  <a:noFill/>
                </a:ln>
                <a:solidFill>
                  <a:srgbClr val="2F2B20"/>
                </a:solidFill>
                <a:effectLst/>
                <a:uLnTx/>
                <a:uFillTx/>
                <a:latin typeface="Arial" panose="020B0604020202020204" pitchFamily="34" charset="0"/>
                <a:cs typeface="Arial" panose="020B0604020202020204" pitchFamily="34" charset="0"/>
              </a:rPr>
              <a:t>ESCALA del 0 al 10</a:t>
            </a:r>
            <a:endParaRPr kumimoji="0" lang="es-MX" altLang="es-MX" sz="2400" b="0" i="0" u="none" strike="noStrike" kern="0" cap="none" spc="0" normalizeH="0" baseline="0" noProof="0" dirty="0" smtClean="0">
              <a:ln>
                <a:noFill/>
              </a:ln>
              <a:solidFill>
                <a:srgbClr val="2F2B20"/>
              </a:solidFill>
              <a:effectLst/>
              <a:uLnTx/>
              <a:uFillTx/>
              <a:latin typeface="Arial" panose="020B0604020202020204" pitchFamily="34" charset="0"/>
              <a:cs typeface="Arial" panose="020B0604020202020204" pitchFamily="34" charset="0"/>
            </a:endParaRPr>
          </a:p>
        </p:txBody>
      </p:sp>
      <p:sp>
        <p:nvSpPr>
          <p:cNvPr id="9" name="6 Rectángulo"/>
          <p:cNvSpPr>
            <a:spLocks noChangeArrowheads="1"/>
          </p:cNvSpPr>
          <p:nvPr/>
        </p:nvSpPr>
        <p:spPr bwMode="auto">
          <a:xfrm>
            <a:off x="457201" y="4149080"/>
            <a:ext cx="7283698"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r>
              <a:rPr kumimoji="0" lang="es-ES" altLang="es-MX" sz="2400" b="0" i="0" u="none" strike="noStrike" kern="0" cap="none" spc="0" normalizeH="0" baseline="0" noProof="0" dirty="0" smtClean="0">
                <a:ln>
                  <a:noFill/>
                </a:ln>
                <a:solidFill>
                  <a:srgbClr val="2F2B20"/>
                </a:solidFill>
                <a:effectLst/>
                <a:uLnTx/>
                <a:uFillTx/>
                <a:latin typeface="Arial" panose="020B0604020202020204" pitchFamily="34" charset="0"/>
                <a:cs typeface="Arial" panose="020B0604020202020204" pitchFamily="34" charset="0"/>
              </a:rPr>
              <a:t>En donde: </a:t>
            </a:r>
            <a:endParaRPr kumimoji="0" lang="es-MX" altLang="es-MX" sz="2400" b="0" i="0" u="none" strike="noStrike" kern="0" cap="none" spc="0" normalizeH="0" baseline="0" noProof="0" dirty="0" smtClean="0">
              <a:ln>
                <a:noFill/>
              </a:ln>
              <a:solidFill>
                <a:srgbClr val="2F2B20"/>
              </a:solidFill>
              <a:effectLst/>
              <a:uLnTx/>
              <a:uFillTx/>
              <a:latin typeface="Arial" panose="020B0604020202020204" pitchFamily="34" charset="0"/>
              <a:cs typeface="Arial" panose="020B0604020202020204" pitchFamily="34" charset="0"/>
            </a:endParaRPr>
          </a:p>
          <a:p>
            <a:pPr marL="0" marR="0" lvl="0" indent="0" defTabSz="914400" eaLnBrk="1" fontAlgn="base" latinLnBrk="0" hangingPunct="1">
              <a:lnSpc>
                <a:spcPct val="100000"/>
              </a:lnSpc>
              <a:spcBef>
                <a:spcPct val="0"/>
              </a:spcBef>
              <a:spcAft>
                <a:spcPct val="0"/>
              </a:spcAft>
              <a:buClrTx/>
              <a:buSzTx/>
              <a:buFontTx/>
              <a:buNone/>
              <a:tabLst/>
              <a:defRPr/>
            </a:pPr>
            <a:r>
              <a:rPr kumimoji="0" lang="es-ES" altLang="es-MX" sz="2400" b="0" i="0" u="none" strike="noStrike" kern="0" cap="none" spc="0" normalizeH="0" baseline="0" noProof="0" dirty="0" smtClean="0">
                <a:ln>
                  <a:noFill/>
                </a:ln>
                <a:solidFill>
                  <a:srgbClr val="2F2B20"/>
                </a:solidFill>
                <a:effectLst/>
                <a:uLnTx/>
                <a:uFillTx/>
                <a:latin typeface="Arial" panose="020B0604020202020204" pitchFamily="34" charset="0"/>
                <a:cs typeface="Arial" panose="020B0604020202020204" pitchFamily="34" charset="0"/>
              </a:rPr>
              <a:t>		</a:t>
            </a:r>
            <a:r>
              <a:rPr kumimoji="0" lang="es-ES" altLang="es-MX" sz="2400" b="1" i="1" u="none" strike="noStrike" kern="0" cap="none" spc="0" normalizeH="0" baseline="0" noProof="0" dirty="0" smtClean="0">
                <a:ln>
                  <a:noFill/>
                </a:ln>
                <a:solidFill>
                  <a:srgbClr val="2F2B20"/>
                </a:solidFill>
                <a:effectLst/>
                <a:uLnTx/>
                <a:uFillTx/>
                <a:latin typeface="Arial" panose="020B0604020202020204" pitchFamily="34" charset="0"/>
                <a:cs typeface="Arial" panose="020B0604020202020204" pitchFamily="34" charset="0"/>
              </a:rPr>
              <a:t>0</a:t>
            </a:r>
            <a:r>
              <a:rPr kumimoji="0" lang="es-ES" altLang="es-MX" sz="2400" b="0" i="0" u="none" strike="noStrike" kern="0" cap="none" spc="0" normalizeH="0" baseline="0" noProof="0" dirty="0" smtClean="0">
                <a:ln>
                  <a:noFill/>
                </a:ln>
                <a:solidFill>
                  <a:srgbClr val="2F2B20"/>
                </a:solidFill>
                <a:effectLst/>
                <a:uLnTx/>
                <a:uFillTx/>
                <a:latin typeface="Arial" panose="020B0604020202020204" pitchFamily="34" charset="0"/>
                <a:cs typeface="Arial" panose="020B0604020202020204" pitchFamily="34" charset="0"/>
              </a:rPr>
              <a:t> representa que </a:t>
            </a:r>
            <a:r>
              <a:rPr kumimoji="0" lang="es-ES" altLang="es-MX" sz="2400" b="1" i="1" u="none" strike="noStrike" kern="0" cap="none" spc="0" normalizeH="0" baseline="0" noProof="0" dirty="0" smtClean="0">
                <a:ln>
                  <a:noFill/>
                </a:ln>
                <a:solidFill>
                  <a:srgbClr val="2F2B20"/>
                </a:solidFill>
                <a:effectLst/>
                <a:uLnTx/>
                <a:uFillTx/>
                <a:latin typeface="Arial" panose="020B0604020202020204" pitchFamily="34" charset="0"/>
                <a:cs typeface="Arial" panose="020B0604020202020204" pitchFamily="34" charset="0"/>
              </a:rPr>
              <a:t>No Existe</a:t>
            </a:r>
            <a:r>
              <a:rPr kumimoji="0" lang="es-ES" altLang="es-MX" sz="2400" b="0" i="0" u="none" strike="noStrike" kern="0" cap="none" spc="0" normalizeH="0" baseline="0" noProof="0" dirty="0" smtClean="0">
                <a:ln>
                  <a:noFill/>
                </a:ln>
                <a:solidFill>
                  <a:srgbClr val="2F2B20"/>
                </a:solidFill>
                <a:effectLst/>
                <a:uLnTx/>
                <a:uFillTx/>
                <a:latin typeface="Arial" panose="020B0604020202020204" pitchFamily="34" charset="0"/>
                <a:cs typeface="Arial" panose="020B0604020202020204" pitchFamily="34" charset="0"/>
              </a:rPr>
              <a:t> o </a:t>
            </a:r>
            <a:r>
              <a:rPr kumimoji="0" lang="es-ES" altLang="es-MX" sz="2400" b="1" i="1" u="none" strike="noStrike" kern="0" cap="none" spc="0" normalizeH="0" baseline="0" noProof="0" dirty="0" smtClean="0">
                <a:ln>
                  <a:noFill/>
                </a:ln>
                <a:solidFill>
                  <a:srgbClr val="2F2B20"/>
                </a:solidFill>
                <a:effectLst/>
                <a:uLnTx/>
                <a:uFillTx/>
                <a:latin typeface="Arial" panose="020B0604020202020204" pitchFamily="34" charset="0"/>
                <a:cs typeface="Arial" panose="020B0604020202020204" pitchFamily="34" charset="0"/>
              </a:rPr>
              <a:t>No Hay</a:t>
            </a:r>
            <a:endParaRPr kumimoji="0" lang="es-MX" altLang="es-MX" sz="2400" b="0" i="0" u="none" strike="noStrike" kern="0" cap="none" spc="0" normalizeH="0" baseline="0" noProof="0" dirty="0" smtClean="0">
              <a:ln>
                <a:noFill/>
              </a:ln>
              <a:solidFill>
                <a:srgbClr val="2F2B20"/>
              </a:solidFill>
              <a:effectLst/>
              <a:uLnTx/>
              <a:uFillTx/>
              <a:latin typeface="Arial" panose="020B0604020202020204" pitchFamily="34" charset="0"/>
              <a:cs typeface="Arial" panose="020B0604020202020204" pitchFamily="34" charset="0"/>
            </a:endParaRPr>
          </a:p>
          <a:p>
            <a:pPr marL="0" marR="0" lvl="0" indent="0" defTabSz="914400" eaLnBrk="1" fontAlgn="base" latinLnBrk="0" hangingPunct="1">
              <a:lnSpc>
                <a:spcPct val="100000"/>
              </a:lnSpc>
              <a:spcBef>
                <a:spcPct val="0"/>
              </a:spcBef>
              <a:spcAft>
                <a:spcPct val="0"/>
              </a:spcAft>
              <a:buClrTx/>
              <a:buSzTx/>
              <a:buFontTx/>
              <a:buNone/>
              <a:tabLst/>
              <a:defRPr/>
            </a:pPr>
            <a:r>
              <a:rPr kumimoji="0" lang="es-ES" altLang="es-MX" sz="2400" b="1" i="1" u="none" strike="noStrike" kern="0" cap="none" spc="0" normalizeH="0" baseline="0" noProof="0" dirty="0" smtClean="0">
                <a:ln>
                  <a:noFill/>
                </a:ln>
                <a:solidFill>
                  <a:srgbClr val="2F2B20"/>
                </a:solidFill>
                <a:effectLst/>
                <a:uLnTx/>
                <a:uFillTx/>
                <a:latin typeface="Arial" panose="020B0604020202020204" pitchFamily="34" charset="0"/>
                <a:cs typeface="Arial" panose="020B0604020202020204" pitchFamily="34" charset="0"/>
              </a:rPr>
              <a:t> </a:t>
            </a:r>
            <a:endParaRPr kumimoji="0" lang="es-MX" altLang="es-MX" sz="2400" b="0" i="0" u="none" strike="noStrike" kern="0" cap="none" spc="0" normalizeH="0" baseline="0" noProof="0" dirty="0" smtClean="0">
              <a:ln>
                <a:noFill/>
              </a:ln>
              <a:solidFill>
                <a:srgbClr val="2F2B20"/>
              </a:solidFill>
              <a:effectLst/>
              <a:uLnTx/>
              <a:uFillTx/>
              <a:latin typeface="Arial" panose="020B0604020202020204" pitchFamily="34" charset="0"/>
              <a:cs typeface="Arial" panose="020B0604020202020204" pitchFamily="34" charset="0"/>
            </a:endParaRPr>
          </a:p>
          <a:p>
            <a:pPr marL="0" marR="0" lvl="0" indent="0" defTabSz="914400" eaLnBrk="1" fontAlgn="base" latinLnBrk="0" hangingPunct="1">
              <a:lnSpc>
                <a:spcPct val="100000"/>
              </a:lnSpc>
              <a:spcBef>
                <a:spcPct val="0"/>
              </a:spcBef>
              <a:spcAft>
                <a:spcPct val="0"/>
              </a:spcAft>
              <a:buClrTx/>
              <a:buSzTx/>
              <a:buFontTx/>
              <a:buNone/>
              <a:tabLst/>
              <a:defRPr/>
            </a:pPr>
            <a:r>
              <a:rPr kumimoji="0" lang="es-ES" altLang="es-MX" sz="2400" b="1" i="1" u="none" strike="noStrike" kern="0" cap="none" spc="0" normalizeH="0" baseline="0" noProof="0" dirty="0" smtClean="0">
                <a:ln>
                  <a:noFill/>
                </a:ln>
                <a:solidFill>
                  <a:srgbClr val="2F2B20"/>
                </a:solidFill>
                <a:effectLst/>
                <a:uLnTx/>
                <a:uFillTx/>
                <a:latin typeface="Arial" panose="020B0604020202020204" pitchFamily="34" charset="0"/>
                <a:cs typeface="Arial" panose="020B0604020202020204" pitchFamily="34" charset="0"/>
              </a:rPr>
              <a:t>		10</a:t>
            </a:r>
            <a:r>
              <a:rPr kumimoji="0" lang="es-ES" altLang="es-MX" sz="2400" b="0" i="0" u="none" strike="noStrike" kern="0" cap="none" spc="0" normalizeH="0" baseline="0" noProof="0" dirty="0" smtClean="0">
                <a:ln>
                  <a:noFill/>
                </a:ln>
                <a:solidFill>
                  <a:srgbClr val="2F2B20"/>
                </a:solidFill>
                <a:effectLst/>
                <a:uLnTx/>
                <a:uFillTx/>
                <a:latin typeface="Arial" panose="020B0604020202020204" pitchFamily="34" charset="0"/>
                <a:cs typeface="Arial" panose="020B0604020202020204" pitchFamily="34" charset="0"/>
              </a:rPr>
              <a:t> representa que </a:t>
            </a:r>
            <a:r>
              <a:rPr kumimoji="0" lang="es-ES" altLang="es-MX" sz="2400" b="1" i="1" u="none" strike="noStrike" kern="0" cap="none" spc="0" normalizeH="0" baseline="0" noProof="0" dirty="0" smtClean="0">
                <a:ln>
                  <a:noFill/>
                </a:ln>
                <a:solidFill>
                  <a:srgbClr val="2F2B20"/>
                </a:solidFill>
                <a:effectLst/>
                <a:uLnTx/>
                <a:uFillTx/>
                <a:latin typeface="Arial" panose="020B0604020202020204" pitchFamily="34" charset="0"/>
                <a:cs typeface="Arial" panose="020B0604020202020204" pitchFamily="34" charset="0"/>
              </a:rPr>
              <a:t>Existe</a:t>
            </a:r>
            <a:r>
              <a:rPr kumimoji="0" lang="es-ES" altLang="es-MX" sz="2400" b="0" i="0" u="none" strike="noStrike" kern="0" cap="none" spc="0" normalizeH="0" baseline="0" noProof="0" dirty="0" smtClean="0">
                <a:ln>
                  <a:noFill/>
                </a:ln>
                <a:solidFill>
                  <a:srgbClr val="2F2B20"/>
                </a:solidFill>
                <a:effectLst/>
                <a:uLnTx/>
                <a:uFillTx/>
                <a:latin typeface="Arial" panose="020B0604020202020204" pitchFamily="34" charset="0"/>
                <a:cs typeface="Arial" panose="020B0604020202020204" pitchFamily="34" charset="0"/>
              </a:rPr>
              <a:t> o </a:t>
            </a:r>
            <a:r>
              <a:rPr kumimoji="0" lang="es-ES" altLang="es-MX" sz="2400" b="1" i="1" u="none" strike="noStrike" kern="0" cap="none" spc="0" normalizeH="0" baseline="0" noProof="0" dirty="0" smtClean="0">
                <a:ln>
                  <a:noFill/>
                </a:ln>
                <a:solidFill>
                  <a:srgbClr val="2F2B20"/>
                </a:solidFill>
                <a:effectLst/>
                <a:uLnTx/>
                <a:uFillTx/>
                <a:latin typeface="Arial" panose="020B0604020202020204" pitchFamily="34" charset="0"/>
                <a:cs typeface="Arial" panose="020B0604020202020204" pitchFamily="34" charset="0"/>
              </a:rPr>
              <a:t>Si Hay</a:t>
            </a:r>
            <a:endParaRPr kumimoji="0" lang="es-MX" altLang="es-MX" sz="2400" b="0" i="0" u="none" strike="noStrike" kern="0" cap="none" spc="0" normalizeH="0" baseline="0" noProof="0" dirty="0" smtClean="0">
              <a:ln>
                <a:noFill/>
              </a:ln>
              <a:solidFill>
                <a:srgbClr val="2F2B20"/>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546107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endParaRPr lang="es-MX" b="1" dirty="0">
              <a:latin typeface="Arial" pitchFamily="34" charset="0"/>
              <a:cs typeface="Arial" pitchFamily="34" charset="0"/>
            </a:endParaRPr>
          </a:p>
          <a:p>
            <a:endParaRPr lang="es-MX" b="1" dirty="0">
              <a:latin typeface="Arial" pitchFamily="34" charset="0"/>
              <a:cs typeface="Arial" pitchFamily="34" charset="0"/>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9911" y="908720"/>
            <a:ext cx="8985433" cy="37442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599692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endParaRPr lang="es-MX" b="1" dirty="0">
              <a:latin typeface="Arial" pitchFamily="34" charset="0"/>
              <a:cs typeface="Arial" pitchFamily="34" charset="0"/>
            </a:endParaRPr>
          </a:p>
          <a:p>
            <a:endParaRPr lang="es-MX" b="1" dirty="0">
              <a:latin typeface="Arial" pitchFamily="34" charset="0"/>
              <a:cs typeface="Arial" pitchFamily="34" charset="0"/>
            </a:endParaRPr>
          </a:p>
        </p:txBody>
      </p:sp>
      <p:sp>
        <p:nvSpPr>
          <p:cNvPr id="4" name="1 Rectángulo"/>
          <p:cNvSpPr>
            <a:spLocks noChangeArrowheads="1"/>
          </p:cNvSpPr>
          <p:nvPr/>
        </p:nvSpPr>
        <p:spPr bwMode="auto">
          <a:xfrm>
            <a:off x="776288" y="531813"/>
            <a:ext cx="249138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r>
              <a:rPr kumimoji="0" lang="es-ES" altLang="es-MX" sz="2400" b="1" i="0" u="none" strike="noStrike" kern="0" cap="none" spc="0" normalizeH="0" baseline="0" noProof="0" smtClean="0">
                <a:ln>
                  <a:noFill/>
                </a:ln>
                <a:solidFill>
                  <a:srgbClr val="2F2B20"/>
                </a:solidFill>
                <a:effectLst/>
                <a:uLnTx/>
                <a:uFillTx/>
                <a:latin typeface="Arial" panose="020B0604020202020204" pitchFamily="34" charset="0"/>
                <a:cs typeface="Arial" panose="020B0604020202020204" pitchFamily="34" charset="0"/>
              </a:rPr>
              <a:t>Método DELPHI</a:t>
            </a:r>
            <a:endParaRPr kumimoji="0" lang="es-MX" altLang="es-MX" sz="2400" b="0" i="0" u="none" strike="noStrike" kern="0" cap="none" spc="0" normalizeH="0" baseline="0" noProof="0" smtClean="0">
              <a:ln>
                <a:noFill/>
              </a:ln>
              <a:solidFill>
                <a:srgbClr val="2F2B20"/>
              </a:solidFill>
              <a:effectLst/>
              <a:uLnTx/>
              <a:uFillTx/>
              <a:latin typeface="Arial" panose="020B0604020202020204" pitchFamily="34" charset="0"/>
              <a:cs typeface="Arial" panose="020B0604020202020204" pitchFamily="34" charset="0"/>
            </a:endParaRPr>
          </a:p>
        </p:txBody>
      </p:sp>
      <p:sp>
        <p:nvSpPr>
          <p:cNvPr id="5" name="2 Rectángulo"/>
          <p:cNvSpPr>
            <a:spLocks noChangeArrowheads="1"/>
          </p:cNvSpPr>
          <p:nvPr/>
        </p:nvSpPr>
        <p:spPr bwMode="auto">
          <a:xfrm>
            <a:off x="1398588" y="1125538"/>
            <a:ext cx="14001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r>
              <a:rPr kumimoji="0" lang="es-ES" altLang="es-MX" sz="2400" b="0" i="0" u="none" strike="noStrike" kern="0" cap="none" spc="0" normalizeH="0" baseline="0" noProof="0" smtClean="0">
                <a:ln>
                  <a:noFill/>
                </a:ln>
                <a:solidFill>
                  <a:srgbClr val="2F2B20"/>
                </a:solidFill>
                <a:effectLst/>
                <a:uLnTx/>
                <a:uFillTx/>
                <a:latin typeface="Arial" panose="020B0604020202020204" pitchFamily="34" charset="0"/>
                <a:cs typeface="Arial" panose="020B0604020202020204" pitchFamily="34" charset="0"/>
              </a:rPr>
              <a:t>Expertos</a:t>
            </a:r>
            <a:endParaRPr kumimoji="0" lang="es-MX" altLang="es-MX" sz="2400" b="0" i="0" u="none" strike="noStrike" kern="0" cap="none" spc="0" normalizeH="0" baseline="0" noProof="0" smtClean="0">
              <a:ln>
                <a:noFill/>
              </a:ln>
              <a:solidFill>
                <a:srgbClr val="2F2B20"/>
              </a:solidFill>
              <a:effectLst/>
              <a:uLnTx/>
              <a:uFillTx/>
              <a:latin typeface="Arial" panose="020B0604020202020204" pitchFamily="34" charset="0"/>
              <a:cs typeface="Arial" panose="020B0604020202020204" pitchFamily="34" charset="0"/>
            </a:endParaRPr>
          </a:p>
        </p:txBody>
      </p:sp>
      <p:sp>
        <p:nvSpPr>
          <p:cNvPr id="6" name="3 Rectángulo"/>
          <p:cNvSpPr>
            <a:spLocks noChangeArrowheads="1"/>
          </p:cNvSpPr>
          <p:nvPr/>
        </p:nvSpPr>
        <p:spPr bwMode="auto">
          <a:xfrm>
            <a:off x="1908175" y="1936750"/>
            <a:ext cx="4572000"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r>
              <a:rPr kumimoji="0" lang="es-ES" altLang="es-MX" sz="2400" b="0" i="0" u="none" strike="noStrike" kern="0" cap="none" spc="0" normalizeH="0" baseline="0" noProof="0" smtClean="0">
                <a:ln>
                  <a:noFill/>
                </a:ln>
                <a:solidFill>
                  <a:srgbClr val="2F2B20"/>
                </a:solidFill>
                <a:effectLst/>
                <a:uLnTx/>
                <a:uFillTx/>
                <a:latin typeface="Arial" panose="020B0604020202020204" pitchFamily="34" charset="0"/>
                <a:cs typeface="Arial" panose="020B0604020202020204" pitchFamily="34" charset="0"/>
              </a:rPr>
              <a:t>En donde se utiliza?</a:t>
            </a:r>
            <a:endParaRPr kumimoji="0" lang="es-MX" altLang="es-MX" sz="2400" b="0" i="0" u="none" strike="noStrike" kern="0" cap="none" spc="0" normalizeH="0" baseline="0" noProof="0" smtClean="0">
              <a:ln>
                <a:noFill/>
              </a:ln>
              <a:solidFill>
                <a:srgbClr val="2F2B20"/>
              </a:solidFill>
              <a:effectLst/>
              <a:uLnTx/>
              <a:uFillTx/>
              <a:latin typeface="Arial" panose="020B0604020202020204" pitchFamily="34" charset="0"/>
              <a:cs typeface="Arial" panose="020B0604020202020204" pitchFamily="34" charset="0"/>
            </a:endParaRPr>
          </a:p>
          <a:p>
            <a:pPr marL="0" marR="0" lvl="0" indent="0" defTabSz="914400" eaLnBrk="1" fontAlgn="base" latinLnBrk="0" hangingPunct="1">
              <a:lnSpc>
                <a:spcPct val="100000"/>
              </a:lnSpc>
              <a:spcBef>
                <a:spcPct val="0"/>
              </a:spcBef>
              <a:spcAft>
                <a:spcPct val="0"/>
              </a:spcAft>
              <a:buClrTx/>
              <a:buSzTx/>
              <a:buFontTx/>
              <a:buNone/>
              <a:tabLst/>
              <a:defRPr/>
            </a:pPr>
            <a:r>
              <a:rPr kumimoji="0" lang="es-ES" altLang="es-MX" sz="2400" b="0" i="0" u="none" strike="noStrike" kern="0" cap="none" spc="0" normalizeH="0" baseline="0" noProof="0" smtClean="0">
                <a:ln>
                  <a:noFill/>
                </a:ln>
                <a:solidFill>
                  <a:srgbClr val="2F2B20"/>
                </a:solidFill>
                <a:effectLst/>
                <a:uLnTx/>
                <a:uFillTx/>
                <a:latin typeface="Arial" panose="020B0604020202020204" pitchFamily="34" charset="0"/>
                <a:cs typeface="Arial" panose="020B0604020202020204" pitchFamily="34" charset="0"/>
              </a:rPr>
              <a:t> </a:t>
            </a:r>
            <a:endParaRPr kumimoji="0" lang="es-MX" altLang="es-MX" sz="2400" b="0" i="0" u="none" strike="noStrike" kern="0" cap="none" spc="0" normalizeH="0" baseline="0" noProof="0" smtClean="0">
              <a:ln>
                <a:noFill/>
              </a:ln>
              <a:solidFill>
                <a:srgbClr val="2F2B20"/>
              </a:solidFill>
              <a:effectLst/>
              <a:uLnTx/>
              <a:uFillTx/>
              <a:latin typeface="Arial" panose="020B0604020202020204" pitchFamily="34" charset="0"/>
              <a:cs typeface="Arial" panose="020B0604020202020204" pitchFamily="34" charset="0"/>
            </a:endParaRPr>
          </a:p>
          <a:p>
            <a:pPr marL="0" marR="0" lvl="0" indent="0" defTabSz="914400" eaLnBrk="1" fontAlgn="base" latinLnBrk="0" hangingPunct="1">
              <a:lnSpc>
                <a:spcPct val="100000"/>
              </a:lnSpc>
              <a:spcBef>
                <a:spcPct val="0"/>
              </a:spcBef>
              <a:spcAft>
                <a:spcPct val="0"/>
              </a:spcAft>
              <a:buClrTx/>
              <a:buSzTx/>
              <a:buFontTx/>
              <a:buNone/>
              <a:tabLst/>
              <a:defRPr/>
            </a:pPr>
            <a:r>
              <a:rPr kumimoji="0" lang="es-ES" altLang="es-MX" sz="2400" b="0" i="0" u="none" strike="noStrike" kern="0" cap="none" spc="0" normalizeH="0" baseline="0" noProof="0" smtClean="0">
                <a:ln>
                  <a:noFill/>
                </a:ln>
                <a:solidFill>
                  <a:srgbClr val="2F2B20"/>
                </a:solidFill>
                <a:effectLst/>
                <a:uLnTx/>
                <a:uFillTx/>
                <a:latin typeface="Arial" panose="020B0604020202020204" pitchFamily="34" charset="0"/>
                <a:cs typeface="Arial" panose="020B0604020202020204" pitchFamily="34" charset="0"/>
              </a:rPr>
              <a:t> </a:t>
            </a:r>
            <a:endParaRPr kumimoji="0" lang="es-MX" altLang="es-MX" sz="2400" b="0" i="0" u="none" strike="noStrike" kern="0" cap="none" spc="0" normalizeH="0" baseline="0" noProof="0" smtClean="0">
              <a:ln>
                <a:noFill/>
              </a:ln>
              <a:solidFill>
                <a:srgbClr val="2F2B20"/>
              </a:solidFill>
              <a:effectLst/>
              <a:uLnTx/>
              <a:uFillTx/>
              <a:latin typeface="Arial" panose="020B0604020202020204" pitchFamily="34" charset="0"/>
              <a:cs typeface="Arial" panose="020B0604020202020204" pitchFamily="34" charset="0"/>
            </a:endParaRPr>
          </a:p>
          <a:p>
            <a:pPr marL="0" marR="0" lvl="0" indent="0" defTabSz="914400" eaLnBrk="1" fontAlgn="base" latinLnBrk="0" hangingPunct="1">
              <a:lnSpc>
                <a:spcPct val="100000"/>
              </a:lnSpc>
              <a:spcBef>
                <a:spcPct val="0"/>
              </a:spcBef>
              <a:spcAft>
                <a:spcPct val="0"/>
              </a:spcAft>
              <a:buClrTx/>
              <a:buSzTx/>
              <a:buFontTx/>
              <a:buNone/>
              <a:tabLst/>
              <a:defRPr/>
            </a:pPr>
            <a:r>
              <a:rPr kumimoji="0" lang="es-ES" altLang="es-MX" sz="2400" b="0" i="0" u="none" strike="noStrike" kern="0" cap="none" spc="0" normalizeH="0" baseline="0" noProof="0" smtClean="0">
                <a:ln>
                  <a:noFill/>
                </a:ln>
                <a:solidFill>
                  <a:srgbClr val="2F2B20"/>
                </a:solidFill>
                <a:effectLst/>
                <a:uLnTx/>
                <a:uFillTx/>
                <a:latin typeface="Arial" panose="020B0604020202020204" pitchFamily="34" charset="0"/>
                <a:cs typeface="Arial" panose="020B0604020202020204" pitchFamily="34" charset="0"/>
              </a:rPr>
              <a:t>		Quienes lo utilizan</a:t>
            </a:r>
            <a:endParaRPr kumimoji="0" lang="es-MX" altLang="es-MX" sz="2400" b="0" i="0" u="none" strike="noStrike" kern="0" cap="none" spc="0" normalizeH="0" baseline="0" noProof="0" smtClean="0">
              <a:ln>
                <a:noFill/>
              </a:ln>
              <a:solidFill>
                <a:srgbClr val="2F2B20"/>
              </a:solidFill>
              <a:effectLst/>
              <a:uLnTx/>
              <a:uFillTx/>
              <a:latin typeface="Arial" panose="020B0604020202020204" pitchFamily="34" charset="0"/>
              <a:cs typeface="Arial" panose="020B0604020202020204" pitchFamily="34" charset="0"/>
            </a:endParaRPr>
          </a:p>
          <a:p>
            <a:pPr marL="0" marR="0" lvl="0" indent="0" defTabSz="914400" eaLnBrk="1" fontAlgn="base" latinLnBrk="0" hangingPunct="1">
              <a:lnSpc>
                <a:spcPct val="100000"/>
              </a:lnSpc>
              <a:spcBef>
                <a:spcPct val="0"/>
              </a:spcBef>
              <a:spcAft>
                <a:spcPct val="0"/>
              </a:spcAft>
              <a:buClrTx/>
              <a:buSzTx/>
              <a:buFontTx/>
              <a:buNone/>
              <a:tabLst/>
              <a:defRPr/>
            </a:pPr>
            <a:r>
              <a:rPr kumimoji="0" lang="es-ES" altLang="es-MX" sz="2400" b="0" i="0" u="none" strike="noStrike" kern="0" cap="none" spc="0" normalizeH="0" baseline="0" noProof="0" smtClean="0">
                <a:ln>
                  <a:noFill/>
                </a:ln>
                <a:solidFill>
                  <a:srgbClr val="2F2B20"/>
                </a:solidFill>
                <a:effectLst/>
                <a:uLnTx/>
                <a:uFillTx/>
                <a:latin typeface="Arial" panose="020B0604020202020204" pitchFamily="34" charset="0"/>
                <a:cs typeface="Arial" panose="020B0604020202020204" pitchFamily="34" charset="0"/>
              </a:rPr>
              <a:t> </a:t>
            </a:r>
            <a:endParaRPr kumimoji="0" lang="es-MX" altLang="es-MX" sz="2400" b="0" i="0" u="none" strike="noStrike" kern="0" cap="none" spc="0" normalizeH="0" baseline="0" noProof="0" smtClean="0">
              <a:ln>
                <a:noFill/>
              </a:ln>
              <a:solidFill>
                <a:srgbClr val="2F2B20"/>
              </a:solidFill>
              <a:effectLst/>
              <a:uLnTx/>
              <a:uFillTx/>
              <a:latin typeface="Arial" panose="020B0604020202020204" pitchFamily="34" charset="0"/>
              <a:cs typeface="Arial" panose="020B0604020202020204" pitchFamily="34" charset="0"/>
            </a:endParaRPr>
          </a:p>
        </p:txBody>
      </p:sp>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3933825"/>
            <a:ext cx="2838450" cy="1933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4 Rectángulo"/>
          <p:cNvSpPr>
            <a:spLocks noChangeArrowheads="1"/>
          </p:cNvSpPr>
          <p:nvPr/>
        </p:nvSpPr>
        <p:spPr bwMode="auto">
          <a:xfrm>
            <a:off x="1500188" y="4530725"/>
            <a:ext cx="165462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r>
              <a:rPr kumimoji="0" lang="es-ES" altLang="es-MX" sz="2400" b="1" i="0" u="none" strike="noStrike" kern="0" cap="none" spc="0" normalizeH="0" baseline="0" noProof="0" smtClean="0">
                <a:ln>
                  <a:noFill/>
                </a:ln>
                <a:solidFill>
                  <a:srgbClr val="2F2B20"/>
                </a:solidFill>
                <a:effectLst/>
                <a:uLnTx/>
                <a:uFillTx/>
                <a:latin typeface="Arial" panose="020B0604020202020204" pitchFamily="34" charset="0"/>
                <a:cs typeface="Arial" panose="020B0604020202020204" pitchFamily="34" charset="0"/>
              </a:rPr>
              <a:t>Ejemplos:</a:t>
            </a:r>
            <a:endParaRPr kumimoji="0" lang="es-MX" altLang="es-MX" sz="2400" b="1" i="0" u="none" strike="noStrike" kern="0" cap="none" spc="0" normalizeH="0" baseline="0" noProof="0" smtClean="0">
              <a:ln>
                <a:noFill/>
              </a:ln>
              <a:solidFill>
                <a:srgbClr val="2F2B20"/>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3539571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135</TotalTime>
  <Words>385</Words>
  <Application>Microsoft Office PowerPoint</Application>
  <PresentationFormat>Presentación en pantalla (4:3)</PresentationFormat>
  <Paragraphs>52</Paragraphs>
  <Slides>10</Slides>
  <Notes>0</Notes>
  <HiddenSlides>0</HiddenSlides>
  <MMClips>0</MMClips>
  <ScaleCrop>false</ScaleCrop>
  <HeadingPairs>
    <vt:vector size="6" baseType="variant">
      <vt:variant>
        <vt:lpstr>Fuentes usadas</vt:lpstr>
      </vt:variant>
      <vt:variant>
        <vt:i4>3</vt:i4>
      </vt:variant>
      <vt:variant>
        <vt:lpstr>Tema</vt:lpstr>
      </vt:variant>
      <vt:variant>
        <vt:i4>2</vt:i4>
      </vt:variant>
      <vt:variant>
        <vt:lpstr>Títulos de diapositiva</vt:lpstr>
      </vt:variant>
      <vt:variant>
        <vt:i4>10</vt:i4>
      </vt:variant>
    </vt:vector>
  </HeadingPairs>
  <TitlesOfParts>
    <vt:vector size="15" baseType="lpstr">
      <vt:lpstr>Arial</vt:lpstr>
      <vt:lpstr>Calibri</vt:lpstr>
      <vt:lpstr>Times New Roman</vt:lpstr>
      <vt:lpstr>Tema de Office</vt:lpstr>
      <vt:lpstr>1_Tema de Office</vt:lpstr>
      <vt:lpstr>Técnicas cualitativas de localización de planta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Referencias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Citlali</dc:creator>
  <cp:lastModifiedBy>Cuenta Microsoft</cp:lastModifiedBy>
  <cp:revision>21</cp:revision>
  <dcterms:created xsi:type="dcterms:W3CDTF">2012-12-04T21:22:09Z</dcterms:created>
  <dcterms:modified xsi:type="dcterms:W3CDTF">2017-03-28T19:13:56Z</dcterms:modified>
</cp:coreProperties>
</file>