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9" r:id="rId3"/>
    <p:sldId id="291" r:id="rId4"/>
    <p:sldId id="293" r:id="rId5"/>
    <p:sldId id="302" r:id="rId6"/>
    <p:sldId id="294" r:id="rId7"/>
    <p:sldId id="297" r:id="rId8"/>
    <p:sldId id="295" r:id="rId9"/>
    <p:sldId id="298" r:id="rId10"/>
    <p:sldId id="299" r:id="rId11"/>
    <p:sldId id="304" r:id="rId12"/>
    <p:sldId id="296" r:id="rId13"/>
    <p:sldId id="292" r:id="rId14"/>
    <p:sldId id="300" r:id="rId15"/>
    <p:sldId id="290" r:id="rId16"/>
    <p:sldId id="303" r:id="rId17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6636" autoAdjust="0"/>
  </p:normalViewPr>
  <p:slideViewPr>
    <p:cSldViewPr>
      <p:cViewPr varScale="1">
        <p:scale>
          <a:sx n="101" d="100"/>
          <a:sy n="101" d="100"/>
        </p:scale>
        <p:origin x="1884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58A7BD9-8235-458A-93FA-921937CFB7B1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s-ES"/>
        </a:p>
      </dgm:t>
    </dgm:pt>
    <dgm:pt modelId="{C5EA57F0-9E8E-4D5F-95AB-0AEE36C5D64B}">
      <dgm:prSet phldrT="[Texto]"/>
      <dgm:spPr/>
      <dgm:t>
        <a:bodyPr/>
        <a:lstStyle/>
        <a:p>
          <a:r>
            <a:rPr lang="es-ES" dirty="0" smtClean="0"/>
            <a:t>Población</a:t>
          </a:r>
          <a:endParaRPr lang="es-ES" dirty="0"/>
        </a:p>
      </dgm:t>
    </dgm:pt>
    <dgm:pt modelId="{86726446-9C35-41E5-BA8F-1CB2EF6EEFB1}" type="parTrans" cxnId="{AF5DBC0E-B7B5-484E-A318-8C08AFFA2E19}">
      <dgm:prSet/>
      <dgm:spPr/>
      <dgm:t>
        <a:bodyPr/>
        <a:lstStyle/>
        <a:p>
          <a:endParaRPr lang="es-ES"/>
        </a:p>
      </dgm:t>
    </dgm:pt>
    <dgm:pt modelId="{B12C5AE0-7A62-4331-8B80-183749334EE0}" type="sibTrans" cxnId="{AF5DBC0E-B7B5-484E-A318-8C08AFFA2E19}">
      <dgm:prSet/>
      <dgm:spPr/>
      <dgm:t>
        <a:bodyPr/>
        <a:lstStyle/>
        <a:p>
          <a:endParaRPr lang="es-ES"/>
        </a:p>
      </dgm:t>
    </dgm:pt>
    <dgm:pt modelId="{24944310-03D1-4A10-A7B5-F6A991DDB096}">
      <dgm:prSet phldrT="[Texto]"/>
      <dgm:spPr/>
      <dgm:t>
        <a:bodyPr/>
        <a:lstStyle/>
        <a:p>
          <a:r>
            <a:rPr lang="es-ES" dirty="0" smtClean="0"/>
            <a:t>Colectivo o universo</a:t>
          </a:r>
          <a:endParaRPr lang="es-ES" dirty="0"/>
        </a:p>
      </dgm:t>
    </dgm:pt>
    <dgm:pt modelId="{5E120BF9-4059-4D7A-8A00-CC5C93E4638D}" type="parTrans" cxnId="{C7303099-6E5B-4B95-8D70-CE8260D1D506}">
      <dgm:prSet/>
      <dgm:spPr/>
      <dgm:t>
        <a:bodyPr/>
        <a:lstStyle/>
        <a:p>
          <a:endParaRPr lang="es-ES"/>
        </a:p>
      </dgm:t>
    </dgm:pt>
    <dgm:pt modelId="{C7F38188-F7DA-4E55-A841-62F16AF1955B}" type="sibTrans" cxnId="{C7303099-6E5B-4B95-8D70-CE8260D1D506}">
      <dgm:prSet/>
      <dgm:spPr/>
      <dgm:t>
        <a:bodyPr/>
        <a:lstStyle/>
        <a:p>
          <a:endParaRPr lang="es-ES"/>
        </a:p>
      </dgm:t>
    </dgm:pt>
    <dgm:pt modelId="{4ED279B7-C047-4D4B-8379-5F12E81BB457}">
      <dgm:prSet phldrT="[Texto]"/>
      <dgm:spPr/>
      <dgm:t>
        <a:bodyPr/>
        <a:lstStyle/>
        <a:p>
          <a:r>
            <a:rPr lang="es-ES" dirty="0" smtClean="0"/>
            <a:t>Conjunto homogéneo</a:t>
          </a:r>
          <a:endParaRPr lang="es-ES" dirty="0"/>
        </a:p>
      </dgm:t>
    </dgm:pt>
    <dgm:pt modelId="{6B51E06F-7503-43A8-80EF-F7F8B02819E8}" type="parTrans" cxnId="{C095500F-4C8F-45B5-9FCA-8DB3C1CB2831}">
      <dgm:prSet/>
      <dgm:spPr/>
      <dgm:t>
        <a:bodyPr/>
        <a:lstStyle/>
        <a:p>
          <a:endParaRPr lang="es-ES"/>
        </a:p>
      </dgm:t>
    </dgm:pt>
    <dgm:pt modelId="{88A81049-5A15-42CE-8E58-56EBE42CFF92}" type="sibTrans" cxnId="{C095500F-4C8F-45B5-9FCA-8DB3C1CB2831}">
      <dgm:prSet/>
      <dgm:spPr/>
      <dgm:t>
        <a:bodyPr/>
        <a:lstStyle/>
        <a:p>
          <a:endParaRPr lang="es-ES"/>
        </a:p>
      </dgm:t>
    </dgm:pt>
    <dgm:pt modelId="{F38201D5-65A0-4770-A30C-832E938C9389}">
      <dgm:prSet phldrT="[Texto]"/>
      <dgm:spPr/>
      <dgm:t>
        <a:bodyPr/>
        <a:lstStyle/>
        <a:p>
          <a:r>
            <a:rPr lang="es-ES" dirty="0" smtClean="0"/>
            <a:t>Objeto de estudio</a:t>
          </a:r>
          <a:endParaRPr lang="es-ES" dirty="0"/>
        </a:p>
      </dgm:t>
    </dgm:pt>
    <dgm:pt modelId="{8B1115F9-E970-42E1-B8BB-7DD17C4ABA40}" type="parTrans" cxnId="{37E47F7D-9E5D-4019-BE1E-25A37F501CA0}">
      <dgm:prSet/>
      <dgm:spPr/>
      <dgm:t>
        <a:bodyPr/>
        <a:lstStyle/>
        <a:p>
          <a:endParaRPr lang="es-ES"/>
        </a:p>
      </dgm:t>
    </dgm:pt>
    <dgm:pt modelId="{D165D720-B034-4CB3-BAAD-7DCF7C761A35}" type="sibTrans" cxnId="{37E47F7D-9E5D-4019-BE1E-25A37F501CA0}">
      <dgm:prSet/>
      <dgm:spPr/>
      <dgm:t>
        <a:bodyPr/>
        <a:lstStyle/>
        <a:p>
          <a:endParaRPr lang="es-ES"/>
        </a:p>
      </dgm:t>
    </dgm:pt>
    <dgm:pt modelId="{9C74D0E8-1C4D-44D6-988A-335B3544C64F}" type="pres">
      <dgm:prSet presAssocID="{B58A7BD9-8235-458A-93FA-921937CFB7B1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2ED11DF0-23FA-413C-9E65-D61E8F0F1591}" type="pres">
      <dgm:prSet presAssocID="{C5EA57F0-9E8E-4D5F-95AB-0AEE36C5D64B}" presName="root1" presStyleCnt="0"/>
      <dgm:spPr/>
    </dgm:pt>
    <dgm:pt modelId="{080F4638-9B5B-4250-AAD0-2356401EAA2D}" type="pres">
      <dgm:prSet presAssocID="{C5EA57F0-9E8E-4D5F-95AB-0AEE36C5D64B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FFF97C3-D661-4DA2-89C9-C1D7845ECB16}" type="pres">
      <dgm:prSet presAssocID="{C5EA57F0-9E8E-4D5F-95AB-0AEE36C5D64B}" presName="level2hierChild" presStyleCnt="0"/>
      <dgm:spPr/>
    </dgm:pt>
    <dgm:pt modelId="{28358C32-CA6A-4A41-AFEB-0C479ED2E7AF}" type="pres">
      <dgm:prSet presAssocID="{5E120BF9-4059-4D7A-8A00-CC5C93E4638D}" presName="conn2-1" presStyleLbl="parChTrans1D2" presStyleIdx="0" presStyleCnt="3"/>
      <dgm:spPr/>
      <dgm:t>
        <a:bodyPr/>
        <a:lstStyle/>
        <a:p>
          <a:endParaRPr lang="es-MX"/>
        </a:p>
      </dgm:t>
    </dgm:pt>
    <dgm:pt modelId="{55B277A0-FBA3-419E-B6FC-6C59E1DE4D0A}" type="pres">
      <dgm:prSet presAssocID="{5E120BF9-4059-4D7A-8A00-CC5C93E4638D}" presName="connTx" presStyleLbl="parChTrans1D2" presStyleIdx="0" presStyleCnt="3"/>
      <dgm:spPr/>
      <dgm:t>
        <a:bodyPr/>
        <a:lstStyle/>
        <a:p>
          <a:endParaRPr lang="es-MX"/>
        </a:p>
      </dgm:t>
    </dgm:pt>
    <dgm:pt modelId="{F3B0C5BD-301E-4E36-871B-3C0A03626DF9}" type="pres">
      <dgm:prSet presAssocID="{24944310-03D1-4A10-A7B5-F6A991DDB096}" presName="root2" presStyleCnt="0"/>
      <dgm:spPr/>
    </dgm:pt>
    <dgm:pt modelId="{A83190FF-BBD4-45D9-B909-706D4F171B83}" type="pres">
      <dgm:prSet presAssocID="{24944310-03D1-4A10-A7B5-F6A991DDB096}" presName="LevelTwoTextNode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BEC6021-1A47-4035-9884-CB6ADC2A67EA}" type="pres">
      <dgm:prSet presAssocID="{24944310-03D1-4A10-A7B5-F6A991DDB096}" presName="level3hierChild" presStyleCnt="0"/>
      <dgm:spPr/>
    </dgm:pt>
    <dgm:pt modelId="{16C25F6A-7142-4BF0-87FB-9D4120A4A457}" type="pres">
      <dgm:prSet presAssocID="{6B51E06F-7503-43A8-80EF-F7F8B02819E8}" presName="conn2-1" presStyleLbl="parChTrans1D2" presStyleIdx="1" presStyleCnt="3"/>
      <dgm:spPr/>
      <dgm:t>
        <a:bodyPr/>
        <a:lstStyle/>
        <a:p>
          <a:endParaRPr lang="es-MX"/>
        </a:p>
      </dgm:t>
    </dgm:pt>
    <dgm:pt modelId="{D21700C1-73C2-4A18-A0DD-7B5BCAAAA732}" type="pres">
      <dgm:prSet presAssocID="{6B51E06F-7503-43A8-80EF-F7F8B02819E8}" presName="connTx" presStyleLbl="parChTrans1D2" presStyleIdx="1" presStyleCnt="3"/>
      <dgm:spPr/>
      <dgm:t>
        <a:bodyPr/>
        <a:lstStyle/>
        <a:p>
          <a:endParaRPr lang="es-MX"/>
        </a:p>
      </dgm:t>
    </dgm:pt>
    <dgm:pt modelId="{E42CBCB2-14AB-4028-8679-019849D051D1}" type="pres">
      <dgm:prSet presAssocID="{4ED279B7-C047-4D4B-8379-5F12E81BB457}" presName="root2" presStyleCnt="0"/>
      <dgm:spPr/>
    </dgm:pt>
    <dgm:pt modelId="{362E7C88-671E-4513-B919-6AF3B9DD90BB}" type="pres">
      <dgm:prSet presAssocID="{4ED279B7-C047-4D4B-8379-5F12E81BB457}" presName="LevelTwoTextNode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11A7365-F54F-4EB1-8545-7F65A64A6B17}" type="pres">
      <dgm:prSet presAssocID="{4ED279B7-C047-4D4B-8379-5F12E81BB457}" presName="level3hierChild" presStyleCnt="0"/>
      <dgm:spPr/>
    </dgm:pt>
    <dgm:pt modelId="{B883FB3F-EE63-4B0C-9243-2D3602CC82ED}" type="pres">
      <dgm:prSet presAssocID="{8B1115F9-E970-42E1-B8BB-7DD17C4ABA40}" presName="conn2-1" presStyleLbl="parChTrans1D2" presStyleIdx="2" presStyleCnt="3"/>
      <dgm:spPr/>
      <dgm:t>
        <a:bodyPr/>
        <a:lstStyle/>
        <a:p>
          <a:endParaRPr lang="es-MX"/>
        </a:p>
      </dgm:t>
    </dgm:pt>
    <dgm:pt modelId="{81AF3377-1D1B-41D2-9D68-7828280BE077}" type="pres">
      <dgm:prSet presAssocID="{8B1115F9-E970-42E1-B8BB-7DD17C4ABA40}" presName="connTx" presStyleLbl="parChTrans1D2" presStyleIdx="2" presStyleCnt="3"/>
      <dgm:spPr/>
      <dgm:t>
        <a:bodyPr/>
        <a:lstStyle/>
        <a:p>
          <a:endParaRPr lang="es-MX"/>
        </a:p>
      </dgm:t>
    </dgm:pt>
    <dgm:pt modelId="{03407405-B65A-4C4E-8EDA-10C7C43340D6}" type="pres">
      <dgm:prSet presAssocID="{F38201D5-65A0-4770-A30C-832E938C9389}" presName="root2" presStyleCnt="0"/>
      <dgm:spPr/>
    </dgm:pt>
    <dgm:pt modelId="{18F32578-3F35-4F73-8D73-0DA520B7C0B8}" type="pres">
      <dgm:prSet presAssocID="{F38201D5-65A0-4770-A30C-832E938C9389}" presName="LevelTwoTextNode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9B194286-5740-4DF9-8568-3B901ADBFBC5}" type="pres">
      <dgm:prSet presAssocID="{F38201D5-65A0-4770-A30C-832E938C9389}" presName="level3hierChild" presStyleCnt="0"/>
      <dgm:spPr/>
    </dgm:pt>
  </dgm:ptLst>
  <dgm:cxnLst>
    <dgm:cxn modelId="{C705D7C4-E95D-445F-8A9D-398028EC52DA}" type="presOf" srcId="{4ED279B7-C047-4D4B-8379-5F12E81BB457}" destId="{362E7C88-671E-4513-B919-6AF3B9DD90BB}" srcOrd="0" destOrd="0" presId="urn:microsoft.com/office/officeart/2008/layout/HorizontalMultiLevelHierarchy"/>
    <dgm:cxn modelId="{CCF16A6D-9ABD-407F-8E46-15A0E6FFB78F}" type="presOf" srcId="{B58A7BD9-8235-458A-93FA-921937CFB7B1}" destId="{9C74D0E8-1C4D-44D6-988A-335B3544C64F}" srcOrd="0" destOrd="0" presId="urn:microsoft.com/office/officeart/2008/layout/HorizontalMultiLevelHierarchy"/>
    <dgm:cxn modelId="{E7A4AF56-D3FA-462D-BBE7-3261524255B1}" type="presOf" srcId="{8B1115F9-E970-42E1-B8BB-7DD17C4ABA40}" destId="{B883FB3F-EE63-4B0C-9243-2D3602CC82ED}" srcOrd="0" destOrd="0" presId="urn:microsoft.com/office/officeart/2008/layout/HorizontalMultiLevelHierarchy"/>
    <dgm:cxn modelId="{BE2EA01F-39A4-4B06-AEB9-7002CB365BD0}" type="presOf" srcId="{6B51E06F-7503-43A8-80EF-F7F8B02819E8}" destId="{16C25F6A-7142-4BF0-87FB-9D4120A4A457}" srcOrd="0" destOrd="0" presId="urn:microsoft.com/office/officeart/2008/layout/HorizontalMultiLevelHierarchy"/>
    <dgm:cxn modelId="{3B397EF9-18A8-4CFE-94CC-0CAD2A6E19E3}" type="presOf" srcId="{24944310-03D1-4A10-A7B5-F6A991DDB096}" destId="{A83190FF-BBD4-45D9-B909-706D4F171B83}" srcOrd="0" destOrd="0" presId="urn:microsoft.com/office/officeart/2008/layout/HorizontalMultiLevelHierarchy"/>
    <dgm:cxn modelId="{AD99C7C1-E418-401F-A99E-F9D15116E263}" type="presOf" srcId="{8B1115F9-E970-42E1-B8BB-7DD17C4ABA40}" destId="{81AF3377-1D1B-41D2-9D68-7828280BE077}" srcOrd="1" destOrd="0" presId="urn:microsoft.com/office/officeart/2008/layout/HorizontalMultiLevelHierarchy"/>
    <dgm:cxn modelId="{16587115-F9F3-4150-A1FB-8DA8BBF574D4}" type="presOf" srcId="{F38201D5-65A0-4770-A30C-832E938C9389}" destId="{18F32578-3F35-4F73-8D73-0DA520B7C0B8}" srcOrd="0" destOrd="0" presId="urn:microsoft.com/office/officeart/2008/layout/HorizontalMultiLevelHierarchy"/>
    <dgm:cxn modelId="{19FAB0D4-C246-439C-90F8-138D23469040}" type="presOf" srcId="{6B51E06F-7503-43A8-80EF-F7F8B02819E8}" destId="{D21700C1-73C2-4A18-A0DD-7B5BCAAAA732}" srcOrd="1" destOrd="0" presId="urn:microsoft.com/office/officeart/2008/layout/HorizontalMultiLevelHierarchy"/>
    <dgm:cxn modelId="{3C260109-27D1-4541-A669-140F486B32A2}" type="presOf" srcId="{C5EA57F0-9E8E-4D5F-95AB-0AEE36C5D64B}" destId="{080F4638-9B5B-4250-AAD0-2356401EAA2D}" srcOrd="0" destOrd="0" presId="urn:microsoft.com/office/officeart/2008/layout/HorizontalMultiLevelHierarchy"/>
    <dgm:cxn modelId="{D546E690-11BA-4CDD-AB3D-B33DE233222A}" type="presOf" srcId="{5E120BF9-4059-4D7A-8A00-CC5C93E4638D}" destId="{55B277A0-FBA3-419E-B6FC-6C59E1DE4D0A}" srcOrd="1" destOrd="0" presId="urn:microsoft.com/office/officeart/2008/layout/HorizontalMultiLevelHierarchy"/>
    <dgm:cxn modelId="{AF5DBC0E-B7B5-484E-A318-8C08AFFA2E19}" srcId="{B58A7BD9-8235-458A-93FA-921937CFB7B1}" destId="{C5EA57F0-9E8E-4D5F-95AB-0AEE36C5D64B}" srcOrd="0" destOrd="0" parTransId="{86726446-9C35-41E5-BA8F-1CB2EF6EEFB1}" sibTransId="{B12C5AE0-7A62-4331-8B80-183749334EE0}"/>
    <dgm:cxn modelId="{40B9BC88-E5E8-4AE5-89C2-D05863224397}" type="presOf" srcId="{5E120BF9-4059-4D7A-8A00-CC5C93E4638D}" destId="{28358C32-CA6A-4A41-AFEB-0C479ED2E7AF}" srcOrd="0" destOrd="0" presId="urn:microsoft.com/office/officeart/2008/layout/HorizontalMultiLevelHierarchy"/>
    <dgm:cxn modelId="{C095500F-4C8F-45B5-9FCA-8DB3C1CB2831}" srcId="{C5EA57F0-9E8E-4D5F-95AB-0AEE36C5D64B}" destId="{4ED279B7-C047-4D4B-8379-5F12E81BB457}" srcOrd="1" destOrd="0" parTransId="{6B51E06F-7503-43A8-80EF-F7F8B02819E8}" sibTransId="{88A81049-5A15-42CE-8E58-56EBE42CFF92}"/>
    <dgm:cxn modelId="{C7303099-6E5B-4B95-8D70-CE8260D1D506}" srcId="{C5EA57F0-9E8E-4D5F-95AB-0AEE36C5D64B}" destId="{24944310-03D1-4A10-A7B5-F6A991DDB096}" srcOrd="0" destOrd="0" parTransId="{5E120BF9-4059-4D7A-8A00-CC5C93E4638D}" sibTransId="{C7F38188-F7DA-4E55-A841-62F16AF1955B}"/>
    <dgm:cxn modelId="{37E47F7D-9E5D-4019-BE1E-25A37F501CA0}" srcId="{C5EA57F0-9E8E-4D5F-95AB-0AEE36C5D64B}" destId="{F38201D5-65A0-4770-A30C-832E938C9389}" srcOrd="2" destOrd="0" parTransId="{8B1115F9-E970-42E1-B8BB-7DD17C4ABA40}" sibTransId="{D165D720-B034-4CB3-BAAD-7DCF7C761A35}"/>
    <dgm:cxn modelId="{65185189-3482-4730-AC3B-937DB4834D90}" type="presParOf" srcId="{9C74D0E8-1C4D-44D6-988A-335B3544C64F}" destId="{2ED11DF0-23FA-413C-9E65-D61E8F0F1591}" srcOrd="0" destOrd="0" presId="urn:microsoft.com/office/officeart/2008/layout/HorizontalMultiLevelHierarchy"/>
    <dgm:cxn modelId="{39CB36D8-CC4D-4014-A82B-CC9D5AA844C0}" type="presParOf" srcId="{2ED11DF0-23FA-413C-9E65-D61E8F0F1591}" destId="{080F4638-9B5B-4250-AAD0-2356401EAA2D}" srcOrd="0" destOrd="0" presId="urn:microsoft.com/office/officeart/2008/layout/HorizontalMultiLevelHierarchy"/>
    <dgm:cxn modelId="{61741D16-140F-4326-AB12-2853D5E3110E}" type="presParOf" srcId="{2ED11DF0-23FA-413C-9E65-D61E8F0F1591}" destId="{EFFF97C3-D661-4DA2-89C9-C1D7845ECB16}" srcOrd="1" destOrd="0" presId="urn:microsoft.com/office/officeart/2008/layout/HorizontalMultiLevelHierarchy"/>
    <dgm:cxn modelId="{89F6AC99-E980-42EF-9206-2693BAB566B0}" type="presParOf" srcId="{EFFF97C3-D661-4DA2-89C9-C1D7845ECB16}" destId="{28358C32-CA6A-4A41-AFEB-0C479ED2E7AF}" srcOrd="0" destOrd="0" presId="urn:microsoft.com/office/officeart/2008/layout/HorizontalMultiLevelHierarchy"/>
    <dgm:cxn modelId="{33D6D920-F131-46D3-94AB-836609B3B247}" type="presParOf" srcId="{28358C32-CA6A-4A41-AFEB-0C479ED2E7AF}" destId="{55B277A0-FBA3-419E-B6FC-6C59E1DE4D0A}" srcOrd="0" destOrd="0" presId="urn:microsoft.com/office/officeart/2008/layout/HorizontalMultiLevelHierarchy"/>
    <dgm:cxn modelId="{08FB93B9-C79D-41B8-BE63-77ED7867EC6F}" type="presParOf" srcId="{EFFF97C3-D661-4DA2-89C9-C1D7845ECB16}" destId="{F3B0C5BD-301E-4E36-871B-3C0A03626DF9}" srcOrd="1" destOrd="0" presId="urn:microsoft.com/office/officeart/2008/layout/HorizontalMultiLevelHierarchy"/>
    <dgm:cxn modelId="{6E9F937B-8AE8-4A83-A8A9-B426D8F4DEB3}" type="presParOf" srcId="{F3B0C5BD-301E-4E36-871B-3C0A03626DF9}" destId="{A83190FF-BBD4-45D9-B909-706D4F171B83}" srcOrd="0" destOrd="0" presId="urn:microsoft.com/office/officeart/2008/layout/HorizontalMultiLevelHierarchy"/>
    <dgm:cxn modelId="{9F6A8A86-FB67-44EF-BFE7-971614F440FB}" type="presParOf" srcId="{F3B0C5BD-301E-4E36-871B-3C0A03626DF9}" destId="{6BEC6021-1A47-4035-9884-CB6ADC2A67EA}" srcOrd="1" destOrd="0" presId="urn:microsoft.com/office/officeart/2008/layout/HorizontalMultiLevelHierarchy"/>
    <dgm:cxn modelId="{42F4AD2A-0720-4AC0-8140-019489E28872}" type="presParOf" srcId="{EFFF97C3-D661-4DA2-89C9-C1D7845ECB16}" destId="{16C25F6A-7142-4BF0-87FB-9D4120A4A457}" srcOrd="2" destOrd="0" presId="urn:microsoft.com/office/officeart/2008/layout/HorizontalMultiLevelHierarchy"/>
    <dgm:cxn modelId="{C0F2E244-C52E-48E3-A277-2B9734D46FA4}" type="presParOf" srcId="{16C25F6A-7142-4BF0-87FB-9D4120A4A457}" destId="{D21700C1-73C2-4A18-A0DD-7B5BCAAAA732}" srcOrd="0" destOrd="0" presId="urn:microsoft.com/office/officeart/2008/layout/HorizontalMultiLevelHierarchy"/>
    <dgm:cxn modelId="{48DFA29B-3CDE-4F5C-B819-7EAC8E34E76C}" type="presParOf" srcId="{EFFF97C3-D661-4DA2-89C9-C1D7845ECB16}" destId="{E42CBCB2-14AB-4028-8679-019849D051D1}" srcOrd="3" destOrd="0" presId="urn:microsoft.com/office/officeart/2008/layout/HorizontalMultiLevelHierarchy"/>
    <dgm:cxn modelId="{54AF4A1F-C2F5-4953-A8CF-1D9809B0E992}" type="presParOf" srcId="{E42CBCB2-14AB-4028-8679-019849D051D1}" destId="{362E7C88-671E-4513-B919-6AF3B9DD90BB}" srcOrd="0" destOrd="0" presId="urn:microsoft.com/office/officeart/2008/layout/HorizontalMultiLevelHierarchy"/>
    <dgm:cxn modelId="{9363C1A9-72C9-4C54-BEF3-5CA397E06EF8}" type="presParOf" srcId="{E42CBCB2-14AB-4028-8679-019849D051D1}" destId="{211A7365-F54F-4EB1-8545-7F65A64A6B17}" srcOrd="1" destOrd="0" presId="urn:microsoft.com/office/officeart/2008/layout/HorizontalMultiLevelHierarchy"/>
    <dgm:cxn modelId="{C4BED6D7-7ECF-417B-95D1-AED5CF3B647A}" type="presParOf" srcId="{EFFF97C3-D661-4DA2-89C9-C1D7845ECB16}" destId="{B883FB3F-EE63-4B0C-9243-2D3602CC82ED}" srcOrd="4" destOrd="0" presId="urn:microsoft.com/office/officeart/2008/layout/HorizontalMultiLevelHierarchy"/>
    <dgm:cxn modelId="{C32B9C76-E5FD-45B9-AA0B-7AE8D68626F8}" type="presParOf" srcId="{B883FB3F-EE63-4B0C-9243-2D3602CC82ED}" destId="{81AF3377-1D1B-41D2-9D68-7828280BE077}" srcOrd="0" destOrd="0" presId="urn:microsoft.com/office/officeart/2008/layout/HorizontalMultiLevelHierarchy"/>
    <dgm:cxn modelId="{9E9A6498-E44A-4173-B6C7-0B27D544AF2D}" type="presParOf" srcId="{EFFF97C3-D661-4DA2-89C9-C1D7845ECB16}" destId="{03407405-B65A-4C4E-8EDA-10C7C43340D6}" srcOrd="5" destOrd="0" presId="urn:microsoft.com/office/officeart/2008/layout/HorizontalMultiLevelHierarchy"/>
    <dgm:cxn modelId="{EBBB17E1-CAE8-4DAB-83F6-E7725707B838}" type="presParOf" srcId="{03407405-B65A-4C4E-8EDA-10C7C43340D6}" destId="{18F32578-3F35-4F73-8D73-0DA520B7C0B8}" srcOrd="0" destOrd="0" presId="urn:microsoft.com/office/officeart/2008/layout/HorizontalMultiLevelHierarchy"/>
    <dgm:cxn modelId="{C03FB9A3-B643-47BA-86CE-E261C0EF19C8}" type="presParOf" srcId="{03407405-B65A-4C4E-8EDA-10C7C43340D6}" destId="{9B194286-5740-4DF9-8568-3B901ADBFBC5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24C3F76-1595-453B-A1AA-38A2DF0E653C}" type="doc">
      <dgm:prSet loTypeId="urn:microsoft.com/office/officeart/2005/8/layout/process2" loCatId="process" qsTypeId="urn:microsoft.com/office/officeart/2005/8/quickstyle/simple1" qsCatId="simple" csTypeId="urn:microsoft.com/office/officeart/2005/8/colors/colorful5" csCatId="colorful" phldr="1"/>
      <dgm:spPr/>
    </dgm:pt>
    <dgm:pt modelId="{AA986296-6ADA-48FC-B6A6-DD3F2DD9FAC5}">
      <dgm:prSet phldrT="[Texto]"/>
      <dgm:spPr/>
      <dgm:t>
        <a:bodyPr/>
        <a:lstStyle/>
        <a:p>
          <a:r>
            <a:rPr lang="es-ES" dirty="0" smtClean="0"/>
            <a:t>Conjunto de elementos</a:t>
          </a:r>
          <a:endParaRPr lang="es-ES" dirty="0"/>
        </a:p>
      </dgm:t>
    </dgm:pt>
    <dgm:pt modelId="{26075A58-8D63-46EB-B4BF-D80676175F31}" type="parTrans" cxnId="{E1884860-D347-42A2-9D9C-9A1C9FBBE0AA}">
      <dgm:prSet/>
      <dgm:spPr/>
      <dgm:t>
        <a:bodyPr/>
        <a:lstStyle/>
        <a:p>
          <a:endParaRPr lang="es-ES"/>
        </a:p>
      </dgm:t>
    </dgm:pt>
    <dgm:pt modelId="{4B60702F-97F1-450A-ACBC-A0CF9A3A4A4B}" type="sibTrans" cxnId="{E1884860-D347-42A2-9D9C-9A1C9FBBE0AA}">
      <dgm:prSet/>
      <dgm:spPr/>
      <dgm:t>
        <a:bodyPr/>
        <a:lstStyle/>
        <a:p>
          <a:endParaRPr lang="es-ES"/>
        </a:p>
      </dgm:t>
    </dgm:pt>
    <dgm:pt modelId="{61CABE65-570D-4F3D-A082-3ECCD2856C45}">
      <dgm:prSet phldrT="[Texto]"/>
      <dgm:spPr/>
      <dgm:t>
        <a:bodyPr/>
        <a:lstStyle/>
        <a:p>
          <a:r>
            <a:rPr lang="es-ES" dirty="0" smtClean="0"/>
            <a:t>Características comunes</a:t>
          </a:r>
          <a:endParaRPr lang="es-ES" dirty="0"/>
        </a:p>
      </dgm:t>
    </dgm:pt>
    <dgm:pt modelId="{E7443693-0E0C-42B9-B188-7B9A0E5A999A}" type="parTrans" cxnId="{017EEA22-8BCB-4BC0-A13E-77E2AB591559}">
      <dgm:prSet/>
      <dgm:spPr/>
      <dgm:t>
        <a:bodyPr/>
        <a:lstStyle/>
        <a:p>
          <a:endParaRPr lang="es-ES"/>
        </a:p>
      </dgm:t>
    </dgm:pt>
    <dgm:pt modelId="{89AABA40-612A-4789-B8D7-4902DF7FA7E2}" type="sibTrans" cxnId="{017EEA22-8BCB-4BC0-A13E-77E2AB591559}">
      <dgm:prSet/>
      <dgm:spPr/>
      <dgm:t>
        <a:bodyPr/>
        <a:lstStyle/>
        <a:p>
          <a:endParaRPr lang="es-ES"/>
        </a:p>
      </dgm:t>
    </dgm:pt>
    <dgm:pt modelId="{4EB10D1B-790B-4A8E-8E5D-36FEB1D73A55}" type="pres">
      <dgm:prSet presAssocID="{E24C3F76-1595-453B-A1AA-38A2DF0E653C}" presName="linearFlow" presStyleCnt="0">
        <dgm:presLayoutVars>
          <dgm:resizeHandles val="exact"/>
        </dgm:presLayoutVars>
      </dgm:prSet>
      <dgm:spPr/>
    </dgm:pt>
    <dgm:pt modelId="{80E1FCC6-BAE5-4AE3-87AC-7F98FA9C622D}" type="pres">
      <dgm:prSet presAssocID="{AA986296-6ADA-48FC-B6A6-DD3F2DD9FAC5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A60E9F9-A7A7-4489-9A19-C77D6503370E}" type="pres">
      <dgm:prSet presAssocID="{4B60702F-97F1-450A-ACBC-A0CF9A3A4A4B}" presName="sibTrans" presStyleLbl="sibTrans2D1" presStyleIdx="0" presStyleCnt="1"/>
      <dgm:spPr/>
      <dgm:t>
        <a:bodyPr/>
        <a:lstStyle/>
        <a:p>
          <a:endParaRPr lang="es-MX"/>
        </a:p>
      </dgm:t>
    </dgm:pt>
    <dgm:pt modelId="{8ECFC3EF-A88D-4B28-B4C6-5C5DADED2962}" type="pres">
      <dgm:prSet presAssocID="{4B60702F-97F1-450A-ACBC-A0CF9A3A4A4B}" presName="connectorText" presStyleLbl="sibTrans2D1" presStyleIdx="0" presStyleCnt="1"/>
      <dgm:spPr/>
      <dgm:t>
        <a:bodyPr/>
        <a:lstStyle/>
        <a:p>
          <a:endParaRPr lang="es-MX"/>
        </a:p>
      </dgm:t>
    </dgm:pt>
    <dgm:pt modelId="{42C54F50-1A51-44DA-B702-BE36C792CFBD}" type="pres">
      <dgm:prSet presAssocID="{61CABE65-570D-4F3D-A082-3ECCD2856C45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59CD28CA-5276-403D-B441-A529408F8F6B}" type="presOf" srcId="{4B60702F-97F1-450A-ACBC-A0CF9A3A4A4B}" destId="{8ECFC3EF-A88D-4B28-B4C6-5C5DADED2962}" srcOrd="1" destOrd="0" presId="urn:microsoft.com/office/officeart/2005/8/layout/process2"/>
    <dgm:cxn modelId="{6A85C614-AA93-42C1-8AF4-07B0414BE1D8}" type="presOf" srcId="{4B60702F-97F1-450A-ACBC-A0CF9A3A4A4B}" destId="{BA60E9F9-A7A7-4489-9A19-C77D6503370E}" srcOrd="0" destOrd="0" presId="urn:microsoft.com/office/officeart/2005/8/layout/process2"/>
    <dgm:cxn modelId="{40D6C470-1566-4367-B2BD-759F63D92823}" type="presOf" srcId="{61CABE65-570D-4F3D-A082-3ECCD2856C45}" destId="{42C54F50-1A51-44DA-B702-BE36C792CFBD}" srcOrd="0" destOrd="0" presId="urn:microsoft.com/office/officeart/2005/8/layout/process2"/>
    <dgm:cxn modelId="{EE179679-287B-4FA0-840C-D610C69FD35A}" type="presOf" srcId="{AA986296-6ADA-48FC-B6A6-DD3F2DD9FAC5}" destId="{80E1FCC6-BAE5-4AE3-87AC-7F98FA9C622D}" srcOrd="0" destOrd="0" presId="urn:microsoft.com/office/officeart/2005/8/layout/process2"/>
    <dgm:cxn modelId="{9B11B245-AF29-434D-A721-9CED7D19D8DE}" type="presOf" srcId="{E24C3F76-1595-453B-A1AA-38A2DF0E653C}" destId="{4EB10D1B-790B-4A8E-8E5D-36FEB1D73A55}" srcOrd="0" destOrd="0" presId="urn:microsoft.com/office/officeart/2005/8/layout/process2"/>
    <dgm:cxn modelId="{017EEA22-8BCB-4BC0-A13E-77E2AB591559}" srcId="{E24C3F76-1595-453B-A1AA-38A2DF0E653C}" destId="{61CABE65-570D-4F3D-A082-3ECCD2856C45}" srcOrd="1" destOrd="0" parTransId="{E7443693-0E0C-42B9-B188-7B9A0E5A999A}" sibTransId="{89AABA40-612A-4789-B8D7-4902DF7FA7E2}"/>
    <dgm:cxn modelId="{E1884860-D347-42A2-9D9C-9A1C9FBBE0AA}" srcId="{E24C3F76-1595-453B-A1AA-38A2DF0E653C}" destId="{AA986296-6ADA-48FC-B6A6-DD3F2DD9FAC5}" srcOrd="0" destOrd="0" parTransId="{26075A58-8D63-46EB-B4BF-D80676175F31}" sibTransId="{4B60702F-97F1-450A-ACBC-A0CF9A3A4A4B}"/>
    <dgm:cxn modelId="{17D748D1-C757-47A0-BF0A-0D89B0C10368}" type="presParOf" srcId="{4EB10D1B-790B-4A8E-8E5D-36FEB1D73A55}" destId="{80E1FCC6-BAE5-4AE3-87AC-7F98FA9C622D}" srcOrd="0" destOrd="0" presId="urn:microsoft.com/office/officeart/2005/8/layout/process2"/>
    <dgm:cxn modelId="{66C18B45-42B2-4457-9073-30883B369408}" type="presParOf" srcId="{4EB10D1B-790B-4A8E-8E5D-36FEB1D73A55}" destId="{BA60E9F9-A7A7-4489-9A19-C77D6503370E}" srcOrd="1" destOrd="0" presId="urn:microsoft.com/office/officeart/2005/8/layout/process2"/>
    <dgm:cxn modelId="{4871978F-62D1-4536-8A10-8D9EDC336826}" type="presParOf" srcId="{BA60E9F9-A7A7-4489-9A19-C77D6503370E}" destId="{8ECFC3EF-A88D-4B28-B4C6-5C5DADED2962}" srcOrd="0" destOrd="0" presId="urn:microsoft.com/office/officeart/2005/8/layout/process2"/>
    <dgm:cxn modelId="{7C1A7965-FB66-44F9-BF65-7EE96BE709F2}" type="presParOf" srcId="{4EB10D1B-790B-4A8E-8E5D-36FEB1D73A55}" destId="{42C54F50-1A51-44DA-B702-BE36C792CFBD}" srcOrd="2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B813DB-AFE1-4482-9657-2918409DB6A8}" type="datetimeFigureOut">
              <a:rPr lang="es-MX" smtClean="0"/>
              <a:pPr/>
              <a:t>15/03/2017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208E85-EB56-4388-8F36-7E4F76D6B491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988485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08E85-EB56-4388-8F36-7E4F76D6B491}" type="slidenum">
              <a:rPr lang="es-MX" smtClean="0"/>
              <a:pPr/>
              <a:t>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707829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08E85-EB56-4388-8F36-7E4F76D6B491}" type="slidenum">
              <a:rPr lang="es-MX" smtClean="0"/>
              <a:pPr/>
              <a:t>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279491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08E85-EB56-4388-8F36-7E4F76D6B491}" type="slidenum">
              <a:rPr lang="es-MX" smtClean="0"/>
              <a:pPr/>
              <a:t>4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642782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08E85-EB56-4388-8F36-7E4F76D6B491}" type="slidenum">
              <a:rPr lang="es-MX" smtClean="0"/>
              <a:pPr/>
              <a:t>5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545131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15/03/2017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73363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15/03/2017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2879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15/03/2017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66628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15/03/2017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06831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15/03/2017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27132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15/03/2017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05001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15/03/2017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77006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15/03/2017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03821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15/03/2017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57695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15/03/2017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94939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15/03/2017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73453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/>
              <a:pPr/>
              <a:t>15/03/2017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19912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51520" y="2130425"/>
            <a:ext cx="8640960" cy="1470025"/>
          </a:xfrm>
        </p:spPr>
        <p:txBody>
          <a:bodyPr>
            <a:normAutofit/>
          </a:bodyPr>
          <a:lstStyle/>
          <a:p>
            <a:r>
              <a:rPr lang="es-MX" dirty="0" smtClean="0">
                <a:latin typeface="Arial" pitchFamily="34" charset="0"/>
                <a:cs typeface="Arial" pitchFamily="34" charset="0"/>
              </a:rPr>
              <a:t>POBLACIÓN Y MUESTRA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Subtítulo"/>
          <p:cNvSpPr txBox="1">
            <a:spLocks noGrp="1"/>
          </p:cNvSpPr>
          <p:nvPr>
            <p:ph type="subTitle" idx="1"/>
          </p:nvPr>
        </p:nvSpPr>
        <p:spPr>
          <a:xfrm>
            <a:off x="539552" y="3717032"/>
            <a:ext cx="8280920" cy="22344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Área Académica</a:t>
            </a:r>
            <a:r>
              <a:rPr lang="es-MX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Licenciatura en  </a:t>
            </a:r>
            <a:r>
              <a:rPr lang="es-MX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Ingeniería Industrial</a:t>
            </a:r>
          </a:p>
          <a:p>
            <a:pPr algn="l"/>
            <a:endParaRPr lang="es-MX" sz="2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Profesor(a): Mtra. Claudia García Pérez</a:t>
            </a:r>
          </a:p>
          <a:p>
            <a:pPr algn="l"/>
            <a:endParaRPr lang="es-MX" sz="2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Periodo: </a:t>
            </a:r>
            <a:r>
              <a:rPr lang="es-MX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Enero-junio 2017</a:t>
            </a:r>
            <a:endParaRPr lang="es-MX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9427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es-MX" dirty="0" smtClean="0">
                <a:latin typeface="Arial" pitchFamily="34" charset="0"/>
                <a:cs typeface="Arial" pitchFamily="34" charset="0"/>
              </a:rPr>
              <a:t>Ejemplos - Población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s-MX" sz="3000" dirty="0" smtClean="0">
                <a:latin typeface="Arial" pitchFamily="34" charset="0"/>
                <a:cs typeface="Arial" pitchFamily="34" charset="0"/>
              </a:rPr>
              <a:t>10. Los yacimientos auríferos que están explotándose en la actualidad</a:t>
            </a:r>
          </a:p>
          <a:p>
            <a:pPr marL="514350" indent="-514350">
              <a:buNone/>
            </a:pPr>
            <a:endParaRPr lang="es-MX" sz="30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rabicPeriod" startAt="11"/>
            </a:pPr>
            <a:r>
              <a:rPr lang="es-MX" sz="3000" dirty="0" smtClean="0">
                <a:latin typeface="Arial" pitchFamily="34" charset="0"/>
                <a:cs typeface="Arial" pitchFamily="34" charset="0"/>
              </a:rPr>
              <a:t>Una </a:t>
            </a:r>
            <a:r>
              <a:rPr lang="es-MX" sz="3000" dirty="0">
                <a:latin typeface="Arial" pitchFamily="34" charset="0"/>
                <a:cs typeface="Arial" pitchFamily="34" charset="0"/>
              </a:rPr>
              <a:t>gran colección de fósiles </a:t>
            </a:r>
            <a:r>
              <a:rPr lang="es-MX" sz="3000" dirty="0" smtClean="0">
                <a:latin typeface="Arial" pitchFamily="34" charset="0"/>
                <a:cs typeface="Arial" pitchFamily="34" charset="0"/>
              </a:rPr>
              <a:t>trilobites</a:t>
            </a:r>
          </a:p>
          <a:p>
            <a:pPr marL="514350" indent="-514350">
              <a:buNone/>
            </a:pPr>
            <a:endParaRPr lang="es-MX" sz="30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None/>
            </a:pPr>
            <a:endParaRPr lang="es-MX" sz="30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MX" sz="3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5516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es-MX" dirty="0" smtClean="0">
                <a:latin typeface="Arial" pitchFamily="34" charset="0"/>
                <a:cs typeface="Arial" pitchFamily="34" charset="0"/>
              </a:rPr>
              <a:t>Ejemplos - Población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 fontScale="92500"/>
          </a:bodyPr>
          <a:lstStyle/>
          <a:p>
            <a:pPr marL="514350" indent="-514350">
              <a:buNone/>
            </a:pPr>
            <a:r>
              <a:rPr lang="es-MX" sz="3000" dirty="0" smtClean="0">
                <a:latin typeface="Arial" pitchFamily="34" charset="0"/>
                <a:cs typeface="Arial" pitchFamily="34" charset="0"/>
              </a:rPr>
              <a:t>Otros ejemplos dados por </a:t>
            </a:r>
            <a:r>
              <a:rPr lang="es-ES" sz="3000" dirty="0" smtClean="0">
                <a:latin typeface="Arial" pitchFamily="34" charset="0"/>
                <a:cs typeface="Arial" pitchFamily="34" charset="0"/>
              </a:rPr>
              <a:t>Devore, 2008, p. 1 son:</a:t>
            </a:r>
            <a:endParaRPr lang="es-MX" sz="30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None/>
            </a:pPr>
            <a:endParaRPr lang="es-MX" sz="30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s-ES" sz="3000" dirty="0">
                <a:latin typeface="Arial" pitchFamily="34" charset="0"/>
                <a:cs typeface="Arial" pitchFamily="34" charset="0"/>
              </a:rPr>
              <a:t>Todas las cápsulas de gelatina de un tipo particular producidas durante un periodo </a:t>
            </a:r>
            <a:r>
              <a:rPr lang="es-ES" sz="3000" dirty="0" smtClean="0">
                <a:latin typeface="Arial" pitchFamily="34" charset="0"/>
                <a:cs typeface="Arial" pitchFamily="34" charset="0"/>
              </a:rPr>
              <a:t>específico.</a:t>
            </a:r>
            <a:endParaRPr lang="es-ES" sz="30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endParaRPr lang="es" sz="30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s-ES" sz="3000" dirty="0">
                <a:latin typeface="Arial" pitchFamily="34" charset="0"/>
                <a:cs typeface="Arial" pitchFamily="34" charset="0"/>
              </a:rPr>
              <a:t>Todos los individuos que recibieron una licenciatura de ingeniería durante el año académico más </a:t>
            </a:r>
            <a:r>
              <a:rPr lang="es-ES" sz="3000" dirty="0" smtClean="0">
                <a:latin typeface="Arial" pitchFamily="34" charset="0"/>
                <a:cs typeface="Arial" pitchFamily="34" charset="0"/>
              </a:rPr>
              <a:t>reciente.</a:t>
            </a:r>
            <a:endParaRPr lang="es-ES" sz="30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MX" sz="30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MX" sz="3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5516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412776"/>
            <a:ext cx="8229600" cy="1143000"/>
          </a:xfrm>
          <a:ln w="76200">
            <a:solidFill>
              <a:schemeClr val="accent2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 marL="0" indent="0"/>
            <a:r>
              <a:rPr lang="es-MX" dirty="0" smtClean="0">
                <a:latin typeface="Arial" pitchFamily="34" charset="0"/>
                <a:cs typeface="Arial" pitchFamily="34" charset="0"/>
              </a:rPr>
              <a:t>MUESTRA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AutoShape 2" descr="Población, Estadísticas, Humano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6" name="AutoShape 4" descr="Población, Estadísticas, Humanos, Personales, Grupo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3" name="2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8088" y="2996952"/>
            <a:ext cx="2790056" cy="2483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5348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es-MX" dirty="0" smtClean="0">
                <a:latin typeface="Arial" pitchFamily="34" charset="0"/>
                <a:cs typeface="Arial" pitchFamily="34" charset="0"/>
              </a:rPr>
              <a:t>Definición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s-MX" sz="30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MX" sz="3000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s-MX" sz="3000" dirty="0" smtClean="0">
                <a:latin typeface="Arial" pitchFamily="34" charset="0"/>
                <a:cs typeface="Arial" pitchFamily="34" charset="0"/>
              </a:rPr>
              <a:t>«… parte de la </a:t>
            </a:r>
            <a:r>
              <a:rPr lang="es-MX" sz="3000" dirty="0">
                <a:latin typeface="Arial" pitchFamily="34" charset="0"/>
                <a:cs typeface="Arial" pitchFamily="34" charset="0"/>
              </a:rPr>
              <a:t>población» </a:t>
            </a:r>
            <a:endParaRPr lang="es-MX" sz="3000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s-MX" sz="30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s-MX" sz="3000" dirty="0">
                <a:latin typeface="Arial" pitchFamily="34" charset="0"/>
                <a:cs typeface="Arial" pitchFamily="34" charset="0"/>
              </a:rPr>
              <a:t>González &amp; Pérez de Vargas, 2012, p. 12</a:t>
            </a:r>
            <a:r>
              <a:rPr lang="es-MX" sz="3000" dirty="0" smtClean="0">
                <a:latin typeface="Arial" pitchFamily="34" charset="0"/>
                <a:cs typeface="Arial" pitchFamily="34" charset="0"/>
              </a:rPr>
              <a:t>).</a:t>
            </a:r>
          </a:p>
          <a:p>
            <a:pPr marL="0" indent="0">
              <a:buNone/>
            </a:pPr>
            <a:endParaRPr lang="es-MX" sz="30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MX" sz="30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MX" sz="3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2117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es-MX" dirty="0" smtClean="0">
                <a:latin typeface="Arial" pitchFamily="34" charset="0"/>
                <a:cs typeface="Arial" pitchFamily="34" charset="0"/>
              </a:rPr>
              <a:t>Ejemplos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2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6834197"/>
              </p:ext>
            </p:extLst>
          </p:nvPr>
        </p:nvGraphicFramePr>
        <p:xfrm>
          <a:off x="457200" y="1600200"/>
          <a:ext cx="8229600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es-ES" sz="3000" dirty="0" smtClean="0">
                          <a:latin typeface="Arial" pitchFamily="34" charset="0"/>
                          <a:cs typeface="Arial" pitchFamily="34" charset="0"/>
                        </a:rPr>
                        <a:t>Población</a:t>
                      </a:r>
                      <a:endParaRPr lang="es-ES" sz="3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3000" dirty="0" smtClean="0">
                          <a:latin typeface="Arial" pitchFamily="34" charset="0"/>
                          <a:cs typeface="Arial" pitchFamily="34" charset="0"/>
                        </a:rPr>
                        <a:t>Muestra</a:t>
                      </a:r>
                      <a:endParaRPr lang="es-ES" sz="3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3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Conjunto de pacientes ingresados en la UVI de un Hospital determinado en 1996.</a:t>
                      </a:r>
                    </a:p>
                    <a:p>
                      <a:endParaRPr lang="es-ES" sz="3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3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Los 100 primeros pacientes de la UVI.</a:t>
                      </a:r>
                    </a:p>
                    <a:p>
                      <a:endParaRPr lang="es" sz="3000" kern="120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endParaRPr lang="es-ES" sz="3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2339752" y="4797152"/>
            <a:ext cx="4536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>
                <a:latin typeface="Arial" pitchFamily="34" charset="0"/>
                <a:cs typeface="Arial" pitchFamily="34" charset="0"/>
              </a:rPr>
              <a:t>Fuente: </a:t>
            </a:r>
            <a:r>
              <a:rPr lang="es-ES" dirty="0">
                <a:latin typeface="Arial" pitchFamily="34" charset="0"/>
                <a:cs typeface="Arial" pitchFamily="34" charset="0"/>
              </a:rPr>
              <a:t>Juez &amp; Diez, 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1997</a:t>
            </a:r>
            <a:r>
              <a:rPr lang="es-ES" dirty="0" smtClean="0"/>
              <a:t>, p. 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08503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>
                <a:latin typeface="Arial" pitchFamily="34" charset="0"/>
                <a:cs typeface="Arial" pitchFamily="34" charset="0"/>
              </a:rPr>
              <a:t>Referencias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ES" sz="3000" dirty="0" smtClean="0">
                <a:latin typeface="Arial" pitchFamily="34" charset="0"/>
                <a:cs typeface="Arial" pitchFamily="34" charset="0"/>
              </a:rPr>
              <a:t>Devore, J. L. (2008). </a:t>
            </a:r>
            <a:r>
              <a:rPr lang="es-ES" sz="3000" i="1" dirty="0">
                <a:latin typeface="Arial" pitchFamily="34" charset="0"/>
                <a:cs typeface="Arial" pitchFamily="34" charset="0"/>
              </a:rPr>
              <a:t>Estadística y probabilidad para ingeniería y ciencias</a:t>
            </a:r>
            <a:r>
              <a:rPr lang="es-ES" sz="3000" dirty="0">
                <a:latin typeface="Arial" pitchFamily="34" charset="0"/>
                <a:cs typeface="Arial" pitchFamily="34" charset="0"/>
              </a:rPr>
              <a:t>. 7a. ed. México: CENGAGE </a:t>
            </a:r>
            <a:r>
              <a:rPr lang="es-ES" sz="3000" dirty="0" err="1" smtClean="0">
                <a:latin typeface="Arial" pitchFamily="34" charset="0"/>
                <a:cs typeface="Arial" pitchFamily="34" charset="0"/>
              </a:rPr>
              <a:t>Learning</a:t>
            </a:r>
            <a:r>
              <a:rPr lang="es-ES" sz="3000" dirty="0" smtClean="0">
                <a:latin typeface="Arial" pitchFamily="34" charset="0"/>
                <a:cs typeface="Arial" pitchFamily="34" charset="0"/>
              </a:rPr>
              <a:t>.</a:t>
            </a:r>
            <a:endParaRPr lang="es-ES" sz="30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ES" sz="30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s-MX" sz="3000" dirty="0">
                <a:latin typeface="Arial" pitchFamily="34" charset="0"/>
                <a:cs typeface="Arial" pitchFamily="34" charset="0"/>
              </a:rPr>
              <a:t>González, M. T. &amp; Pérez de Vargas, A. (2012). </a:t>
            </a:r>
            <a:r>
              <a:rPr lang="es-MX" sz="3000" i="1" dirty="0">
                <a:latin typeface="Arial" pitchFamily="34" charset="0"/>
                <a:cs typeface="Arial" pitchFamily="34" charset="0"/>
              </a:rPr>
              <a:t>Estadística aplicada: Una visión instrumental</a:t>
            </a:r>
            <a:r>
              <a:rPr lang="es-MX" sz="3000" dirty="0">
                <a:latin typeface="Arial" pitchFamily="34" charset="0"/>
                <a:cs typeface="Arial" pitchFamily="34" charset="0"/>
              </a:rPr>
              <a:t>. Madrid: Ediciones Díaz de Santos.</a:t>
            </a:r>
          </a:p>
          <a:p>
            <a:pPr marL="0" indent="0">
              <a:buNone/>
            </a:pPr>
            <a:endParaRPr lang="es-MX" sz="30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MX" sz="30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MX" sz="30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MX" sz="3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6152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>
                <a:latin typeface="Arial" pitchFamily="34" charset="0"/>
                <a:cs typeface="Arial" pitchFamily="34" charset="0"/>
              </a:rPr>
              <a:t>Referencias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ES" sz="3000" dirty="0" smtClean="0">
                <a:latin typeface="Arial" pitchFamily="34" charset="0"/>
                <a:cs typeface="Arial" pitchFamily="34" charset="0"/>
              </a:rPr>
              <a:t>Juez</a:t>
            </a:r>
            <a:r>
              <a:rPr lang="es-ES" sz="3000" dirty="0">
                <a:latin typeface="Arial" pitchFamily="34" charset="0"/>
                <a:cs typeface="Arial" pitchFamily="34" charset="0"/>
              </a:rPr>
              <a:t>, P. &amp; Diez, F. J. (</a:t>
            </a:r>
            <a:r>
              <a:rPr lang="es-ES" sz="3000" i="1" dirty="0">
                <a:latin typeface="Arial" pitchFamily="34" charset="0"/>
                <a:cs typeface="Arial" pitchFamily="34" charset="0"/>
              </a:rPr>
              <a:t>1997). Probabilidad y estadística en medicina</a:t>
            </a:r>
            <a:r>
              <a:rPr lang="es-ES" sz="3000" dirty="0">
                <a:latin typeface="Arial" pitchFamily="34" charset="0"/>
                <a:cs typeface="Arial" pitchFamily="34" charset="0"/>
              </a:rPr>
              <a:t>. Madrid: </a:t>
            </a:r>
            <a:r>
              <a:rPr lang="es-ES" sz="3000" dirty="0" smtClean="0">
                <a:latin typeface="Arial" pitchFamily="34" charset="0"/>
                <a:cs typeface="Arial" pitchFamily="34" charset="0"/>
              </a:rPr>
              <a:t>Díaz </a:t>
            </a:r>
            <a:r>
              <a:rPr lang="es-ES" sz="3000" dirty="0">
                <a:latin typeface="Arial" pitchFamily="34" charset="0"/>
                <a:cs typeface="Arial" pitchFamily="34" charset="0"/>
              </a:rPr>
              <a:t>de Santos.</a:t>
            </a:r>
          </a:p>
          <a:p>
            <a:pPr marL="0" indent="0">
              <a:buNone/>
            </a:pPr>
            <a:endParaRPr lang="es-MX" sz="30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MX" sz="30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MX" sz="30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MX" sz="30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MX" sz="3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6845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260648"/>
            <a:ext cx="8229600" cy="5040560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es-MX" sz="3000" b="1" dirty="0">
                <a:latin typeface="Arial" pitchFamily="34" charset="0"/>
                <a:cs typeface="Arial" pitchFamily="34" charset="0"/>
              </a:rPr>
              <a:t>Resumen</a:t>
            </a:r>
          </a:p>
          <a:p>
            <a:pPr marL="0" indent="0" algn="ctr">
              <a:buNone/>
            </a:pPr>
            <a:endParaRPr lang="es-MX" sz="3000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s-MX" sz="3000" dirty="0" smtClean="0">
                <a:latin typeface="Arial" pitchFamily="34" charset="0"/>
                <a:cs typeface="Arial" pitchFamily="34" charset="0"/>
              </a:rPr>
              <a:t>Toda investigación está enfocada en un grupo de objetos con características bien definidas para poder ser estudiado</a:t>
            </a:r>
            <a:r>
              <a:rPr lang="es-MX" sz="3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 algn="ctr">
              <a:buNone/>
            </a:pPr>
            <a:r>
              <a:rPr lang="es-MX" sz="3000" b="1" dirty="0" err="1">
                <a:latin typeface="Arial" pitchFamily="34" charset="0"/>
                <a:cs typeface="Arial" pitchFamily="34" charset="0"/>
              </a:rPr>
              <a:t>Abstract</a:t>
            </a:r>
            <a:endParaRPr lang="es-MX" sz="3000" b="1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endParaRPr lang="en-US" sz="3000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n-US" sz="3000" dirty="0">
                <a:latin typeface="Arial" pitchFamily="34" charset="0"/>
                <a:cs typeface="Arial" pitchFamily="34" charset="0"/>
              </a:rPr>
              <a:t>All research is focused on a group of objects with well-defined characteristics to be studied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 algn="ctr">
              <a:buNone/>
            </a:pPr>
            <a:endParaRPr lang="en-US" sz="3000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endParaRPr lang="en-US" sz="3000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s-MX" sz="3000" b="1" dirty="0" err="1">
                <a:latin typeface="Arial" pitchFamily="34" charset="0"/>
                <a:cs typeface="Arial" pitchFamily="34" charset="0"/>
              </a:rPr>
              <a:t>Keywords</a:t>
            </a:r>
            <a:r>
              <a:rPr lang="es-MX" sz="3000" b="1" dirty="0">
                <a:latin typeface="Arial" pitchFamily="34" charset="0"/>
                <a:cs typeface="Arial" pitchFamily="34" charset="0"/>
              </a:rPr>
              <a:t>: </a:t>
            </a:r>
            <a:r>
              <a:rPr lang="es-MX" sz="3000" dirty="0">
                <a:latin typeface="Arial" pitchFamily="34" charset="0"/>
                <a:cs typeface="Arial" pitchFamily="34" charset="0"/>
              </a:rPr>
              <a:t>universo, subconjunto, objeto de estudio. </a:t>
            </a:r>
            <a:endParaRPr lang="es-MX" sz="3000" dirty="0"/>
          </a:p>
          <a:p>
            <a:pPr marL="0" indent="0" algn="ctr">
              <a:buNone/>
            </a:pPr>
            <a:endParaRPr lang="en-US" sz="3000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endParaRPr lang="es-MX" sz="30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2717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412776"/>
            <a:ext cx="8229600" cy="1143000"/>
          </a:xfrm>
          <a:ln w="76200">
            <a:solidFill>
              <a:schemeClr val="accent2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 marL="0" indent="0"/>
            <a:r>
              <a:rPr lang="es-MX" dirty="0" smtClean="0">
                <a:latin typeface="Arial" pitchFamily="34" charset="0"/>
                <a:cs typeface="Arial" pitchFamily="34" charset="0"/>
              </a:rPr>
              <a:t>POBLACIÓN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AutoShape 2" descr="Población, Estadísticas, Humano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6" name="AutoShape 4" descr="Población, Estadísticas, Humanos, Personales, Grupo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7" name="6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6080" y="3284984"/>
            <a:ext cx="2926080" cy="1950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4731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es-MX" dirty="0" smtClean="0">
                <a:latin typeface="Arial" pitchFamily="34" charset="0"/>
                <a:cs typeface="Arial" pitchFamily="34" charset="0"/>
              </a:rPr>
              <a:t>Definición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2 Diagrama"/>
          <p:cNvGraphicFramePr/>
          <p:nvPr>
            <p:extLst>
              <p:ext uri="{D42A27DB-BD31-4B8C-83A1-F6EECF244321}">
                <p14:modId xmlns:p14="http://schemas.microsoft.com/office/powerpoint/2010/main" val="1055279162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6" name="5 CuadroTexto"/>
          <p:cNvSpPr txBox="1"/>
          <p:nvPr/>
        </p:nvSpPr>
        <p:spPr>
          <a:xfrm>
            <a:off x="3059832" y="5373216"/>
            <a:ext cx="5184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 smtClean="0">
                <a:latin typeface="Arial" pitchFamily="34" charset="0"/>
                <a:cs typeface="Arial" pitchFamily="34" charset="0"/>
              </a:rPr>
              <a:t>Fuente: González &amp; Pérez </a:t>
            </a:r>
            <a:r>
              <a:rPr lang="es-MX" dirty="0">
                <a:latin typeface="Arial" pitchFamily="34" charset="0"/>
                <a:cs typeface="Arial" pitchFamily="34" charset="0"/>
              </a:rPr>
              <a:t>de Vargas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MX" dirty="0">
                <a:latin typeface="Arial" pitchFamily="34" charset="0"/>
                <a:cs typeface="Arial" pitchFamily="34" charset="0"/>
              </a:rPr>
              <a:t>2012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40714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es-MX" dirty="0" smtClean="0">
                <a:latin typeface="Arial" pitchFamily="34" charset="0"/>
                <a:cs typeface="Arial" pitchFamily="34" charset="0"/>
              </a:rPr>
              <a:t>Definición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s-MX" sz="30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MX" sz="30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MX" sz="30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MX" sz="3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2 Diagrama"/>
          <p:cNvGraphicFramePr/>
          <p:nvPr>
            <p:extLst>
              <p:ext uri="{D42A27DB-BD31-4B8C-83A1-F6EECF244321}">
                <p14:modId xmlns:p14="http://schemas.microsoft.com/office/powerpoint/2010/main" val="1693751337"/>
              </p:ext>
            </p:extLst>
          </p:nvPr>
        </p:nvGraphicFramePr>
        <p:xfrm>
          <a:off x="1524000" y="126876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2771800" y="5373216"/>
            <a:ext cx="36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>
                <a:latin typeface="Arial" pitchFamily="34" charset="0"/>
                <a:cs typeface="Arial" pitchFamily="34" charset="0"/>
              </a:rPr>
              <a:t>Fuente: Juez </a:t>
            </a:r>
            <a:r>
              <a:rPr lang="es-ES" dirty="0">
                <a:latin typeface="Arial" pitchFamily="34" charset="0"/>
                <a:cs typeface="Arial" pitchFamily="34" charset="0"/>
              </a:rPr>
              <a:t>&amp; Diez, 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1997, p. 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116596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es-MX" dirty="0" smtClean="0">
                <a:latin typeface="Arial" pitchFamily="34" charset="0"/>
                <a:cs typeface="Arial" pitchFamily="34" charset="0"/>
              </a:rPr>
              <a:t>Ejemplos - Población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sz="3000" dirty="0" smtClean="0">
                <a:latin typeface="Arial" pitchFamily="34" charset="0"/>
                <a:cs typeface="Arial" pitchFamily="34" charset="0"/>
              </a:rPr>
              <a:t>A continuación se mencionan ejemplos de González &amp; Pérez de Vargas, 2012, p. 12:</a:t>
            </a:r>
          </a:p>
          <a:p>
            <a:pPr marL="0" indent="0">
              <a:buNone/>
            </a:pPr>
            <a:endParaRPr lang="es-MX" sz="30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s-MX" sz="3000" dirty="0" smtClean="0">
                <a:latin typeface="Arial" pitchFamily="34" charset="0"/>
                <a:cs typeface="Arial" pitchFamily="34" charset="0"/>
              </a:rPr>
              <a:t>Todos </a:t>
            </a:r>
            <a:r>
              <a:rPr lang="es-MX" sz="3000" dirty="0">
                <a:latin typeface="Arial" pitchFamily="34" charset="0"/>
                <a:cs typeface="Arial" pitchFamily="34" charset="0"/>
              </a:rPr>
              <a:t>los </a:t>
            </a:r>
            <a:r>
              <a:rPr lang="es-MX" sz="3000" dirty="0" smtClean="0">
                <a:latin typeface="Arial" pitchFamily="34" charset="0"/>
                <a:cs typeface="Arial" pitchFamily="34" charset="0"/>
              </a:rPr>
              <a:t>españoles</a:t>
            </a:r>
          </a:p>
          <a:p>
            <a:pPr marL="514350" indent="-514350">
              <a:buFont typeface="+mj-lt"/>
              <a:buAutoNum type="arabicPeriod"/>
            </a:pPr>
            <a:endParaRPr lang="es-MX" sz="30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s-MX" sz="3000" dirty="0">
                <a:latin typeface="Arial" pitchFamily="34" charset="0"/>
                <a:cs typeface="Arial" pitchFamily="34" charset="0"/>
              </a:rPr>
              <a:t>Todos los niños recién nacidos en un hospital de una ciudad determinada</a:t>
            </a:r>
          </a:p>
          <a:p>
            <a:pPr marL="514350" indent="-514350">
              <a:buFont typeface="+mj-lt"/>
              <a:buAutoNum type="arabicPeriod"/>
            </a:pPr>
            <a:endParaRPr lang="es-MX" sz="30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MX" sz="30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MX" sz="30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MX" sz="3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0396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es-MX" dirty="0" smtClean="0">
                <a:latin typeface="Arial" pitchFamily="34" charset="0"/>
                <a:cs typeface="Arial" pitchFamily="34" charset="0"/>
              </a:rPr>
              <a:t>Ejemplos - Población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s-MX" sz="3000" dirty="0" smtClean="0">
                <a:latin typeface="Arial" pitchFamily="34" charset="0"/>
                <a:cs typeface="Arial" pitchFamily="34" charset="0"/>
              </a:rPr>
              <a:t>Cereales cosechados en una provincia en los últimos siete años</a:t>
            </a:r>
          </a:p>
          <a:p>
            <a:pPr marL="514350" indent="-514350">
              <a:buFont typeface="+mj-lt"/>
              <a:buAutoNum type="arabicPeriod" startAt="3"/>
            </a:pPr>
            <a:endParaRPr lang="es-MX" sz="30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rabicPeriod" startAt="3"/>
            </a:pPr>
            <a:r>
              <a:rPr lang="es-MX" sz="3000" dirty="0" smtClean="0">
                <a:latin typeface="Arial" pitchFamily="34" charset="0"/>
                <a:cs typeface="Arial" pitchFamily="34" charset="0"/>
              </a:rPr>
              <a:t>Personas </a:t>
            </a:r>
            <a:r>
              <a:rPr lang="es-MX" sz="3000" dirty="0">
                <a:latin typeface="Arial" pitchFamily="34" charset="0"/>
                <a:cs typeface="Arial" pitchFamily="34" charset="0"/>
              </a:rPr>
              <a:t>de más de sesenta y cinco años que viven con sus familiares</a:t>
            </a:r>
          </a:p>
          <a:p>
            <a:pPr marL="0" indent="0">
              <a:buNone/>
            </a:pPr>
            <a:endParaRPr lang="es-MX" sz="30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MX" sz="30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MX" sz="30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MX" sz="3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4947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es-MX" dirty="0" smtClean="0">
                <a:latin typeface="Arial" pitchFamily="34" charset="0"/>
                <a:cs typeface="Arial" pitchFamily="34" charset="0"/>
              </a:rPr>
              <a:t>Ejemplos - Población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 startAt="5"/>
            </a:pPr>
            <a:r>
              <a:rPr lang="es-MX" sz="3000" dirty="0" smtClean="0">
                <a:latin typeface="Arial" pitchFamily="34" charset="0"/>
                <a:cs typeface="Arial" pitchFamily="34" charset="0"/>
              </a:rPr>
              <a:t>Libros que se ha puesto en el mercado una empresa editorial desde su fundación hasta el día de hoy</a:t>
            </a:r>
          </a:p>
          <a:p>
            <a:pPr marL="514350" indent="-514350">
              <a:buFont typeface="+mj-lt"/>
              <a:buAutoNum type="arabicPeriod" startAt="5"/>
            </a:pPr>
            <a:endParaRPr lang="es-MX" sz="30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rabicPeriod" startAt="5"/>
            </a:pPr>
            <a:r>
              <a:rPr lang="es-MX" sz="3000" dirty="0" smtClean="0">
                <a:latin typeface="Arial" pitchFamily="34" charset="0"/>
                <a:cs typeface="Arial" pitchFamily="34" charset="0"/>
              </a:rPr>
              <a:t>Niños que </a:t>
            </a:r>
            <a:r>
              <a:rPr lang="es-MX" sz="3000" dirty="0">
                <a:latin typeface="Arial" pitchFamily="34" charset="0"/>
                <a:cs typeface="Arial" pitchFamily="34" charset="0"/>
              </a:rPr>
              <a:t>antes de final de este año cumplen menos de seis años y que viven en la capital</a:t>
            </a:r>
          </a:p>
          <a:p>
            <a:pPr marL="514350" indent="-514350">
              <a:buFont typeface="+mj-lt"/>
              <a:buAutoNum type="arabicPeriod" startAt="5"/>
            </a:pPr>
            <a:endParaRPr lang="es-MX" sz="30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rabicPeriod" startAt="5"/>
            </a:pPr>
            <a:r>
              <a:rPr lang="es-MX" sz="3000" dirty="0" smtClean="0">
                <a:latin typeface="Arial" pitchFamily="34" charset="0"/>
                <a:cs typeface="Arial" pitchFamily="34" charset="0"/>
              </a:rPr>
              <a:t>Personas </a:t>
            </a:r>
            <a:r>
              <a:rPr lang="es-MX" sz="3000" dirty="0">
                <a:latin typeface="Arial" pitchFamily="34" charset="0"/>
                <a:cs typeface="Arial" pitchFamily="34" charset="0"/>
              </a:rPr>
              <a:t>que han visitado el Museo del Prado en los últimos doce meses</a:t>
            </a:r>
          </a:p>
          <a:p>
            <a:pPr marL="0" indent="0">
              <a:buNone/>
            </a:pPr>
            <a:endParaRPr lang="es-MX" sz="30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MX" sz="30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MX" sz="30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MX" sz="30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MX" sz="3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8787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es-MX" dirty="0" smtClean="0">
                <a:latin typeface="Arial" pitchFamily="34" charset="0"/>
                <a:cs typeface="Arial" pitchFamily="34" charset="0"/>
              </a:rPr>
              <a:t>Ejemplos - Población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8"/>
            </a:pPr>
            <a:r>
              <a:rPr lang="es-MX" sz="3000" dirty="0" smtClean="0">
                <a:latin typeface="Arial" pitchFamily="34" charset="0"/>
                <a:cs typeface="Arial" pitchFamily="34" charset="0"/>
              </a:rPr>
              <a:t>Alumnos matriculados en el presente curso académico en la UCM</a:t>
            </a:r>
          </a:p>
          <a:p>
            <a:pPr marL="514350" indent="-514350">
              <a:buFont typeface="+mj-lt"/>
              <a:buAutoNum type="arabicPeriod" startAt="8"/>
            </a:pPr>
            <a:endParaRPr lang="es-MX" sz="30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rabicPeriod" startAt="8"/>
            </a:pPr>
            <a:r>
              <a:rPr lang="es-MX" sz="3000" dirty="0" smtClean="0">
                <a:latin typeface="Arial" pitchFamily="34" charset="0"/>
                <a:cs typeface="Arial" pitchFamily="34" charset="0"/>
              </a:rPr>
              <a:t>Especies </a:t>
            </a:r>
            <a:r>
              <a:rPr lang="es-MX" sz="3000" dirty="0">
                <a:latin typeface="Arial" pitchFamily="34" charset="0"/>
                <a:cs typeface="Arial" pitchFamily="34" charset="0"/>
              </a:rPr>
              <a:t>arbóreas presentes en el monte Abantos</a:t>
            </a:r>
          </a:p>
          <a:p>
            <a:pPr marL="514350" indent="-514350">
              <a:buFont typeface="+mj-lt"/>
              <a:buAutoNum type="arabicPeriod" startAt="8"/>
            </a:pPr>
            <a:endParaRPr lang="es-MX" sz="30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MX" sz="30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MX" sz="30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MX" sz="30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MX" sz="3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6552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987</TotalTime>
  <Words>452</Words>
  <Application>Microsoft Office PowerPoint</Application>
  <PresentationFormat>Presentación en pantalla (4:3)</PresentationFormat>
  <Paragraphs>97</Paragraphs>
  <Slides>16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19" baseType="lpstr">
      <vt:lpstr>Arial</vt:lpstr>
      <vt:lpstr>Calibri</vt:lpstr>
      <vt:lpstr>Tema de Office</vt:lpstr>
      <vt:lpstr>POBLACIÓN Y MUESTRA</vt:lpstr>
      <vt:lpstr>Presentación de PowerPoint</vt:lpstr>
      <vt:lpstr>POBLACIÓN</vt:lpstr>
      <vt:lpstr>Definición</vt:lpstr>
      <vt:lpstr>Definición</vt:lpstr>
      <vt:lpstr>Ejemplos - Población</vt:lpstr>
      <vt:lpstr>Ejemplos - Población</vt:lpstr>
      <vt:lpstr>Ejemplos - Población</vt:lpstr>
      <vt:lpstr>Ejemplos - Población</vt:lpstr>
      <vt:lpstr>Ejemplos - Población</vt:lpstr>
      <vt:lpstr>Ejemplos - Población</vt:lpstr>
      <vt:lpstr>MUESTRA</vt:lpstr>
      <vt:lpstr>Definición</vt:lpstr>
      <vt:lpstr>Ejemplos</vt:lpstr>
      <vt:lpstr>Referencias</vt:lpstr>
      <vt:lpstr>Referencias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Citlali</dc:creator>
  <cp:lastModifiedBy>Cuenta Microsoft</cp:lastModifiedBy>
  <cp:revision>100</cp:revision>
  <dcterms:created xsi:type="dcterms:W3CDTF">2012-12-04T21:22:09Z</dcterms:created>
  <dcterms:modified xsi:type="dcterms:W3CDTF">2017-03-15T18:01:39Z</dcterms:modified>
</cp:coreProperties>
</file>