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74" r:id="rId5"/>
    <p:sldId id="260" r:id="rId6"/>
    <p:sldId id="262" r:id="rId7"/>
    <p:sldId id="276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7" r:id="rId16"/>
    <p:sldId id="279" r:id="rId17"/>
    <p:sldId id="278" r:id="rId18"/>
    <p:sldId id="261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107" d="100"/>
          <a:sy n="107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611610"/>
          </a:xfrm>
        </p:spPr>
        <p:txBody>
          <a:bodyPr>
            <a:normAutofit/>
          </a:bodyPr>
          <a:lstStyle/>
          <a:p>
            <a:r>
              <a:rPr lang="es-MX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Máquinas </a:t>
            </a:r>
            <a:r>
              <a:rPr lang="es-MX" sz="4900" dirty="0" err="1">
                <a:latin typeface="Arial" panose="020B0604020202020204" pitchFamily="34" charset="0"/>
                <a:cs typeface="Arial" panose="020B0604020202020204" pitchFamily="34" charset="0"/>
              </a:rPr>
              <a:t>reciprocantes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Licenciatura en Ingeniería Industrial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Pérez  Sánchez  </a:t>
            </a:r>
            <a:r>
              <a:rPr lang="es-MX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Blasa</a:t>
            </a:r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Enero-junio 2017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83671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MX" sz="2500" dirty="0" smtClean="0">
                    <a:latin typeface="Arial" pitchFamily="34" charset="0"/>
                    <a:cs typeface="Arial" pitchFamily="34" charset="0"/>
                  </a:rPr>
                  <a:t>Las máquinas </a:t>
                </a:r>
                <a:r>
                  <a:rPr lang="es-MX" sz="2500" dirty="0" err="1" smtClean="0">
                    <a:latin typeface="Arial" pitchFamily="34" charset="0"/>
                    <a:cs typeface="Arial" pitchFamily="34" charset="0"/>
                  </a:rPr>
                  <a:t>reciprocantes</a:t>
                </a:r>
                <a:r>
                  <a:rPr lang="es-MX" sz="2500" dirty="0" smtClean="0">
                    <a:latin typeface="Arial" pitchFamily="34" charset="0"/>
                    <a:cs typeface="Arial" pitchFamily="34" charset="0"/>
                  </a:rPr>
                  <a:t> es la </a:t>
                </a:r>
                <a:r>
                  <a:rPr lang="es-MX" sz="2500" b="1" dirty="0" smtClean="0">
                    <a:latin typeface="Arial" pitchFamily="34" charset="0"/>
                    <a:cs typeface="Arial" pitchFamily="34" charset="0"/>
                  </a:rPr>
                  <a:t>presión media efectiva (PME)</a:t>
                </a:r>
                <a:r>
                  <a:rPr lang="es-MX" sz="2500" dirty="0" smtClean="0">
                    <a:latin typeface="Arial" pitchFamily="34" charset="0"/>
                    <a:cs typeface="Arial" pitchFamily="34" charset="0"/>
                  </a:rPr>
                  <a:t>, una presión ficticia que, si actuara sobre  el émbolo durante toda la carrera de potencia, produciría la misma cantidad de trabajo neto que el producto durante el ciclo real.</a:t>
                </a:r>
              </a:p>
              <a:p>
                <a:pPr marL="0" indent="0">
                  <a:buNone/>
                </a:pPr>
                <a:endParaRPr lang="es-MX" sz="25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5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s-MX" sz="25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s-MX" sz="25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𝑛𝑒𝑡𝑜</m:t>
                          </m:r>
                        </m:sub>
                      </m:sSub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𝑃𝑀𝐸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𝑋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á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𝑟𝑒𝑎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𝑑𝑒𝑙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é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𝑚𝑏𝑜𝑙𝑜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𝑋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𝑐𝑎𝑟𝑟𝑒𝑟𝑎</m:t>
                      </m:r>
                    </m:oMath>
                  </m:oMathPara>
                </a14:m>
                <a:endParaRPr lang="es-MX" sz="25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5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s-MX" sz="25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s-MX" sz="25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𝑛𝑒𝑡𝑜</m:t>
                          </m:r>
                        </m:sub>
                      </m:sSub>
                      <m:r>
                        <a:rPr lang="es-MX" sz="2500" i="1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s-MX" sz="2500" i="1">
                          <a:latin typeface="Cambria Math" panose="02040503050406030204" pitchFamily="18" charset="0"/>
                          <a:cs typeface="Arial" pitchFamily="34" charset="0"/>
                        </a:rPr>
                        <m:t>𝑃𝑀𝐸</m:t>
                      </m:r>
                      <m:r>
                        <a:rPr lang="es-MX" sz="2500" i="1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s-MX" sz="2500" i="1">
                          <a:latin typeface="Cambria Math" panose="02040503050406030204" pitchFamily="18" charset="0"/>
                          <a:cs typeface="Arial" pitchFamily="34" charset="0"/>
                        </a:rPr>
                        <m:t>𝑋</m:t>
                      </m:r>
                      <m:r>
                        <a:rPr lang="es-MX" sz="2500" i="1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𝑣𝑜𝑙𝑢𝑚𝑒𝑛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𝑑𝑒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𝑑𝑒𝑠𝑝𝑙𝑎𝑧𝑎𝑚𝑖𝑒𝑛𝑡𝑜</m:t>
                      </m:r>
                    </m:oMath>
                  </m:oMathPara>
                </a14:m>
                <a:endParaRPr lang="es-MX" sz="25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s-MX" sz="25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s-MX" sz="2500" dirty="0">
                  <a:latin typeface="Arial" pitchFamily="34" charset="0"/>
                  <a:cs typeface="Arial" pitchFamily="34" charset="0"/>
                </a:endParaRPr>
              </a:p>
              <a:p>
                <a:endParaRPr lang="es-MX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836712"/>
                <a:ext cx="8229600" cy="4525963"/>
              </a:xfrm>
              <a:blipFill rotWithShape="0">
                <a:blip r:embed="rId3"/>
                <a:stretch>
                  <a:fillRect l="-1259" t="-942" r="-118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3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45979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MX" sz="25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PME</m:t>
                      </m:r>
                      <m:r>
                        <a:rPr lang="es-MX" sz="25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s-MX" sz="25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50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MX" sz="2500" b="0" i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MX" sz="2500" b="0" i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neto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sz="250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s-MX" sz="25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s-MX" sz="25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s-MX" sz="25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5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MX" sz="2500" b="0" i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MX" sz="25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neto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sz="25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MX" sz="25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s-MX" sz="25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MX" sz="25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MX" sz="25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MX" sz="25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s-MX" sz="25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s-MX" sz="2500" dirty="0" smtClean="0">
                    <a:latin typeface="Arial" pitchFamily="34" charset="0"/>
                    <a:cs typeface="Arial" pitchFamily="34" charset="0"/>
                  </a:rPr>
                  <a:t>La presión media efectiva puede ser usado como parámetro para comparar el desempeño de máquina </a:t>
                </a:r>
                <a:r>
                  <a:rPr lang="es-MX" sz="2500" dirty="0" err="1" smtClean="0">
                    <a:latin typeface="Arial" pitchFamily="34" charset="0"/>
                    <a:cs typeface="Arial" pitchFamily="34" charset="0"/>
                  </a:rPr>
                  <a:t>reciprocantes</a:t>
                </a:r>
                <a:r>
                  <a:rPr lang="es-MX" sz="2500" dirty="0" smtClean="0">
                    <a:latin typeface="Arial" pitchFamily="34" charset="0"/>
                    <a:cs typeface="Arial" pitchFamily="34" charset="0"/>
                  </a:rPr>
                  <a:t> de igual tamaño.  La máquina que tiene un valor mayor de PME entregara mas trabajo neto por ciclo y por lo tanto se desempeñará mejor.</a:t>
                </a:r>
                <a:endParaRPr lang="es-MX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4597971"/>
              </a:xfrm>
              <a:blipFill rotWithShape="0">
                <a:blip r:embed="rId3"/>
                <a:stretch>
                  <a:fillRect l="-1259" r="-118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7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Las máquinas se clasifican como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máquinas de encendido (ignición) por chispa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(ECH) o máquinas de encendido (ignición) por compresión (ECOM) </a:t>
            </a:r>
            <a:endParaRPr lang="es-MX" sz="2500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474" t="22439" r="57748" b="8656"/>
          <a:stretch/>
        </p:blipFill>
        <p:spPr>
          <a:xfrm>
            <a:off x="1115616" y="2573878"/>
            <a:ext cx="6120680" cy="304975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43808" y="55892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file:///G:/TERMODINAMICA%20ED6%20YUNUS.pdf</a:t>
            </a:r>
          </a:p>
        </p:txBody>
      </p:sp>
    </p:spTree>
    <p:extLst>
      <p:ext uri="{BB962C8B-B14F-4D97-AF65-F5344CB8AC3E}">
        <p14:creationId xmlns:p14="http://schemas.microsoft.com/office/powerpoint/2010/main" val="2435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En las máquinas ECH, la combustión de la mezcla de aire y combustible se inicia con una chisma en la bujía, mientras  que en las ECOM la mezcla de aire  y combustible  se </a:t>
            </a:r>
            <a:r>
              <a:rPr lang="es-MX" sz="2500" dirty="0" err="1" smtClean="0">
                <a:latin typeface="Arial" pitchFamily="34" charset="0"/>
                <a:cs typeface="Arial" pitchFamily="34" charset="0"/>
              </a:rPr>
              <a:t>autoenciende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como resultado de </a:t>
            </a:r>
            <a:r>
              <a:rPr lang="es-MX" sz="2500" dirty="0" err="1" smtClean="0">
                <a:latin typeface="Arial" pitchFamily="34" charset="0"/>
                <a:cs typeface="Arial" pitchFamily="34" charset="0"/>
              </a:rPr>
              <a:t>comprirla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arriba de su temperatura de autoencendido</a:t>
            </a:r>
            <a:endParaRPr lang="es-MX" sz="2500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Los motores de encendido por chispa tienen ventajas para aplicaciones que requieren potencias de hasta 225 kW (300 CV). Como los motores de encendido por chispa son menos pesados y tienen costes relativamente más bajos, resultan particularmente adecuados para su uso en automóviles. </a:t>
            </a:r>
            <a:endParaRPr lang="es-MX" sz="2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MX" sz="2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MX" sz="2500" dirty="0">
                <a:latin typeface="Arial" pitchFamily="34" charset="0"/>
                <a:cs typeface="Arial" pitchFamily="34" charset="0"/>
              </a:rPr>
              <a:t>motores de encendido por compresión se prefieren normalmente para aplicaciones donde se requiere economía de combustible y potencia relativamente grande (camiones pesados y autobuses, locomotoras y </a:t>
            </a:r>
            <a:r>
              <a:rPr lang="es-MX" sz="2500" dirty="0" err="1">
                <a:latin typeface="Arial" pitchFamily="34" charset="0"/>
                <a:cs typeface="Arial" pitchFamily="34" charset="0"/>
              </a:rPr>
              <a:t>navios</a:t>
            </a:r>
            <a:r>
              <a:rPr lang="es-MX" sz="2500" dirty="0">
                <a:latin typeface="Arial" pitchFamily="34" charset="0"/>
                <a:cs typeface="Arial" pitchFamily="34" charset="0"/>
              </a:rPr>
              <a:t>, unidades de potencia auxiliares). En rangos medios, se utilizan motores de encendido por chispa y de encendido por 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compresión.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0439" t="27562" r="37462" b="8454"/>
          <a:stretch/>
        </p:blipFill>
        <p:spPr>
          <a:xfrm>
            <a:off x="683568" y="332656"/>
            <a:ext cx="7920880" cy="489654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83768" y="544522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Termodinámica%20Técnica%20-%20Moran%20Shapiro%20II.</a:t>
            </a:r>
          </a:p>
        </p:txBody>
      </p:sp>
    </p:spTree>
    <p:extLst>
      <p:ext uri="{BB962C8B-B14F-4D97-AF65-F5344CB8AC3E}">
        <p14:creationId xmlns:p14="http://schemas.microsoft.com/office/powerpoint/2010/main" val="41375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Referencias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500" dirty="0" err="1" smtClean="0">
                <a:latin typeface="Arial" pitchFamily="34" charset="0"/>
                <a:cs typeface="Arial" pitchFamily="34" charset="0"/>
              </a:rPr>
              <a:t>Cengel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Y. A. &amp; Boles M.A. (2009), </a:t>
            </a:r>
            <a:r>
              <a:rPr lang="es-MX" sz="2800" i="1" dirty="0"/>
              <a:t>Termodinámica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, sexta ed., México: Mc Graw Hill.</a:t>
            </a:r>
          </a:p>
          <a:p>
            <a:r>
              <a:rPr lang="es-MX" sz="2800" dirty="0"/>
              <a:t>Moran, M. J., &amp; </a:t>
            </a:r>
            <a:r>
              <a:rPr lang="es-MX" sz="2800" dirty="0" err="1"/>
              <a:t>Shapiro</a:t>
            </a:r>
            <a:r>
              <a:rPr lang="es-MX" sz="2800" dirty="0"/>
              <a:t>, H. N. (2004). </a:t>
            </a:r>
            <a:r>
              <a:rPr lang="es-MX" sz="2800" i="1" dirty="0"/>
              <a:t>Fundamentos de termodinámica </a:t>
            </a:r>
            <a:r>
              <a:rPr lang="es-MX" sz="2800" i="1" dirty="0" smtClean="0"/>
              <a:t>técnica. cuarta ed.</a:t>
            </a:r>
            <a:r>
              <a:rPr lang="es-MX" sz="2800" dirty="0" smtClean="0"/>
              <a:t> </a:t>
            </a:r>
            <a:r>
              <a:rPr lang="es-MX" sz="2800" dirty="0"/>
              <a:t>España: REVERTE </a:t>
            </a:r>
            <a:r>
              <a:rPr lang="es-MX" sz="2800" dirty="0" smtClean="0"/>
              <a:t>S.A.</a:t>
            </a:r>
            <a:endParaRPr lang="es-MX" sz="2800" dirty="0"/>
          </a:p>
          <a:p>
            <a:endParaRPr lang="es-MX" sz="2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Máquinas </a:t>
            </a:r>
            <a:r>
              <a:rPr lang="es-MX" dirty="0" err="1"/>
              <a:t>reciprocantes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MX" sz="10000" b="1" dirty="0">
                <a:latin typeface="Arial" pitchFamily="34" charset="0"/>
                <a:cs typeface="Arial" pitchFamily="34" charset="0"/>
              </a:rPr>
              <a:t>Resumen</a:t>
            </a:r>
          </a:p>
          <a:p>
            <a:pPr marL="0" indent="0" algn="just">
              <a:buNone/>
            </a:pPr>
            <a:r>
              <a:rPr lang="es-MX" sz="10000" dirty="0">
                <a:latin typeface="Arial" pitchFamily="34" charset="0"/>
                <a:cs typeface="Arial" pitchFamily="34" charset="0"/>
              </a:rPr>
              <a:t>Los dos tipos principales de motores de combustión interna son el de encendido por chispa y el de encendido por compresión. En un motor de encendido por chispa una mezcla de combustible y aire se enciende mediante una bujía. En un motor de encendido por compresión el aire se comprime a presión y temperatura tan altas que la combustión ocurre espontáneamente cuando se inyecta el </a:t>
            </a:r>
            <a:r>
              <a:rPr lang="es-MX" sz="10000" dirty="0" smtClean="0">
                <a:latin typeface="Arial" pitchFamily="34" charset="0"/>
                <a:cs typeface="Arial" pitchFamily="34" charset="0"/>
              </a:rPr>
              <a:t>combustible.</a:t>
            </a:r>
            <a:endParaRPr lang="es-MX" sz="10000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0000" b="1" dirty="0" err="1">
                <a:latin typeface="Arial" pitchFamily="34" charset="0"/>
                <a:cs typeface="Arial" pitchFamily="34" charset="0"/>
              </a:rPr>
              <a:t>Keywords</a:t>
            </a:r>
            <a:r>
              <a:rPr lang="es-MX" sz="10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10000" dirty="0" smtClean="0">
                <a:latin typeface="Arial" pitchFamily="34" charset="0"/>
                <a:cs typeface="Arial" pitchFamily="34" charset="0"/>
              </a:rPr>
              <a:t>Ignición, PMS y PMI</a:t>
            </a:r>
            <a:endParaRPr lang="es-MX" sz="10000" dirty="0"/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Reciprocating</a:t>
            </a:r>
            <a:r>
              <a:rPr lang="es-MX" dirty="0"/>
              <a:t> machines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err="1" smtClean="0">
                <a:latin typeface="Arial" pitchFamily="34" charset="0"/>
                <a:cs typeface="Arial" pitchFamily="34" charset="0"/>
              </a:rPr>
              <a:t>Abstract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The two types of internal combustion engines are spark ignition and compression ignition. In a spark-ignition engine, a mixture of fuel and air is ignited by a spark plug. In a compression ignition engine the air is compressed at such a high pressure and temperature that combustion occurs spontaneously when the fuel is injected.</a:t>
            </a:r>
            <a:endParaRPr lang="es-MX" sz="2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5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err="1" smtClean="0">
                <a:latin typeface="Arial" pitchFamily="34" charset="0"/>
                <a:cs typeface="Arial" pitchFamily="34" charset="0"/>
              </a:rPr>
              <a:t>Keywords:</a:t>
            </a:r>
            <a:r>
              <a:rPr lang="es-MX" sz="2500" dirty="0" err="1" smtClean="0">
                <a:latin typeface="Arial" pitchFamily="34" charset="0"/>
                <a:cs typeface="Arial" pitchFamily="34" charset="0"/>
              </a:rPr>
              <a:t>Ignition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, PMS and PMI</a:t>
            </a:r>
            <a:endParaRPr lang="es-MX" sz="2500" dirty="0"/>
          </a:p>
        </p:txBody>
      </p:sp>
    </p:spTree>
    <p:extLst>
      <p:ext uri="{BB962C8B-B14F-4D97-AF65-F5344CB8AC3E}">
        <p14:creationId xmlns:p14="http://schemas.microsoft.com/office/powerpoint/2010/main" val="1117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 smtClean="0">
                <a:latin typeface="Arial" pitchFamily="34" charset="0"/>
                <a:cs typeface="Arial" pitchFamily="34" charset="0"/>
              </a:rPr>
              <a:t>Maquinas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reciprocantes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Las maquinas </a:t>
            </a:r>
            <a:r>
              <a:rPr lang="es-MX" sz="2500" dirty="0" err="1" smtClean="0">
                <a:latin typeface="Arial" pitchFamily="34" charset="0"/>
                <a:cs typeface="Arial" pitchFamily="34" charset="0"/>
              </a:rPr>
              <a:t>reciprocantes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( básicamente un dispositivo de cilindro – embolo ) una de esas raras invenciones que ha probado ser muy versátil y abarcar un amplio rango de aplicaciones.</a:t>
            </a:r>
          </a:p>
          <a:p>
            <a:pPr marL="0" indent="0" algn="just">
              <a:buNone/>
            </a:pPr>
            <a:endParaRPr lang="es-MX" sz="2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La fuente de poder de la vasta mayoría de los automóviles, camiones, pequeños aviones, barcos y generadores  de energía eléctrica, así como de muchos otros dispositivos.</a:t>
            </a:r>
            <a:endParaRPr lang="es-MX" sz="2500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410445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Los componentes básicos de una máquina </a:t>
            </a:r>
            <a:r>
              <a:rPr lang="es-MX" sz="2500" dirty="0" err="1" smtClean="0">
                <a:latin typeface="Arial" pitchFamily="34" charset="0"/>
                <a:cs typeface="Arial" pitchFamily="34" charset="0"/>
              </a:rPr>
              <a:t>reciprocante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se muestran en la figura.</a:t>
            </a:r>
          </a:p>
          <a:p>
            <a:pPr marL="0" indent="0" algn="just">
              <a:buNone/>
            </a:pPr>
            <a:endParaRPr lang="es-MX" sz="2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El émbolo </a:t>
            </a:r>
            <a:r>
              <a:rPr lang="es-MX" sz="2500" dirty="0" err="1" smtClean="0">
                <a:latin typeface="Arial" pitchFamily="34" charset="0"/>
                <a:cs typeface="Arial" pitchFamily="34" charset="0"/>
              </a:rPr>
              <a:t>reciprocante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en el cilindro se alterna entre dos posiciones fijas  llamadas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Punto Muerto Superior ( PMS).</a:t>
            </a:r>
            <a:endParaRPr lang="es-MX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9808" t="26578" r="18647" b="11407"/>
          <a:stretch/>
        </p:blipFill>
        <p:spPr>
          <a:xfrm>
            <a:off x="4716016" y="620688"/>
            <a:ext cx="4104456" cy="453650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64088" y="515719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file:///G:/TERMODINAMICA%20ED6%20YUNUS</a:t>
            </a:r>
          </a:p>
        </p:txBody>
      </p:sp>
    </p:spTree>
    <p:extLst>
      <p:ext uri="{BB962C8B-B14F-4D97-AF65-F5344CB8AC3E}">
        <p14:creationId xmlns:p14="http://schemas.microsoft.com/office/powerpoint/2010/main" val="23987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40575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-La posición del émbolo cuando se forma el menor volumen en el cilindro- </a:t>
            </a:r>
          </a:p>
          <a:p>
            <a:pPr marL="0" indent="0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 y el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Punto Muerto Inferior ( PMI)</a:t>
            </a:r>
          </a:p>
          <a:p>
            <a:pPr marL="0" indent="0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-Posición del émbolo cuando se forma el volumen mas grande en el cilindro-</a:t>
            </a:r>
            <a:endParaRPr lang="es-MX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9808" t="26578" r="18647" b="11407"/>
          <a:stretch/>
        </p:blipFill>
        <p:spPr>
          <a:xfrm>
            <a:off x="4716016" y="764704"/>
            <a:ext cx="4104456" cy="453650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64088" y="544522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file:///G:/TERMODINAMICA%20ED6%20YUNUS</a:t>
            </a:r>
          </a:p>
        </p:txBody>
      </p:sp>
    </p:spTree>
    <p:extLst>
      <p:ext uri="{BB962C8B-B14F-4D97-AF65-F5344CB8AC3E}">
        <p14:creationId xmlns:p14="http://schemas.microsoft.com/office/powerpoint/2010/main" val="37591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La distancia entre el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PMS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y el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PMI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es la mas larga que el embolo puede recorrer en una dirección y recibe el nombre de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carrera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del motor.</a:t>
            </a:r>
          </a:p>
          <a:p>
            <a:pPr marL="0" indent="0">
              <a:buNone/>
            </a:pPr>
            <a:endParaRPr lang="es-MX" sz="2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El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diámetro del pistón se llama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calibre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. El aire o una mezcla de aire y combustible se introduce al cilindro por la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válvula de admisión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, y los productos de combustión se expelen del cilindro por la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válvula de escape.</a:t>
            </a:r>
            <a:endParaRPr lang="es-MX" sz="2500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453650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El volumen mínimo formado en el cilindro cuando el émbolo está en el PMS se denomina 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volumen de espacio libre.</a:t>
            </a:r>
            <a:endParaRPr lang="es-MX" sz="2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El volumen desplazado por el émbolo cuando se mueve entre el PMS y el PMI se llama </a:t>
            </a: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volumen de desplazamiento.</a:t>
            </a:r>
            <a:endParaRPr lang="es-MX" sz="2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5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s-MX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9445" t="14440" r="16796" b="23546"/>
          <a:stretch/>
        </p:blipFill>
        <p:spPr>
          <a:xfrm>
            <a:off x="5148064" y="764704"/>
            <a:ext cx="3744416" cy="45259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004048" y="544522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file:///G:/TERMODINAMICA%20ED6%20YUNUS.pdf</a:t>
            </a:r>
          </a:p>
        </p:txBody>
      </p:sp>
    </p:spTree>
    <p:extLst>
      <p:ext uri="{BB962C8B-B14F-4D97-AF65-F5344CB8AC3E}">
        <p14:creationId xmlns:p14="http://schemas.microsoft.com/office/powerpoint/2010/main" val="13111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0872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MX" sz="2500" dirty="0" smtClean="0">
                    <a:latin typeface="Arial" pitchFamily="34" charset="0"/>
                    <a:cs typeface="Arial" pitchFamily="34" charset="0"/>
                  </a:rPr>
                  <a:t>La relación entre el máximo volumen formado en cilindro y el cilindro y el volumen mínimo (espacio libre) recibe el nombre de </a:t>
                </a:r>
                <a:r>
                  <a:rPr lang="es-MX" sz="2500" b="1" dirty="0" smtClean="0">
                    <a:latin typeface="Arial" pitchFamily="34" charset="0"/>
                    <a:cs typeface="Arial" pitchFamily="34" charset="0"/>
                  </a:rPr>
                  <a:t>relación de compresión r</a:t>
                </a:r>
                <a:r>
                  <a:rPr lang="es-MX" sz="2500" dirty="0" smtClean="0">
                    <a:latin typeface="Arial" pitchFamily="34" charset="0"/>
                    <a:cs typeface="Arial" pitchFamily="34" charset="0"/>
                  </a:rPr>
                  <a:t> del motor.</a:t>
                </a:r>
              </a:p>
              <a:p>
                <a:pPr marL="0" indent="0">
                  <a:buNone/>
                </a:pPr>
                <a:endParaRPr lang="es-MX" sz="25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𝑟</m:t>
                      </m:r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s-MX" sz="25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s-MX" sz="25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s-MX" sz="25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𝑃𝑀𝐼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s-MX" sz="25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𝑃𝑀𝑆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MX" sz="25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s-MX" sz="25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s-MX" sz="2500" dirty="0" smtClean="0">
                    <a:latin typeface="Arial" pitchFamily="34" charset="0"/>
                    <a:cs typeface="Arial" pitchFamily="34" charset="0"/>
                  </a:rPr>
                  <a:t>La relación de compresión es una relación de volumen y no debe confundirse con la relación de presión.</a:t>
                </a:r>
                <a:endParaRPr lang="es-MX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08720"/>
                <a:ext cx="8229600" cy="4525963"/>
              </a:xfrm>
              <a:blipFill rotWithShape="0">
                <a:blip r:embed="rId3"/>
                <a:stretch>
                  <a:fillRect l="-1259" t="-942" r="-140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7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741</Words>
  <Application>Microsoft Office PowerPoint</Application>
  <PresentationFormat>Presentación en pantalla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Tema de Office</vt:lpstr>
      <vt:lpstr>1_Tema de Office</vt:lpstr>
      <vt:lpstr>Máquinas reciprocantes </vt:lpstr>
      <vt:lpstr>Máquinas reciprocantes</vt:lpstr>
      <vt:lpstr>Reciprocating machines</vt:lpstr>
      <vt:lpstr>Maquinas reciprocantes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Cuenta Microsoft</cp:lastModifiedBy>
  <cp:revision>41</cp:revision>
  <dcterms:created xsi:type="dcterms:W3CDTF">2012-12-04T21:22:09Z</dcterms:created>
  <dcterms:modified xsi:type="dcterms:W3CDTF">2017-03-15T18:25:00Z</dcterms:modified>
</cp:coreProperties>
</file>