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1" r:id="rId4"/>
    <p:sldId id="269" r:id="rId5"/>
    <p:sldId id="272" r:id="rId6"/>
    <p:sldId id="273" r:id="rId7"/>
    <p:sldId id="271" r:id="rId8"/>
    <p:sldId id="270" r:id="rId9"/>
    <p:sldId id="262" r:id="rId10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57" autoAdjust="0"/>
    <p:restoredTop sz="92086" autoAdjust="0"/>
  </p:normalViewPr>
  <p:slideViewPr>
    <p:cSldViewPr>
      <p:cViewPr>
        <p:scale>
          <a:sx n="124" d="100"/>
          <a:sy n="124" d="100"/>
        </p:scale>
        <p:origin x="156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24/03/2017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733638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24/03/2017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528794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24/03/2017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666283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24/03/2017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068318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24/03/2017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271326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24/03/2017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050015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24/03/2017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770060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24/03/2017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038210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24/03/2017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576955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24/03/2017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949399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24/03/2017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734537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4A01B9-89BD-4F1B-8A83-0DCC119A1F26}" type="datetimeFigureOut">
              <a:rPr lang="es-MX" smtClean="0"/>
              <a:t>24/03/2017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199124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MX" dirty="0"/>
              <a:t>F</a:t>
            </a:r>
            <a:r>
              <a:rPr lang="es-MX" dirty="0" smtClean="0"/>
              <a:t>UTURE TENSE</a:t>
            </a:r>
            <a:br>
              <a:rPr lang="es-MX" dirty="0" smtClean="0"/>
            </a:br>
            <a:r>
              <a:rPr lang="es-MX" dirty="0" smtClean="0"/>
              <a:t>GOING TO/WILL</a:t>
            </a:r>
            <a:endParaRPr lang="es-MX" dirty="0"/>
          </a:p>
        </p:txBody>
      </p:sp>
      <p:sp>
        <p:nvSpPr>
          <p:cNvPr id="4" name="3 Subtítulo"/>
          <p:cNvSpPr txBox="1">
            <a:spLocks noGrp="1"/>
          </p:cNvSpPr>
          <p:nvPr>
            <p:ph type="subTitle" idx="1"/>
          </p:nvPr>
        </p:nvSpPr>
        <p:spPr>
          <a:xfrm>
            <a:off x="1043608" y="3717032"/>
            <a:ext cx="7776864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MX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Área Académica:  Licenciatura en Ingeniería Industrial</a:t>
            </a:r>
          </a:p>
          <a:p>
            <a:pPr algn="l"/>
            <a:endParaRPr lang="es-MX" sz="2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endParaRPr lang="es-MX" sz="2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r>
              <a:rPr lang="es-MX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Profesor(a):  </a:t>
            </a:r>
            <a:r>
              <a:rPr lang="es-MX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Ma</a:t>
            </a:r>
            <a:r>
              <a:rPr lang="es-MX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E. Guadalupe Islas López</a:t>
            </a:r>
          </a:p>
          <a:p>
            <a:pPr algn="l"/>
            <a:endParaRPr lang="es-MX" sz="2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endParaRPr lang="es-MX" sz="2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r>
              <a:rPr lang="es-MX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Periodo: </a:t>
            </a:r>
            <a:r>
              <a:rPr lang="es-MX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Enero-Junio </a:t>
            </a:r>
            <a:r>
              <a:rPr lang="es-MX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2017</a:t>
            </a:r>
            <a:endParaRPr lang="es-MX" sz="2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9427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404664"/>
            <a:ext cx="8229600" cy="4813995"/>
          </a:xfrm>
        </p:spPr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r>
              <a:rPr lang="es-MX" b="1" dirty="0" smtClean="0">
                <a:latin typeface="Arial" pitchFamily="34" charset="0"/>
                <a:cs typeface="Arial" pitchFamily="34" charset="0"/>
              </a:rPr>
              <a:t>Resumen</a:t>
            </a:r>
          </a:p>
          <a:p>
            <a:pPr marL="0" indent="0" algn="ctr">
              <a:buNone/>
            </a:pPr>
            <a:r>
              <a:rPr lang="es-MX" b="1" dirty="0" smtClean="0">
                <a:latin typeface="Arial" pitchFamily="34" charset="0"/>
                <a:cs typeface="Arial" pitchFamily="34" charset="0"/>
              </a:rPr>
              <a:t>El tiempo futuro lo vamos a utilizar para eventos que se van a desarrollar en un tiempo posterior; puede utilizarse para decisiones, planes, intenciones.</a:t>
            </a:r>
            <a:endParaRPr lang="es-MX" b="1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s-MX" b="1" dirty="0">
              <a:latin typeface="Arial" pitchFamily="34" charset="0"/>
              <a:cs typeface="Arial" pitchFamily="34" charset="0"/>
            </a:endParaRPr>
          </a:p>
          <a:p>
            <a:pPr marL="0" indent="0" algn="ctr">
              <a:buNone/>
            </a:pPr>
            <a:r>
              <a:rPr lang="en-US" b="1" dirty="0" smtClean="0">
                <a:latin typeface="Arial" pitchFamily="34" charset="0"/>
                <a:cs typeface="Arial" pitchFamily="34" charset="0"/>
              </a:rPr>
              <a:t>Abstract</a:t>
            </a:r>
          </a:p>
          <a:p>
            <a:endParaRPr lang="en-US" b="1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US" b="1" dirty="0" smtClean="0">
                <a:latin typeface="Arial" pitchFamily="34" charset="0"/>
                <a:cs typeface="Arial" pitchFamily="34" charset="0"/>
              </a:rPr>
              <a:t>We are going to use future tense for events that they will happened after. We are going to use for decisions, plans or intentions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0" indent="0">
              <a:buNone/>
            </a:pPr>
            <a:endParaRPr lang="en-US" b="1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n-US" b="1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US" sz="2600" b="1" dirty="0" smtClean="0">
                <a:latin typeface="Arial" pitchFamily="34" charset="0"/>
                <a:cs typeface="Arial" pitchFamily="34" charset="0"/>
              </a:rPr>
              <a:t>Keywords: future, decisions, plans, intentions</a:t>
            </a: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2862717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ubtítulo 2"/>
          <p:cNvSpPr txBox="1">
            <a:spLocks/>
          </p:cNvSpPr>
          <p:nvPr/>
        </p:nvSpPr>
        <p:spPr>
          <a:xfrm>
            <a:off x="72360" y="1340768"/>
            <a:ext cx="9071640" cy="3434786"/>
          </a:xfrm>
          <a:prstGeom prst="rect">
            <a:avLst/>
          </a:prstGeom>
        </p:spPr>
        <p:txBody>
          <a:bodyPr vert="horz" lIns="91440" tIns="45720" rIns="91440" bIns="45720" rtlCol="0" anchor="ctr">
            <a:sp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de-DE" sz="6000" b="1" dirty="0" smtClean="0"/>
              <a:t>Future Tense: "</a:t>
            </a:r>
            <a:r>
              <a:rPr lang="de-DE" sz="6000" b="1" i="1" dirty="0" smtClean="0"/>
              <a:t>Will" </a:t>
            </a:r>
            <a:r>
              <a:rPr lang="de-DE" sz="6000" b="1" dirty="0" smtClean="0"/>
              <a:t>Vs. "</a:t>
            </a:r>
            <a:r>
              <a:rPr lang="de-DE" sz="6000" b="1" i="1" dirty="0" smtClean="0"/>
              <a:t>Going To"</a:t>
            </a:r>
          </a:p>
          <a:p>
            <a:pPr algn="ctr"/>
            <a:endParaRPr lang="de-DE" sz="900" b="1" i="1" dirty="0" smtClean="0">
              <a:solidFill>
                <a:srgbClr val="FF3366"/>
              </a:solidFill>
            </a:endParaRPr>
          </a:p>
          <a:p>
            <a:pPr algn="ctr"/>
            <a:endParaRPr lang="de-DE" sz="900" b="1" i="1" dirty="0" smtClean="0">
              <a:solidFill>
                <a:srgbClr val="FF3366"/>
              </a:solidFill>
            </a:endParaRPr>
          </a:p>
          <a:p>
            <a:pPr algn="ctr"/>
            <a:endParaRPr lang="de-DE" sz="900" b="1" i="1" dirty="0" smtClean="0">
              <a:solidFill>
                <a:srgbClr val="FF3366"/>
              </a:solidFill>
            </a:endParaRPr>
          </a:p>
          <a:p>
            <a:pPr algn="ctr"/>
            <a:endParaRPr lang="de-DE" sz="900" b="1" i="1" dirty="0" smtClean="0">
              <a:solidFill>
                <a:srgbClr val="FF3366"/>
              </a:solidFill>
            </a:endParaRPr>
          </a:p>
          <a:p>
            <a:pPr algn="ctr"/>
            <a:endParaRPr lang="de-DE" sz="900" b="1" i="1" dirty="0" smtClean="0">
              <a:solidFill>
                <a:srgbClr val="FF3366"/>
              </a:solidFill>
            </a:endParaRPr>
          </a:p>
          <a:p>
            <a:pPr algn="ctr"/>
            <a:endParaRPr lang="de-DE" sz="900" b="1" i="1" dirty="0" smtClean="0">
              <a:solidFill>
                <a:srgbClr val="FF3366"/>
              </a:solidFill>
            </a:endParaRPr>
          </a:p>
          <a:p>
            <a:pPr algn="ctr"/>
            <a:endParaRPr lang="de-DE" sz="900" b="1" i="1" dirty="0" smtClean="0">
              <a:solidFill>
                <a:srgbClr val="FF3366"/>
              </a:solidFill>
            </a:endParaRPr>
          </a:p>
          <a:p>
            <a:pPr algn="ctr"/>
            <a:endParaRPr lang="de-DE" sz="900" b="1" i="1" dirty="0" smtClean="0">
              <a:solidFill>
                <a:srgbClr val="FF3366"/>
              </a:solidFill>
            </a:endParaRPr>
          </a:p>
          <a:p>
            <a:pPr algn="ctr"/>
            <a:endParaRPr lang="de-DE" sz="900" b="1" i="1" dirty="0" smtClean="0">
              <a:solidFill>
                <a:srgbClr val="FF33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07946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-90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exto 2"/>
          <p:cNvSpPr txBox="1">
            <a:spLocks/>
          </p:cNvSpPr>
          <p:nvPr/>
        </p:nvSpPr>
        <p:spPr>
          <a:xfrm>
            <a:off x="969166" y="620688"/>
            <a:ext cx="4107600" cy="4672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de-DE" dirty="0" smtClean="0">
              <a:effectLst>
                <a:outerShdw dist="17961" dir="2700000">
                  <a:scrgbClr r="0" g="0" b="0"/>
                </a:outerShdw>
              </a:effectLst>
            </a:endParaRPr>
          </a:p>
          <a:p>
            <a:pPr algn="ctr"/>
            <a:endParaRPr lang="de-DE" dirty="0" smtClean="0">
              <a:effectLst>
                <a:outerShdw dist="17961" dir="2700000">
                  <a:scrgbClr r="0" g="0" b="0"/>
                </a:outerShdw>
              </a:effectLst>
            </a:endParaRPr>
          </a:p>
          <a:p>
            <a:pPr algn="just">
              <a:buClr>
                <a:srgbClr val="99284C"/>
              </a:buClr>
              <a:buSzPct val="75000"/>
              <a:buFont typeface="Wingdings" panose="05000000000000000000" pitchFamily="2" charset="2"/>
              <a:buChar char="Ø"/>
            </a:pPr>
            <a:r>
              <a:rPr lang="de-DE" dirty="0" smtClean="0">
                <a:effectLst>
                  <a:outerShdw dist="17961" dir="2700000">
                    <a:scrgbClr r="0" g="0" b="0"/>
                  </a:outerShdw>
                </a:effectLst>
              </a:rPr>
              <a:t>We use the future tense to talk about events, ideas or experiences which haven't taken place yet.</a:t>
            </a:r>
            <a:endParaRPr lang="de-DE" dirty="0">
              <a:effectLst>
                <a:outerShdw dist="17961" dir="2700000">
                  <a:scrgbClr r="0" g="0" b="0"/>
                </a:outerShdw>
              </a:effectLst>
            </a:endParaRPr>
          </a:p>
        </p:txBody>
      </p:sp>
      <p:pic>
        <p:nvPicPr>
          <p:cNvPr id="3" name="Imagen 4"/>
          <p:cNvPicPr>
            <a:picLocks noChangeAspect="1"/>
          </p:cNvPicPr>
          <p:nvPr/>
        </p:nvPicPr>
        <p:blipFill>
          <a:blip r:embed="rId3">
            <a:lum bright="-50000"/>
            <a:alphaModFix/>
          </a:blip>
          <a:srcRect/>
          <a:stretch>
            <a:fillRect/>
          </a:stretch>
        </p:blipFill>
        <p:spPr>
          <a:xfrm>
            <a:off x="5223332" y="1335944"/>
            <a:ext cx="3743706" cy="328068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9610712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3"/>
          <p:cNvPicPr>
            <a:picLocks noChangeAspect="1"/>
          </p:cNvPicPr>
          <p:nvPr/>
        </p:nvPicPr>
        <p:blipFill>
          <a:blip r:embed="rId3">
            <a:lum bright="-50000"/>
            <a:alphaModFix/>
          </a:blip>
          <a:srcRect/>
          <a:stretch>
            <a:fillRect/>
          </a:stretch>
        </p:blipFill>
        <p:spPr>
          <a:xfrm>
            <a:off x="539552" y="1252440"/>
            <a:ext cx="4107600" cy="3221640"/>
          </a:xfrm>
          <a:prstGeom prst="rect">
            <a:avLst/>
          </a:prstGeom>
        </p:spPr>
      </p:pic>
      <p:sp>
        <p:nvSpPr>
          <p:cNvPr id="3" name="Marcador de texto 3"/>
          <p:cNvSpPr txBox="1">
            <a:spLocks/>
          </p:cNvSpPr>
          <p:nvPr/>
        </p:nvSpPr>
        <p:spPr>
          <a:xfrm>
            <a:off x="4860032" y="836712"/>
            <a:ext cx="4107600" cy="4672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rgbClr val="99284C"/>
              </a:buClr>
              <a:buSzPct val="75000"/>
              <a:buFont typeface="Wingdings" panose="05000000000000000000" pitchFamily="2" charset="2"/>
              <a:buChar char="Ø"/>
            </a:pPr>
            <a:r>
              <a:rPr lang="de-DE" dirty="0" smtClean="0">
                <a:effectLst>
                  <a:outerShdw dist="17961" dir="2700000">
                    <a:scrgbClr r="0" g="0" b="0"/>
                  </a:outerShdw>
                </a:effectLst>
              </a:rPr>
              <a:t>There are a number of ways of expressing the future, but we will deal here with the most important ones: </a:t>
            </a:r>
            <a:r>
              <a:rPr lang="de-DE" i="1" dirty="0" smtClean="0">
                <a:effectLst>
                  <a:outerShdw dist="17961" dir="2700000">
                    <a:scrgbClr r="0" g="0" b="0"/>
                  </a:outerShdw>
                </a:effectLst>
              </a:rPr>
              <a:t>WILL</a:t>
            </a:r>
            <a:r>
              <a:rPr lang="de-DE" dirty="0" smtClean="0">
                <a:effectLst>
                  <a:outerShdw dist="17961" dir="2700000">
                    <a:scrgbClr r="0" g="0" b="0"/>
                  </a:outerShdw>
                </a:effectLst>
              </a:rPr>
              <a:t> and </a:t>
            </a:r>
            <a:r>
              <a:rPr lang="de-DE" i="1" dirty="0" smtClean="0">
                <a:effectLst>
                  <a:outerShdw dist="17961" dir="2700000">
                    <a:scrgbClr r="0" g="0" b="0"/>
                  </a:outerShdw>
                </a:effectLst>
              </a:rPr>
              <a:t>GOING TO</a:t>
            </a:r>
            <a:r>
              <a:rPr lang="de-DE" dirty="0" smtClean="0">
                <a:effectLst>
                  <a:outerShdw dist="17961" dir="2700000">
                    <a:scrgbClr r="0" g="0" b="0"/>
                  </a:outerShdw>
                </a:effectLst>
              </a:rPr>
              <a:t>.</a:t>
            </a:r>
            <a:endParaRPr lang="de-DE" dirty="0">
              <a:effectLst>
                <a:outerShdw dist="17961" dir="2700000">
                  <a:scrgbClr r="0" g="0" b="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648365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exto 2"/>
          <p:cNvSpPr txBox="1">
            <a:spLocks/>
          </p:cNvSpPr>
          <p:nvPr/>
        </p:nvSpPr>
        <p:spPr>
          <a:xfrm>
            <a:off x="467544" y="836161"/>
            <a:ext cx="4107600" cy="3637919"/>
          </a:xfrm>
          <a:prstGeom prst="rect">
            <a:avLst/>
          </a:prstGeom>
        </p:spPr>
        <p:txBody>
          <a:bodyPr vert="horz" lIns="91440" tIns="45720" rIns="91440" bIns="45720" rtlCol="0">
            <a:sp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rgbClr val="99284C"/>
              </a:buClr>
              <a:buSzPct val="75000"/>
              <a:buFont typeface="Wingdings" panose="05000000000000000000" pitchFamily="2" charset="2"/>
              <a:buChar char="Ø"/>
            </a:pPr>
            <a:r>
              <a:rPr lang="de-DE" sz="2400" dirty="0" smtClean="0">
                <a:effectLst>
                  <a:outerShdw dist="17961" dir="2700000">
                    <a:scrgbClr r="0" g="0" b="0"/>
                  </a:outerShdw>
                </a:effectLst>
              </a:rPr>
              <a:t>To use </a:t>
            </a:r>
            <a:r>
              <a:rPr lang="de-DE" sz="2400" b="1" i="1" dirty="0" smtClean="0">
                <a:effectLst>
                  <a:outerShdw dist="17961" dir="2700000">
                    <a:scrgbClr r="0" g="0" b="0"/>
                  </a:outerShdw>
                </a:effectLst>
              </a:rPr>
              <a:t>Will </a:t>
            </a:r>
            <a:r>
              <a:rPr lang="de-DE" sz="2400" dirty="0" smtClean="0">
                <a:effectLst>
                  <a:outerShdw dist="17961" dir="2700000">
                    <a:scrgbClr r="0" g="0" b="0"/>
                  </a:outerShdw>
                </a:effectLst>
              </a:rPr>
              <a:t>we follow the scheme below:</a:t>
            </a:r>
          </a:p>
          <a:p>
            <a:pPr marL="342900" lvl="2" indent="-342900" hangingPunct="0">
              <a:buClr>
                <a:srgbClr val="99284C"/>
              </a:buClr>
              <a:buSzPct val="75000"/>
              <a:buFont typeface="Wingdings" panose="05000000000000000000" pitchFamily="2" charset="2"/>
              <a:buChar char="Ø"/>
            </a:pPr>
            <a:r>
              <a:rPr lang="de-DE" dirty="0" smtClean="0">
                <a:solidFill>
                  <a:srgbClr val="333333"/>
                </a:solidFill>
                <a:effectLst>
                  <a:outerShdw dist="17961" dir="2700000">
                    <a:scrgbClr r="0" g="0" b="0"/>
                  </a:outerShdw>
                </a:effectLst>
                <a:latin typeface="Albany" pitchFamily="34"/>
                <a:cs typeface="Tahoma" pitchFamily="2"/>
              </a:rPr>
              <a:t>AFF: Will + verb in infinitive</a:t>
            </a:r>
          </a:p>
          <a:p>
            <a:pPr marL="342900" lvl="2" indent="-342900" hangingPunct="0">
              <a:buClr>
                <a:srgbClr val="99284C"/>
              </a:buClr>
              <a:buSzPct val="75000"/>
              <a:buFont typeface="Wingdings" panose="05000000000000000000" pitchFamily="2" charset="2"/>
              <a:buChar char="Ø"/>
            </a:pPr>
            <a:r>
              <a:rPr lang="de-DE" dirty="0" smtClean="0">
                <a:solidFill>
                  <a:srgbClr val="333333"/>
                </a:solidFill>
                <a:effectLst>
                  <a:outerShdw dist="17961" dir="2700000">
                    <a:scrgbClr r="0" g="0" b="0"/>
                  </a:outerShdw>
                </a:effectLst>
                <a:latin typeface="Albany" pitchFamily="34"/>
                <a:cs typeface="Tahoma" pitchFamily="2"/>
              </a:rPr>
              <a:t>NEG: Will + not + verb in infinitive / Won't + verb in infinitive</a:t>
            </a:r>
          </a:p>
          <a:p>
            <a:pPr marL="342900" lvl="2" indent="-342900" hangingPunct="0">
              <a:buClr>
                <a:srgbClr val="99284C"/>
              </a:buClr>
              <a:buSzPct val="75000"/>
              <a:buFont typeface="Wingdings" panose="05000000000000000000" pitchFamily="2" charset="2"/>
              <a:buChar char="Ø"/>
            </a:pPr>
            <a:r>
              <a:rPr lang="de-DE" dirty="0" smtClean="0">
                <a:solidFill>
                  <a:srgbClr val="333333"/>
                </a:solidFill>
                <a:effectLst>
                  <a:outerShdw dist="17961" dir="2700000">
                    <a:scrgbClr r="0" g="0" b="0"/>
                  </a:outerShdw>
                </a:effectLst>
                <a:latin typeface="Albany" pitchFamily="34"/>
                <a:cs typeface="Tahoma" pitchFamily="2"/>
              </a:rPr>
              <a:t>INT: Will + subject + verb in infinitive...?</a:t>
            </a:r>
            <a:endParaRPr lang="de-DE" dirty="0">
              <a:solidFill>
                <a:srgbClr val="333333"/>
              </a:solidFill>
              <a:effectLst>
                <a:outerShdw dist="17961" dir="2700000">
                  <a:scrgbClr r="0" g="0" b="0"/>
                </a:outerShdw>
              </a:effectLst>
              <a:latin typeface="Albany" pitchFamily="34"/>
              <a:cs typeface="Tahoma" pitchFamily="2"/>
            </a:endParaRPr>
          </a:p>
        </p:txBody>
      </p:sp>
      <p:sp>
        <p:nvSpPr>
          <p:cNvPr id="3" name="Marcador de texto 3"/>
          <p:cNvSpPr txBox="1">
            <a:spLocks/>
          </p:cNvSpPr>
          <p:nvPr/>
        </p:nvSpPr>
        <p:spPr>
          <a:xfrm>
            <a:off x="4780704" y="836161"/>
            <a:ext cx="4107600" cy="467280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rgbClr val="99284C"/>
              </a:buClr>
              <a:buSzPct val="75000"/>
              <a:buFont typeface="Wingdings" panose="05000000000000000000" pitchFamily="2" charset="2"/>
              <a:buChar char="v"/>
            </a:pPr>
            <a:r>
              <a:rPr lang="de-DE" i="1" dirty="0" smtClean="0">
                <a:effectLst>
                  <a:outerShdw dist="17961" dir="2700000">
                    <a:scrgbClr r="0" g="0" b="0"/>
                  </a:outerShdw>
                </a:effectLst>
              </a:rPr>
              <a:t>I </a:t>
            </a:r>
            <a:r>
              <a:rPr lang="de-DE" b="1" i="1" dirty="0" smtClean="0">
                <a:effectLst>
                  <a:outerShdw dist="17961" dir="2700000">
                    <a:scrgbClr r="0" g="0" b="0"/>
                  </a:outerShdw>
                </a:effectLst>
              </a:rPr>
              <a:t>will </a:t>
            </a:r>
            <a:r>
              <a:rPr lang="de-DE" i="1" dirty="0" smtClean="0">
                <a:effectLst>
                  <a:outerShdw dist="17961" dir="2700000">
                    <a:scrgbClr r="0" g="0" b="0"/>
                  </a:outerShdw>
                </a:effectLst>
              </a:rPr>
              <a:t>study medicine when I finish high school.</a:t>
            </a:r>
          </a:p>
          <a:p>
            <a:pPr>
              <a:buClr>
                <a:srgbClr val="99284C"/>
              </a:buClr>
              <a:buSzPct val="75000"/>
              <a:buFont typeface="StarSymbol" pitchFamily="2"/>
              <a:buChar char=""/>
            </a:pPr>
            <a:endParaRPr lang="de-DE" i="1" dirty="0" smtClean="0">
              <a:effectLst>
                <a:outerShdw dist="17961" dir="2700000">
                  <a:scrgbClr r="0" g="0" b="0"/>
                </a:outerShdw>
              </a:effectLst>
            </a:endParaRPr>
          </a:p>
          <a:p>
            <a:pPr>
              <a:buClr>
                <a:srgbClr val="99284C"/>
              </a:buClr>
              <a:buSzPct val="75000"/>
              <a:buFont typeface="Wingdings" panose="05000000000000000000" pitchFamily="2" charset="2"/>
              <a:buChar char="v"/>
            </a:pPr>
            <a:r>
              <a:rPr lang="de-DE" i="1" dirty="0" smtClean="0">
                <a:effectLst>
                  <a:outerShdw dist="17961" dir="2700000">
                    <a:scrgbClr r="0" g="0" b="0"/>
                  </a:outerShdw>
                </a:effectLst>
              </a:rPr>
              <a:t>I </a:t>
            </a:r>
            <a:r>
              <a:rPr lang="de-DE" b="1" i="1" dirty="0" smtClean="0">
                <a:effectLst>
                  <a:outerShdw dist="17961" dir="2700000">
                    <a:scrgbClr r="0" g="0" b="0"/>
                  </a:outerShdw>
                </a:effectLst>
              </a:rPr>
              <a:t>won't </a:t>
            </a:r>
            <a:r>
              <a:rPr lang="de-DE" i="1" dirty="0" smtClean="0">
                <a:effectLst>
                  <a:outerShdw dist="17961" dir="2700000">
                    <a:scrgbClr r="0" g="0" b="0"/>
                  </a:outerShdw>
                </a:effectLst>
              </a:rPr>
              <a:t>(will+not) waste my time.</a:t>
            </a:r>
          </a:p>
          <a:p>
            <a:pPr>
              <a:buClr>
                <a:srgbClr val="99284C"/>
              </a:buClr>
              <a:buSzPct val="75000"/>
              <a:buFont typeface="StarSymbol" pitchFamily="2"/>
              <a:buChar char=""/>
            </a:pPr>
            <a:endParaRPr lang="de-DE" i="1" dirty="0" smtClean="0">
              <a:effectLst>
                <a:outerShdw dist="17961" dir="2700000">
                  <a:scrgbClr r="0" g="0" b="0"/>
                </a:outerShdw>
              </a:effectLst>
            </a:endParaRPr>
          </a:p>
          <a:p>
            <a:pPr>
              <a:buClr>
                <a:srgbClr val="99284C"/>
              </a:buClr>
              <a:buSzPct val="75000"/>
              <a:buFont typeface="Wingdings" panose="05000000000000000000" pitchFamily="2" charset="2"/>
              <a:buChar char="v"/>
            </a:pPr>
            <a:r>
              <a:rPr lang="de-DE" b="1" i="1" dirty="0" smtClean="0">
                <a:effectLst>
                  <a:outerShdw dist="17961" dir="2700000">
                    <a:scrgbClr r="0" g="0" b="0"/>
                  </a:outerShdw>
                </a:effectLst>
              </a:rPr>
              <a:t>Will </a:t>
            </a:r>
            <a:r>
              <a:rPr lang="de-DE" i="1" dirty="0" smtClean="0">
                <a:effectLst>
                  <a:outerShdw dist="17961" dir="2700000">
                    <a:scrgbClr r="0" g="0" b="0"/>
                  </a:outerShdw>
                </a:effectLst>
              </a:rPr>
              <a:t>you be my first patient?</a:t>
            </a:r>
            <a:endParaRPr lang="de-DE" i="1" dirty="0">
              <a:effectLst>
                <a:outerShdw dist="17961" dir="2700000">
                  <a:scrgbClr r="0" g="0" b="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4794233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exto 2"/>
          <p:cNvSpPr txBox="1">
            <a:spLocks/>
          </p:cNvSpPr>
          <p:nvPr/>
        </p:nvSpPr>
        <p:spPr>
          <a:xfrm>
            <a:off x="323528" y="836712"/>
            <a:ext cx="4107600" cy="472032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rgbClr val="99284C"/>
              </a:buClr>
              <a:buSzPct val="75000"/>
              <a:buFont typeface="Wingdings" panose="05000000000000000000" pitchFamily="2" charset="2"/>
              <a:buChar char="Ø"/>
            </a:pPr>
            <a:r>
              <a:rPr lang="de-DE" sz="2800" dirty="0" smtClean="0">
                <a:effectLst>
                  <a:outerShdw dist="17961" dir="2700000">
                    <a:scrgbClr r="0" g="0" b="0"/>
                  </a:outerShdw>
                </a:effectLst>
              </a:rPr>
              <a:t>To use </a:t>
            </a:r>
            <a:r>
              <a:rPr lang="de-DE" sz="2800" b="1" i="1" dirty="0" smtClean="0">
                <a:effectLst>
                  <a:outerShdw dist="17961" dir="2700000">
                    <a:scrgbClr r="0" g="0" b="0"/>
                  </a:outerShdw>
                </a:effectLst>
              </a:rPr>
              <a:t>GOING TO</a:t>
            </a:r>
            <a:r>
              <a:rPr lang="de-DE" sz="2800" dirty="0" smtClean="0">
                <a:effectLst>
                  <a:outerShdw dist="17961" dir="2700000">
                    <a:scrgbClr r="0" g="0" b="0"/>
                  </a:outerShdw>
                </a:effectLst>
              </a:rPr>
              <a:t> we follow the scheme below</a:t>
            </a:r>
            <a:r>
              <a:rPr lang="de-DE" sz="2800" b="1" dirty="0" smtClean="0">
                <a:effectLst>
                  <a:outerShdw dist="17961" dir="2700000">
                    <a:scrgbClr r="0" g="0" b="0"/>
                  </a:outerShdw>
                </a:effectLst>
              </a:rPr>
              <a:t>:</a:t>
            </a:r>
          </a:p>
          <a:p>
            <a:pPr>
              <a:buClr>
                <a:srgbClr val="99284C"/>
              </a:buClr>
              <a:buSzPct val="75000"/>
              <a:buFont typeface="StarSymbol" pitchFamily="2"/>
              <a:buChar char=""/>
            </a:pPr>
            <a:endParaRPr lang="de-DE" sz="2800" b="1" dirty="0" smtClean="0">
              <a:effectLst>
                <a:outerShdw dist="17961" dir="2700000">
                  <a:scrgbClr r="0" g="0" b="0"/>
                </a:outerShdw>
              </a:effectLst>
            </a:endParaRPr>
          </a:p>
          <a:p>
            <a:pPr marL="342900" lvl="2" indent="-342900" hangingPunct="0">
              <a:buClr>
                <a:srgbClr val="99284C"/>
              </a:buClr>
              <a:buSzPct val="75000"/>
              <a:buFont typeface="Wingdings" panose="05000000000000000000" pitchFamily="2" charset="2"/>
              <a:buChar char="Ø"/>
            </a:pPr>
            <a:r>
              <a:rPr lang="de-DE" sz="2200" dirty="0" smtClean="0">
                <a:solidFill>
                  <a:srgbClr val="333333"/>
                </a:solidFill>
                <a:effectLst>
                  <a:outerShdw dist="17961" dir="2700000">
                    <a:scrgbClr r="0" g="0" b="0"/>
                  </a:outerShdw>
                </a:effectLst>
                <a:latin typeface="Albany" pitchFamily="34"/>
                <a:cs typeface="Tahoma" pitchFamily="2"/>
              </a:rPr>
              <a:t>AFF: am/is/are + going to + verb in infinitive</a:t>
            </a:r>
          </a:p>
          <a:p>
            <a:pPr marL="0" lvl="2" indent="0" hangingPunct="0">
              <a:buClr>
                <a:srgbClr val="99284C"/>
              </a:buClr>
              <a:buSzPct val="75000"/>
              <a:buFont typeface="StarSymbol" pitchFamily="2"/>
              <a:buChar char=""/>
            </a:pPr>
            <a:endParaRPr lang="de-DE" sz="2200" dirty="0" smtClean="0">
              <a:solidFill>
                <a:srgbClr val="333333"/>
              </a:solidFill>
              <a:effectLst>
                <a:outerShdw dist="17961" dir="2700000">
                  <a:scrgbClr r="0" g="0" b="0"/>
                </a:outerShdw>
              </a:effectLst>
              <a:latin typeface="Albany" pitchFamily="34"/>
              <a:cs typeface="Tahoma" pitchFamily="2"/>
            </a:endParaRPr>
          </a:p>
          <a:p>
            <a:pPr marL="342900" lvl="2" indent="-342900" hangingPunct="0">
              <a:buClr>
                <a:srgbClr val="99284C"/>
              </a:buClr>
              <a:buSzPct val="75000"/>
              <a:buFont typeface="Wingdings" panose="05000000000000000000" pitchFamily="2" charset="2"/>
              <a:buChar char="Ø"/>
            </a:pPr>
            <a:r>
              <a:rPr lang="de-DE" sz="2200" dirty="0" smtClean="0">
                <a:solidFill>
                  <a:srgbClr val="333333"/>
                </a:solidFill>
                <a:effectLst>
                  <a:outerShdw dist="17961" dir="2700000">
                    <a:scrgbClr r="0" g="0" b="0"/>
                  </a:outerShdw>
                </a:effectLst>
                <a:latin typeface="Albany" pitchFamily="34"/>
                <a:cs typeface="Tahoma" pitchFamily="2"/>
              </a:rPr>
              <a:t>NEG: am/is/are + not + going to + verb in infinitive</a:t>
            </a:r>
          </a:p>
          <a:p>
            <a:pPr marL="0" lvl="2" indent="0" hangingPunct="0">
              <a:buClr>
                <a:srgbClr val="99284C"/>
              </a:buClr>
              <a:buSzPct val="75000"/>
              <a:buFont typeface="StarSymbol" pitchFamily="2"/>
              <a:buChar char=""/>
            </a:pPr>
            <a:endParaRPr lang="de-DE" sz="2200" dirty="0" smtClean="0">
              <a:solidFill>
                <a:srgbClr val="333333"/>
              </a:solidFill>
              <a:effectLst>
                <a:outerShdw dist="17961" dir="2700000">
                  <a:scrgbClr r="0" g="0" b="0"/>
                </a:outerShdw>
              </a:effectLst>
              <a:latin typeface="Albany" pitchFamily="34"/>
              <a:cs typeface="Tahoma" pitchFamily="2"/>
            </a:endParaRPr>
          </a:p>
          <a:p>
            <a:pPr marL="342900" lvl="2" indent="-342900" hangingPunct="0">
              <a:buClr>
                <a:srgbClr val="99284C"/>
              </a:buClr>
              <a:buSzPct val="75000"/>
              <a:buFont typeface="Wingdings" panose="05000000000000000000" pitchFamily="2" charset="2"/>
              <a:buChar char="Ø"/>
            </a:pPr>
            <a:r>
              <a:rPr lang="de-DE" sz="2200" dirty="0" smtClean="0">
                <a:solidFill>
                  <a:srgbClr val="333333"/>
                </a:solidFill>
                <a:effectLst>
                  <a:outerShdw dist="17961" dir="2700000">
                    <a:scrgbClr r="0" g="0" b="0"/>
                  </a:outerShdw>
                </a:effectLst>
                <a:latin typeface="Albany" pitchFamily="34"/>
                <a:cs typeface="Tahoma" pitchFamily="2"/>
              </a:rPr>
              <a:t>INT: am/is/are + subject + going to + verb in infinitive...?</a:t>
            </a:r>
            <a:endParaRPr lang="de-DE" sz="2200" dirty="0">
              <a:solidFill>
                <a:srgbClr val="333333"/>
              </a:solidFill>
              <a:effectLst>
                <a:outerShdw dist="17961" dir="2700000">
                  <a:scrgbClr r="0" g="0" b="0"/>
                </a:outerShdw>
              </a:effectLst>
              <a:latin typeface="Albany" pitchFamily="34"/>
              <a:cs typeface="Tahoma" pitchFamily="2"/>
            </a:endParaRPr>
          </a:p>
        </p:txBody>
      </p:sp>
      <p:sp>
        <p:nvSpPr>
          <p:cNvPr id="3" name="Marcador de texto 3"/>
          <p:cNvSpPr txBox="1">
            <a:spLocks/>
          </p:cNvSpPr>
          <p:nvPr/>
        </p:nvSpPr>
        <p:spPr>
          <a:xfrm>
            <a:off x="4636688" y="836712"/>
            <a:ext cx="4107600" cy="467280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rgbClr val="99284C"/>
              </a:buClr>
              <a:buSzPct val="75000"/>
              <a:buFont typeface="Wingdings" panose="05000000000000000000" pitchFamily="2" charset="2"/>
              <a:buChar char="v"/>
            </a:pPr>
            <a:r>
              <a:rPr lang="de-DE" i="1" dirty="0" smtClean="0">
                <a:effectLst>
                  <a:outerShdw dist="17961" dir="2700000">
                    <a:scrgbClr r="0" g="0" b="0"/>
                  </a:outerShdw>
                </a:effectLst>
              </a:rPr>
              <a:t>She'</a:t>
            </a:r>
            <a:r>
              <a:rPr lang="de-DE" b="1" i="1" dirty="0" smtClean="0">
                <a:effectLst>
                  <a:outerShdw dist="17961" dir="2700000">
                    <a:scrgbClr r="0" g="0" b="0"/>
                  </a:outerShdw>
                </a:effectLst>
              </a:rPr>
              <a:t>s going to</a:t>
            </a:r>
            <a:r>
              <a:rPr lang="de-DE" i="1" dirty="0" smtClean="0">
                <a:effectLst>
                  <a:outerShdw dist="17961" dir="2700000">
                    <a:scrgbClr r="0" g="0" b="0"/>
                  </a:outerShdw>
                </a:effectLst>
              </a:rPr>
              <a:t> study for her exam.</a:t>
            </a:r>
          </a:p>
          <a:p>
            <a:pPr>
              <a:buClr>
                <a:srgbClr val="99284C"/>
              </a:buClr>
              <a:buSzPct val="75000"/>
              <a:buFont typeface="StarSymbol" pitchFamily="2"/>
              <a:buChar char=""/>
            </a:pPr>
            <a:endParaRPr lang="de-DE" i="1" dirty="0" smtClean="0">
              <a:effectLst>
                <a:outerShdw dist="17961" dir="2700000">
                  <a:scrgbClr r="0" g="0" b="0"/>
                </a:outerShdw>
              </a:effectLst>
            </a:endParaRPr>
          </a:p>
          <a:p>
            <a:pPr>
              <a:buClr>
                <a:srgbClr val="99284C"/>
              </a:buClr>
              <a:buSzPct val="75000"/>
              <a:buFont typeface="Wingdings" panose="05000000000000000000" pitchFamily="2" charset="2"/>
              <a:buChar char="v"/>
            </a:pPr>
            <a:r>
              <a:rPr lang="de-DE" i="1" dirty="0" smtClean="0">
                <a:effectLst>
                  <a:outerShdw dist="17961" dir="2700000">
                    <a:scrgbClr r="0" g="0" b="0"/>
                  </a:outerShdw>
                </a:effectLst>
              </a:rPr>
              <a:t>She </a:t>
            </a:r>
            <a:r>
              <a:rPr lang="de-DE" b="1" i="1" dirty="0" smtClean="0">
                <a:effectLst>
                  <a:outerShdw dist="17961" dir="2700000">
                    <a:scrgbClr r="0" g="0" b="0"/>
                  </a:outerShdw>
                </a:effectLst>
              </a:rPr>
              <a:t>isn't (is+not) going to</a:t>
            </a:r>
            <a:r>
              <a:rPr lang="de-DE" i="1" dirty="0" smtClean="0">
                <a:effectLst>
                  <a:outerShdw dist="17961" dir="2700000">
                    <a:scrgbClr r="0" g="0" b="0"/>
                  </a:outerShdw>
                </a:effectLst>
              </a:rPr>
              <a:t> play computer games.</a:t>
            </a:r>
          </a:p>
          <a:p>
            <a:pPr>
              <a:buClr>
                <a:srgbClr val="99284C"/>
              </a:buClr>
              <a:buSzPct val="75000"/>
              <a:buFont typeface="StarSymbol" pitchFamily="2"/>
              <a:buChar char=""/>
            </a:pPr>
            <a:endParaRPr lang="de-DE" i="1" dirty="0" smtClean="0">
              <a:effectLst>
                <a:outerShdw dist="17961" dir="2700000">
                  <a:scrgbClr r="0" g="0" b="0"/>
                </a:outerShdw>
              </a:effectLst>
            </a:endParaRPr>
          </a:p>
          <a:p>
            <a:pPr>
              <a:buClr>
                <a:srgbClr val="99284C"/>
              </a:buClr>
              <a:buSzPct val="75000"/>
              <a:buFont typeface="Wingdings" panose="05000000000000000000" pitchFamily="2" charset="2"/>
              <a:buChar char="v"/>
            </a:pPr>
            <a:r>
              <a:rPr lang="de-DE" b="1" i="1" dirty="0" smtClean="0">
                <a:effectLst>
                  <a:outerShdw dist="17961" dir="2700000">
                    <a:scrgbClr r="0" g="0" b="0"/>
                  </a:outerShdw>
                </a:effectLst>
              </a:rPr>
              <a:t>Is</a:t>
            </a:r>
            <a:r>
              <a:rPr lang="de-DE" i="1" dirty="0" smtClean="0">
                <a:effectLst>
                  <a:outerShdw dist="17961" dir="2700000">
                    <a:scrgbClr r="0" g="0" b="0"/>
                  </a:outerShdw>
                </a:effectLst>
              </a:rPr>
              <a:t> she </a:t>
            </a:r>
            <a:r>
              <a:rPr lang="de-DE" b="1" i="1" dirty="0" smtClean="0">
                <a:effectLst>
                  <a:outerShdw dist="17961" dir="2700000">
                    <a:scrgbClr r="0" g="0" b="0"/>
                  </a:outerShdw>
                </a:effectLst>
              </a:rPr>
              <a:t>going to</a:t>
            </a:r>
            <a:r>
              <a:rPr lang="de-DE" i="1" dirty="0" smtClean="0">
                <a:effectLst>
                  <a:outerShdw dist="17961" dir="2700000">
                    <a:scrgbClr r="0" g="0" b="0"/>
                  </a:outerShdw>
                </a:effectLst>
              </a:rPr>
              <a:t> get good marks?</a:t>
            </a:r>
            <a:endParaRPr lang="de-DE" i="1" dirty="0">
              <a:effectLst>
                <a:outerShdw dist="17961" dir="2700000">
                  <a:scrgbClr r="0" g="0" b="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327987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exto 2"/>
          <p:cNvSpPr txBox="1">
            <a:spLocks/>
          </p:cNvSpPr>
          <p:nvPr/>
        </p:nvSpPr>
        <p:spPr>
          <a:xfrm>
            <a:off x="395536" y="620688"/>
            <a:ext cx="4107600" cy="4763159"/>
          </a:xfrm>
          <a:prstGeom prst="rect">
            <a:avLst/>
          </a:prstGeom>
        </p:spPr>
        <p:txBody>
          <a:bodyPr vert="horz" lIns="91440" tIns="45720" rIns="91440" bIns="45720" rtlCol="0">
            <a:sp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rgbClr val="99284C"/>
              </a:buClr>
              <a:buSzPct val="75000"/>
              <a:buFont typeface="Wingdings" panose="05000000000000000000" pitchFamily="2" charset="2"/>
              <a:buChar char="Ø"/>
            </a:pPr>
            <a:r>
              <a:rPr lang="de-DE" b="1" dirty="0" smtClean="0">
                <a:effectLst>
                  <a:outerShdw dist="17961" dir="2700000">
                    <a:scrgbClr r="0" g="0" b="0"/>
                  </a:outerShdw>
                </a:effectLst>
              </a:rPr>
              <a:t>WILL </a:t>
            </a:r>
            <a:r>
              <a:rPr lang="de-DE" dirty="0" smtClean="0">
                <a:effectLst>
                  <a:outerShdw dist="17961" dir="2700000">
                    <a:scrgbClr r="0" g="0" b="0"/>
                  </a:outerShdw>
                </a:effectLst>
              </a:rPr>
              <a:t>or</a:t>
            </a:r>
            <a:r>
              <a:rPr lang="de-DE" b="1" dirty="0" smtClean="0">
                <a:effectLst>
                  <a:outerShdw dist="17961" dir="2700000">
                    <a:scrgbClr r="0" g="0" b="0"/>
                  </a:outerShdw>
                </a:effectLst>
              </a:rPr>
              <a:t> GOING TO </a:t>
            </a:r>
            <a:r>
              <a:rPr lang="de-DE" dirty="0" smtClean="0">
                <a:effectLst>
                  <a:outerShdw dist="17961" dir="2700000">
                    <a:scrgbClr r="0" g="0" b="0"/>
                  </a:outerShdw>
                </a:effectLst>
              </a:rPr>
              <a:t>are used to express a prediction.</a:t>
            </a:r>
          </a:p>
          <a:p>
            <a:pPr>
              <a:buClr>
                <a:srgbClr val="99284C"/>
              </a:buClr>
              <a:buSzPct val="75000"/>
              <a:buFont typeface="StarSymbol" pitchFamily="2"/>
              <a:buChar char=""/>
            </a:pPr>
            <a:endParaRPr lang="de-DE" b="1" dirty="0" smtClean="0">
              <a:effectLst>
                <a:outerShdw dist="17961" dir="2700000">
                  <a:scrgbClr r="0" g="0" b="0"/>
                </a:outerShdw>
              </a:effectLst>
            </a:endParaRPr>
          </a:p>
          <a:p>
            <a:pPr>
              <a:buClr>
                <a:srgbClr val="99284C"/>
              </a:buClr>
              <a:buSzPct val="75000"/>
              <a:buFont typeface="Wingdings" panose="05000000000000000000" pitchFamily="2" charset="2"/>
              <a:buChar char="Ø"/>
            </a:pPr>
            <a:r>
              <a:rPr lang="de-DE" dirty="0" smtClean="0">
                <a:effectLst>
                  <a:outerShdw dist="17961" dir="2700000">
                    <a:scrgbClr r="0" g="0" b="0"/>
                  </a:outerShdw>
                </a:effectLst>
              </a:rPr>
              <a:t>Both </a:t>
            </a:r>
            <a:r>
              <a:rPr lang="de-DE" b="1" dirty="0" smtClean="0">
                <a:effectLst>
                  <a:outerShdw dist="17961" dir="2700000">
                    <a:scrgbClr r="0" g="0" b="0"/>
                  </a:outerShdw>
                </a:effectLst>
              </a:rPr>
              <a:t>will </a:t>
            </a:r>
            <a:r>
              <a:rPr lang="de-DE" dirty="0" smtClean="0">
                <a:effectLst>
                  <a:outerShdw dist="17961" dir="2700000">
                    <a:scrgbClr r="0" g="0" b="0"/>
                  </a:outerShdw>
                </a:effectLst>
              </a:rPr>
              <a:t> and </a:t>
            </a:r>
            <a:r>
              <a:rPr lang="de-DE" b="1" dirty="0" smtClean="0">
                <a:effectLst>
                  <a:outerShdw dist="17961" dir="2700000">
                    <a:scrgbClr r="0" g="0" b="0"/>
                  </a:outerShdw>
                </a:effectLst>
              </a:rPr>
              <a:t>going to </a:t>
            </a:r>
            <a:r>
              <a:rPr lang="de-DE" dirty="0" smtClean="0">
                <a:effectLst>
                  <a:outerShdw dist="17961" dir="2700000">
                    <a:scrgbClr r="0" g="0" b="0"/>
                  </a:outerShdw>
                </a:effectLst>
              </a:rPr>
              <a:t>can express the idea of a general prediction in the future.</a:t>
            </a:r>
            <a:endParaRPr lang="de-DE" dirty="0">
              <a:effectLst>
                <a:outerShdw dist="17961" dir="2700000">
                  <a:scrgbClr r="0" g="0" b="0"/>
                </a:outerShdw>
              </a:effectLst>
            </a:endParaRPr>
          </a:p>
        </p:txBody>
      </p:sp>
      <p:sp>
        <p:nvSpPr>
          <p:cNvPr id="3" name="Marcador de texto 3"/>
          <p:cNvSpPr txBox="1">
            <a:spLocks/>
          </p:cNvSpPr>
          <p:nvPr/>
        </p:nvSpPr>
        <p:spPr>
          <a:xfrm>
            <a:off x="4790417" y="662004"/>
            <a:ext cx="4107600" cy="4672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rgbClr val="99284C"/>
              </a:buClr>
              <a:buSzPct val="75000"/>
              <a:buFont typeface="Wingdings" panose="05000000000000000000" pitchFamily="2" charset="2"/>
              <a:buChar char="v"/>
            </a:pPr>
            <a:r>
              <a:rPr lang="de-DE" i="1" dirty="0" smtClean="0">
                <a:effectLst>
                  <a:outerShdw dist="17961" dir="2700000">
                    <a:scrgbClr r="0" g="0" b="0"/>
                  </a:outerShdw>
                </a:effectLst>
              </a:rPr>
              <a:t>The year 2222 </a:t>
            </a:r>
            <a:r>
              <a:rPr lang="de-DE" b="1" i="1" dirty="0" smtClean="0">
                <a:effectLst>
                  <a:outerShdw dist="17961" dir="2700000">
                    <a:scrgbClr r="0" g="0" b="0"/>
                  </a:outerShdw>
                </a:effectLst>
              </a:rPr>
              <a:t>will</a:t>
            </a:r>
            <a:r>
              <a:rPr lang="de-DE" i="1" dirty="0" smtClean="0">
                <a:effectLst>
                  <a:outerShdw dist="17961" dir="2700000">
                    <a:scrgbClr r="0" g="0" b="0"/>
                  </a:outerShdw>
                </a:effectLst>
              </a:rPr>
              <a:t> be a very interesting year.</a:t>
            </a:r>
          </a:p>
          <a:p>
            <a:pPr>
              <a:buClr>
                <a:srgbClr val="99284C"/>
              </a:buClr>
              <a:buSzPct val="75000"/>
              <a:buFont typeface="StarSymbol" pitchFamily="2"/>
              <a:buChar char=""/>
            </a:pPr>
            <a:endParaRPr lang="de-DE" i="1" dirty="0" smtClean="0">
              <a:effectLst>
                <a:outerShdw dist="17961" dir="2700000">
                  <a:scrgbClr r="0" g="0" b="0"/>
                </a:outerShdw>
              </a:effectLst>
            </a:endParaRPr>
          </a:p>
          <a:p>
            <a:pPr>
              <a:buClr>
                <a:srgbClr val="99284C"/>
              </a:buClr>
              <a:buSzPct val="75000"/>
              <a:buFont typeface="StarSymbol" pitchFamily="2"/>
              <a:buChar char=""/>
            </a:pPr>
            <a:endParaRPr lang="de-DE" i="1" dirty="0" smtClean="0">
              <a:effectLst>
                <a:outerShdw dist="17961" dir="2700000">
                  <a:scrgbClr r="0" g="0" b="0"/>
                </a:outerShdw>
              </a:effectLst>
            </a:endParaRPr>
          </a:p>
          <a:p>
            <a:pPr>
              <a:buClr>
                <a:srgbClr val="99284C"/>
              </a:buClr>
              <a:buSzPct val="75000"/>
              <a:buFont typeface="Wingdings" panose="05000000000000000000" pitchFamily="2" charset="2"/>
              <a:buChar char="v"/>
            </a:pPr>
            <a:r>
              <a:rPr lang="de-DE" i="1" dirty="0" smtClean="0">
                <a:effectLst>
                  <a:outerShdw dist="17961" dir="2700000">
                    <a:scrgbClr r="0" g="0" b="0"/>
                  </a:outerShdw>
                </a:effectLst>
              </a:rPr>
              <a:t>The year 2222 </a:t>
            </a:r>
            <a:r>
              <a:rPr lang="de-DE" b="1" i="1" dirty="0" smtClean="0">
                <a:effectLst>
                  <a:outerShdw dist="17961" dir="2700000">
                    <a:scrgbClr r="0" g="0" b="0"/>
                  </a:outerShdw>
                </a:effectLst>
              </a:rPr>
              <a:t>is going to</a:t>
            </a:r>
            <a:r>
              <a:rPr lang="de-DE" i="1" dirty="0" smtClean="0">
                <a:effectLst>
                  <a:outerShdw dist="17961" dir="2700000">
                    <a:scrgbClr r="0" g="0" b="0"/>
                  </a:outerShdw>
                </a:effectLst>
              </a:rPr>
              <a:t> be a very interesting year.</a:t>
            </a:r>
            <a:endParaRPr lang="de-DE" i="1" dirty="0">
              <a:effectLst>
                <a:outerShdw dist="17961" dir="2700000">
                  <a:scrgbClr r="0" g="0" b="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60491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/>
            <a:r>
              <a:rPr lang="es-MX" b="1" dirty="0">
                <a:latin typeface="Arial" pitchFamily="34" charset="0"/>
                <a:cs typeface="Arial" pitchFamily="34" charset="0"/>
              </a:rPr>
              <a:t>Referencias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CuadroTexto 3"/>
          <p:cNvSpPr txBox="1"/>
          <p:nvPr/>
        </p:nvSpPr>
        <p:spPr>
          <a:xfrm>
            <a:off x="611560" y="2204864"/>
            <a:ext cx="807524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MX" dirty="0" smtClean="0"/>
          </a:p>
          <a:p>
            <a:r>
              <a:rPr lang="es-MX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Redston</a:t>
            </a:r>
            <a:r>
              <a:rPr lang="es-MX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, Ch. </a:t>
            </a:r>
            <a:r>
              <a:rPr lang="es-MX" sz="3200" dirty="0"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lang="es-MX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MX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Cunningham</a:t>
            </a:r>
            <a:r>
              <a:rPr lang="es-MX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, G. (2010)</a:t>
            </a:r>
            <a:endParaRPr lang="es-MX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MX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Face2face.Elementary </a:t>
            </a:r>
            <a:r>
              <a:rPr lang="es-MX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student’s</a:t>
            </a:r>
            <a:r>
              <a:rPr lang="es-MX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MX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book</a:t>
            </a:r>
            <a:r>
              <a:rPr lang="es-MX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r>
              <a:rPr lang="es-MX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Cambridge</a:t>
            </a:r>
            <a:endParaRPr lang="es-MX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MX" dirty="0" smtClean="0"/>
          </a:p>
        </p:txBody>
      </p:sp>
    </p:spTree>
    <p:extLst>
      <p:ext uri="{BB962C8B-B14F-4D97-AF65-F5344CB8AC3E}">
        <p14:creationId xmlns:p14="http://schemas.microsoft.com/office/powerpoint/2010/main" val="1480993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178</TotalTime>
  <Words>353</Words>
  <Application>Microsoft Office PowerPoint</Application>
  <PresentationFormat>Presentación en pantalla (4:3)</PresentationFormat>
  <Paragraphs>62</Paragraphs>
  <Slides>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6" baseType="lpstr">
      <vt:lpstr>Albany</vt:lpstr>
      <vt:lpstr>Arial</vt:lpstr>
      <vt:lpstr>Calibri</vt:lpstr>
      <vt:lpstr>StarSymbol</vt:lpstr>
      <vt:lpstr>Tahoma</vt:lpstr>
      <vt:lpstr>Wingdings</vt:lpstr>
      <vt:lpstr>Tema de Office</vt:lpstr>
      <vt:lpstr>FUTURE TENSE GOING TO/WILL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Referencias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Citlali</dc:creator>
  <cp:lastModifiedBy>Cuenta Microsoft</cp:lastModifiedBy>
  <cp:revision>30</cp:revision>
  <dcterms:created xsi:type="dcterms:W3CDTF">2012-12-04T21:22:09Z</dcterms:created>
  <dcterms:modified xsi:type="dcterms:W3CDTF">2017-03-24T22:45:09Z</dcterms:modified>
</cp:coreProperties>
</file>