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95" r:id="rId5"/>
    <p:sldId id="260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63" r:id="rId16"/>
    <p:sldId id="282" r:id="rId17"/>
    <p:sldId id="283" r:id="rId18"/>
    <p:sldId id="284" r:id="rId19"/>
    <p:sldId id="271" r:id="rId20"/>
    <p:sldId id="270" r:id="rId21"/>
    <p:sldId id="269" r:id="rId22"/>
    <p:sldId id="268" r:id="rId23"/>
    <p:sldId id="289" r:id="rId24"/>
    <p:sldId id="290" r:id="rId25"/>
    <p:sldId id="291" r:id="rId26"/>
    <p:sldId id="293" r:id="rId27"/>
    <p:sldId id="292" r:id="rId28"/>
    <p:sldId id="294" r:id="rId29"/>
    <p:sldId id="267" r:id="rId30"/>
    <p:sldId id="261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107" d="100"/>
          <a:sy n="107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DOMINIO Y RANGO DE UNA FUNCIÓN. </a:t>
            </a: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</a:t>
            </a:r>
            <a:r>
              <a:rPr lang="es-MX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Precálculo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Dra. C. Esmeralda Ivonne Espinoza Martínez </a:t>
            </a:r>
          </a:p>
          <a:p>
            <a:pPr algn="l"/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Enero-junio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sucede al darle ciertos valores a “x”?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2800" i="1" dirty="0"/>
          </a:p>
          <a:p>
            <a:pPr marL="0" indent="0" algn="just">
              <a:buNone/>
            </a:pPr>
            <a:endParaRPr lang="es-MX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5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5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6300" dirty="0">
                <a:latin typeface="Arial" panose="020B0604020202020204" pitchFamily="34" charset="0"/>
                <a:cs typeface="Arial" panose="020B0604020202020204" pitchFamily="34" charset="0"/>
              </a:rPr>
              <a:t>No todos los valores dados a “x” son parte de el </a:t>
            </a:r>
            <a:r>
              <a:rPr lang="es-MX" sz="6300" i="1" dirty="0">
                <a:latin typeface="Arial" panose="020B0604020202020204" pitchFamily="34" charset="0"/>
                <a:cs typeface="Arial" panose="020B0604020202020204" pitchFamily="34" charset="0"/>
              </a:rPr>
              <a:t>conjunto solución.</a:t>
            </a:r>
          </a:p>
          <a:p>
            <a:pPr marL="0" indent="0" algn="ctr">
              <a:buNone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800" dirty="0"/>
              <a:t/>
            </a:r>
            <a:br>
              <a:rPr lang="es-MX" sz="2800" dirty="0"/>
            </a:br>
            <a:r>
              <a:rPr lang="es-MX" sz="2800" i="1" dirty="0"/>
              <a:t/>
            </a:r>
            <a:br>
              <a:rPr lang="es-MX" sz="2800" i="1" dirty="0"/>
            </a:br>
            <a:endParaRPr lang="es-MX" sz="2800" dirty="0"/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7991271" cy="22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9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Conjunto solución.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Las soluciones para la desigualdad   2 &lt; x &lt; 5   (la expresión se lee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“equis es mayor que dos pero menor que cinco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) son:</a:t>
            </a:r>
          </a:p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todos los números reales “x” que están entre 2 y 5. Es decir que,  x= 2 y x= 5, no están incluidos en el conjunto solución, lo que se representa con un </a:t>
            </a:r>
            <a:r>
              <a:rPr lang="es-MX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intervalo abierto: </a:t>
            </a:r>
          </a:p>
          <a:p>
            <a:pPr marL="0" indent="0" algn="just">
              <a:buNone/>
            </a:pPr>
            <a:endParaRPr lang="es-MX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( 2 , 5 )</a:t>
            </a:r>
          </a:p>
          <a:p>
            <a:pPr marL="0" indent="0" algn="just">
              <a:buNone/>
            </a:pPr>
            <a:endParaRPr lang="es-MX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nomenclatura de las desigualdades.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Analiza el contenido del siguiente cuadro. Observa cómo se relacionan las expresiones algebraicas con la forma de escribir su intervalo y finalmente, con su gráfica. </a:t>
            </a:r>
            <a:endParaRPr lang="es-MX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0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nomenclatura de las desigualdades.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0151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Imagen obtenida de </a:t>
            </a:r>
            <a:r>
              <a:rPr lang="es-MX" sz="1200" dirty="0" err="1"/>
              <a:t>Swokowski</a:t>
            </a:r>
            <a:r>
              <a:rPr lang="es-MX" sz="1200" dirty="0"/>
              <a:t>, E. W. &amp; Cole, J. A. (1996), pág. 97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56792"/>
            <a:ext cx="5201357" cy="37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Dominio y rango de una función.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i="1" dirty="0">
                <a:latin typeface="Arial" pitchFamily="34" charset="0"/>
                <a:cs typeface="Arial" pitchFamily="34" charset="0"/>
              </a:rPr>
              <a:t>Ahora bien, ¿cómo se relaciona esta nomenclatura con el análisis del dominio y rango de una función?, para saberlo, primero debemos abordar algunas cuestiones:</a:t>
            </a:r>
          </a:p>
          <a:p>
            <a:pPr marL="0" indent="0" algn="just">
              <a:buNone/>
            </a:pPr>
            <a:endParaRPr lang="es-MX" sz="25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¿Qué es una función?</a:t>
            </a: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¿Cómo se representa una función?</a:t>
            </a: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¿Qué es el dominio y rango de una función?</a:t>
            </a: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¿Cómo se relacionan las representaciones numérica y gráfica de la función con su dominio y rango?</a:t>
            </a: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3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Actividad 1.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RESOLUCIÓN DE UN PROBLEMA: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“ Considera que deseas medir la temperatura de un objeto durante un día determinado y debes planear cómo registrar los resultados”, </a:t>
            </a:r>
            <a:r>
              <a:rPr lang="es-MX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Prado, C., Santiago, R., Gómez, J.L., Quezada, Ma. de L., Zúñiga, L., Pulido, J., et al., 2006).</a:t>
            </a: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SOLUCIÓN: Parejas del tipo (t, T) que pueden ser organizadas de la siguiente manera, mediante una tabla de valores o un esquema gráfico de conjuntos.</a:t>
            </a: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8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Representación numérica de una  función.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obtenida de Prado, C., Santiago, R., Gómez, J.L., Quezada, Ma. de L., Zúñiga, L., Pulido, J., et al. (2006) Cálculo Diferencial para Ingeniería. México, Pearson Educación, pág. 7</a:t>
            </a:r>
          </a:p>
          <a:p>
            <a:pPr marL="0" indent="0" algn="just">
              <a:buNone/>
            </a:pP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4784"/>
            <a:ext cx="691391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Definición de función.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Cualquier conjunto de resultados define una relación, mientras que un conjunto de resultados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permitido 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determinan una función.</a:t>
            </a:r>
          </a:p>
          <a:p>
            <a:pPr marL="0" indent="0" algn="just">
              <a:buNone/>
            </a:pP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486395" y="2708920"/>
            <a:ext cx="8044071" cy="27967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función f = { (x, y)  | x € A, y € B } es un conjunto de parejas de elementos tales que si (x , y</a:t>
            </a:r>
            <a:r>
              <a:rPr kumimoji="0" lang="es-MX" sz="25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s-MX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y ( x, y</a:t>
            </a:r>
            <a:r>
              <a:rPr kumimoji="0" lang="es-MX" sz="25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s-MX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pertenecen ambos a “ f ”, entonces     y</a:t>
            </a:r>
            <a:r>
              <a:rPr kumimoji="0" lang="es-MX" sz="25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s-MX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y</a:t>
            </a:r>
            <a:r>
              <a:rPr kumimoji="0" lang="es-MX" sz="25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kumimoji="0" lang="es-MX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otras palabras, una función es una relación donde dos pares distintos del conjunto no tienen el mismo primer elemento. </a:t>
            </a: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Prado, C., Santiago, R., Gómez, J.L., Quezada, Ma. de L., Zúñiga, L., Pulido, J., et al.,</a:t>
            </a:r>
            <a:r>
              <a:rPr kumimoji="0" lang="es-MX" sz="1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2006, págs. 5-6)</a:t>
            </a: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3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Representación numérica y gráfica de una función.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obtenida de Prado, C., Santiago, R., Gómez, J.L., Quezada, Ma. de L., Zúñiga, L., Pulido, J., et al. (2006) Cálculo Diferencial para Ingeniería. México, Pearson Educación, pág. 7</a:t>
            </a:r>
          </a:p>
          <a:p>
            <a:pPr marL="0" indent="0"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7" y="1765963"/>
            <a:ext cx="3129442" cy="27041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750672"/>
            <a:ext cx="4452004" cy="27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Dominio y rango de una función.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la temperatura depende de la hora del día (y no la hora de la temperatura), T es la variable dependiente, mientras que t es la variable independiente, es decir:      </a:t>
            </a:r>
          </a:p>
          <a:p>
            <a:pPr marL="0" indent="0" algn="ctr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 = f (t).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Observa que si el experimento se realiza durante un tiempo máximo (tres horas) no se espera tener resultados donde el tiempo sea mayor a este intervalo. Decimos entonces que el 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del experimento es el 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intervalo cerrado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[0 , 3] y que la 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imagen (rango)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del experimento es el conjunto de temperaturas obtenidas en ese intervalo [9.85476, 15.9595].</a:t>
            </a:r>
          </a:p>
          <a:p>
            <a:pPr marL="0" indent="0"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1143000"/>
          </a:xfrm>
        </p:spPr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DOMAIN AND RANGE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FUNCTION.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32496"/>
            <a:ext cx="8229600" cy="4205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500" b="1" dirty="0">
                <a:latin typeface="Arial" pitchFamily="34" charset="0"/>
                <a:cs typeface="Arial" pitchFamily="34" charset="0"/>
              </a:rPr>
              <a:t>Resumen: </a:t>
            </a:r>
          </a:p>
          <a:p>
            <a:pPr marL="0" indent="0" algn="ctr">
              <a:buNone/>
            </a:pPr>
            <a:r>
              <a:rPr lang="es-MX" sz="2500" b="1" dirty="0">
                <a:latin typeface="Arial" pitchFamily="34" charset="0"/>
                <a:cs typeface="Arial" pitchFamily="34" charset="0"/>
              </a:rPr>
              <a:t>Se aborda el análisis del dominio y rango de una función, dando énfasis a la comprensión de la nomenclatura utilizada para ello, a partir del tema desigualdades.</a:t>
            </a:r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Definición de dominio y rango (imagen) de una función.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455488" y="1936310"/>
            <a:ext cx="8231312" cy="32208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indent="-342900" algn="just" defTabSz="4572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2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f es una función, el dominio de f es el conjunto de todos los valores de “x” para los que existe algún valor de “y”, tal que (x , y) € f. Denotaremos al dominio de la función con </a:t>
            </a:r>
            <a:r>
              <a:rPr lang="es-MX" sz="25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MX" sz="25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lang="es-MX" sz="2500" baseline="-25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defTabSz="4572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defTabSz="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2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imagen o rango de f es el conjunto </a:t>
            </a:r>
            <a:r>
              <a:rPr lang="es-MX" sz="25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MX" sz="25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MX" sz="2500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{y | existe     (x , y) € f }. </a:t>
            </a:r>
            <a:r>
              <a:rPr lang="es-MX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Prado, C., Santiago, R., Gómez, J.L., Quezada, Ma. de L., Zúñiga, L., Pulido, J., et al., 2006, pág.6)</a:t>
            </a:r>
            <a:endParaRPr lang="es-MX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5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2.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En los ejemplos a, b y c, se determina la imagen de cada función cuadrática. Observa con detenimiento la nomenclatura utilizada. </a:t>
            </a: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(Imagen obtenida de Prado, C., Santiago, R., Gómez, J.L., Quezada, Ma. de L., Zúñiga, L., Pulido, J., et al. ,2006. Cálculo Diferencial para Ingeniería. México, Pearson Educación, pág. 75 )</a:t>
            </a: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492896"/>
            <a:ext cx="564749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3.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Ahora observa en los ejercicios a, b y c, cómo se determina el dominio de las funciones algebraicas. ¿Qué observas con respecto a la nomenclatura y su relación con la gráfica? </a:t>
            </a: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(Imagen obtenida de Prado, C., Santiago, R., Gómez, J.L., Quezada, Ma. de L., Zúñiga, L., Pulido, J., et al. ,2006. Cálculo Diferencial para Ingeniería. México, Pearson Educación, pág. 76 )</a:t>
            </a: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323" y="2512910"/>
            <a:ext cx="5646061" cy="25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4.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Con ayuda del profesor, determina el dominio para los siguientes ejercicios. No olvides expresar las dudas que hasta el momento tengas.</a:t>
            </a: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(Imagen obtenida de Prado, C., Santiago, R., Gómez, J.L., Quezada, Ma. de L., Zúñiga, L., Pulido, J., et al. ,2006. Cálculo Diferencial para Ingeniería. México, Pearson Educación, pág. 77 )</a:t>
            </a: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Marcador de contenido 3" descr="C:\Users\COMPUTA\Documents\Scan0015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t="10493" r="31738" b="76846"/>
          <a:stretch/>
        </p:blipFill>
        <p:spPr bwMode="auto">
          <a:xfrm>
            <a:off x="4283968" y="2307604"/>
            <a:ext cx="4248472" cy="2705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753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5.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Las siguientes son representaciones gráficas de funciones seccionadas, analiza el dominio e imagen de cada función.</a:t>
            </a: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(Imagen obtenida de Prado, C., Santiago, R., Gómez, J.L., Quezada, Ma. de L., Zúñiga, L., Pulido, J., et al. ,2006. Cálculo Diferencial para Ingeniería. México, Pearson Educación, pág. 77 )</a:t>
            </a: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Marcador de contenido 5" descr="C:\Users\COMPUTA\Documents\Scan0015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30616" r="17158" b="40256"/>
          <a:stretch/>
        </p:blipFill>
        <p:spPr bwMode="auto">
          <a:xfrm>
            <a:off x="2555776" y="2204864"/>
            <a:ext cx="4936939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614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5.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¿ya observaste cómo se relacionan la manera en que terminan las secciones con la forma en que es escrito cada intervalo?</a:t>
            </a:r>
          </a:p>
          <a:p>
            <a:pPr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¿qué puedes comentar al respecto?</a:t>
            </a: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51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6.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800" dirty="0"/>
              <a:t> 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En este último ejercicio se determina el rango e imagen de funciones racionales. Observa cómo se escriben.</a:t>
            </a: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(Imagen obtenida de Prado, C., Santiago, R., Gómez, J.L., Quezada, Ma. de L., Zúñiga, L., Pulido, J., et al. ,2006. Cálculo Diferencial para Ingeniería. México, Pearson Educación, pág. 76 )</a:t>
            </a: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2411760"/>
            <a:ext cx="7128791" cy="26734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5776" y="3717032"/>
            <a:ext cx="2016224" cy="97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5482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Actividad 6.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800" dirty="0"/>
          </a:p>
          <a:p>
            <a:endParaRPr lang="es-MX" sz="2800" dirty="0"/>
          </a:p>
          <a:p>
            <a:pPr algn="just"/>
            <a:r>
              <a:rPr lang="es-MX" sz="2800" dirty="0"/>
              <a:t>¿Ya identificaste que en ocasiones se utilizan las llaves { }, para definir el dominio o rango?, ¿qué puedes decir al respecto?</a:t>
            </a:r>
          </a:p>
          <a:p>
            <a:pPr marL="0" lvl="0" indent="0" algn="just">
              <a:buNone/>
            </a:pPr>
            <a:endParaRPr lang="es-MX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70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Preguntas de cierre de sesión.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¿Qué te aportó el análisis gráfico del dominio y rango de una función?</a:t>
            </a:r>
          </a:p>
          <a:p>
            <a:pPr marL="0" indent="0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¿Qué determina la forma gráfica de la función, sobre la forma simbólica de la descripción de su dominio y rango?</a:t>
            </a:r>
          </a:p>
          <a:p>
            <a:pPr marL="0" indent="0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¿Cómo te sentiste al expresar tus observaciones, comentarios o dudas?</a:t>
            </a:r>
          </a:p>
          <a:p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2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Prado, C., Santiago, R., Gómez, J.L., Quezada, Ma. de L., Zúñiga, L., Pulido, J., et al. (2006) Cálculo Diferencial para Ingeniería. México, Pearson Educación.</a:t>
            </a:r>
          </a:p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500" dirty="0" err="1">
                <a:latin typeface="Arial" panose="020B0604020202020204" pitchFamily="34" charset="0"/>
                <a:cs typeface="Arial" panose="020B0604020202020204" pitchFamily="34" charset="0"/>
              </a:rPr>
              <a:t>Swokowski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, E. W. &amp; Cole, J. A. (1996). Álgebra y Trigonometría con Geometría Analítica (3° Edición). México, Grupo Editorial Iberoamericana.</a:t>
            </a:r>
          </a:p>
          <a:p>
            <a:endParaRPr lang="es-MX" sz="2500" b="1" dirty="0">
              <a:latin typeface="Arial" pitchFamily="34" charset="0"/>
              <a:cs typeface="Arial" pitchFamily="34" charset="0"/>
            </a:endParaRPr>
          </a:p>
          <a:p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1143000"/>
          </a:xfrm>
        </p:spPr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DOMAIN AND RANGE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FUNCTION.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500" b="1" dirty="0" err="1">
                <a:latin typeface="Arial" pitchFamily="34" charset="0"/>
                <a:cs typeface="Arial" pitchFamily="34" charset="0"/>
              </a:rPr>
              <a:t>Abstract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emphasizing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  <a:r>
              <a:rPr lang="es-MX" altLang="es-MX" sz="2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5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sz="25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500" b="1" dirty="0" err="1">
                <a:latin typeface="Arial" pitchFamily="34" charset="0"/>
                <a:cs typeface="Arial" pitchFamily="34" charset="0"/>
              </a:rPr>
              <a:t>Keywords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2500" b="1" dirty="0" err="1">
                <a:latin typeface="Arial" pitchFamily="34" charset="0"/>
                <a:cs typeface="Arial" pitchFamily="34" charset="0"/>
              </a:rPr>
              <a:t>domain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500" b="1" dirty="0" err="1">
                <a:latin typeface="Arial" pitchFamily="34" charset="0"/>
                <a:cs typeface="Arial" pitchFamily="34" charset="0"/>
              </a:rPr>
              <a:t>range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500" b="1" dirty="0" err="1">
                <a:latin typeface="Arial" pitchFamily="34" charset="0"/>
                <a:cs typeface="Arial" pitchFamily="34" charset="0"/>
              </a:rPr>
              <a:t>function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500" b="1" dirty="0" err="1">
                <a:latin typeface="Arial" pitchFamily="34" charset="0"/>
                <a:cs typeface="Arial" pitchFamily="34" charset="0"/>
              </a:rPr>
              <a:t>nomenclature</a:t>
            </a:r>
            <a:r>
              <a:rPr lang="es-MX" sz="2500" b="1" dirty="0">
                <a:latin typeface="Arial" pitchFamily="34" charset="0"/>
                <a:cs typeface="Arial" pitchFamily="34" charset="0"/>
              </a:rPr>
              <a:t>.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11409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Conocer e interpretar la nomenclatura utilizada en desigualdades.</a:t>
            </a: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Describir qué es el dominio e imagen (rango) de una función.</a:t>
            </a:r>
          </a:p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Discutir el dominio y rango de una función dada.  </a:t>
            </a: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Competencias genéricas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 desarrollar en el estudiante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    Expresa ideas y conceptos mediante representaciones lingüísticas, matemáticas o gráficas.</a:t>
            </a: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    Aporta puntos de vista con apertura y considera los de otras personas de manera reflexiva.</a:t>
            </a:r>
          </a:p>
        </p:txBody>
      </p:sp>
    </p:spTree>
    <p:extLst>
      <p:ext uri="{BB962C8B-B14F-4D97-AF65-F5344CB8AC3E}">
        <p14:creationId xmlns:p14="http://schemas.microsoft.com/office/powerpoint/2010/main" val="232904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Dominio y rango </a:t>
            </a:r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función.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Para llevar a cabo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el análisis de el dominio y rango de una función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, no sólo es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iniciar con el concepto de función, dominio y rango, sino que primero se debe abordar el tema de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desigualdades 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y su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nomenclatura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. Pues es esta última, la que denota de forma importante el dominio sintáctico en la expresión de </a:t>
            </a:r>
            <a:r>
              <a:rPr lang="es-MX" sz="2500" i="1" dirty="0">
                <a:latin typeface="Arial" panose="020B0604020202020204" pitchFamily="34" charset="0"/>
                <a:cs typeface="Arial" panose="020B0604020202020204" pitchFamily="34" charset="0"/>
              </a:rPr>
              <a:t>intervalos</a:t>
            </a:r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6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es una desigualdad?</a:t>
            </a: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endParaRPr lang="es-MX" sz="2800" i="1" dirty="0"/>
          </a:p>
          <a:p>
            <a:pPr marL="0" indent="0">
              <a:buNone/>
            </a:pPr>
            <a:endParaRPr lang="es-MX" sz="2800" i="1" dirty="0"/>
          </a:p>
          <a:p>
            <a:pPr marL="0" indent="0" algn="just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   Es una expresión matemática que indica que una cantidad es mayor, menor, o igual que otra.</a:t>
            </a:r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4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Los signos de desigualdad son:</a:t>
            </a: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MX" sz="2800" i="1" dirty="0"/>
          </a:p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 &lt; ”       menor que</a:t>
            </a:r>
          </a:p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 &gt; “       mayor que</a:t>
            </a:r>
          </a:p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 ≤ “      menor o igual que</a:t>
            </a:r>
          </a:p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“ ≥ “      mayor o igual que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i="1" dirty="0"/>
              <a:t/>
            </a:r>
            <a:br>
              <a:rPr lang="es-MX" sz="2800" i="1" dirty="0"/>
            </a:br>
            <a:endParaRPr lang="es-MX" sz="2800" dirty="0"/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3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Ejemplo de desigualdad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2x + 3 &gt; 11</a:t>
            </a:r>
          </a:p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lee 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“dos equis más tres es mayor que once”.</a:t>
            </a:r>
          </a:p>
          <a:p>
            <a:pPr marL="0" indent="0" algn="ctr">
              <a:buNone/>
            </a:pPr>
            <a:endParaRPr lang="es-MX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500" dirty="0"/>
              <a:t/>
            </a:r>
            <a:br>
              <a:rPr lang="es-MX" sz="2500" dirty="0"/>
            </a:br>
            <a:r>
              <a:rPr lang="es-MX" sz="2500" i="1" dirty="0"/>
              <a:t/>
            </a:r>
            <a:br>
              <a:rPr lang="es-MX" sz="2500" i="1" dirty="0"/>
            </a:br>
            <a:endParaRPr lang="es-MX" sz="2500" dirty="0"/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0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1649</Words>
  <Application>Microsoft Office PowerPoint</Application>
  <PresentationFormat>Presentación en pantalla (4:3)</PresentationFormat>
  <Paragraphs>196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Tema de Office</vt:lpstr>
      <vt:lpstr>1_Tema de Office</vt:lpstr>
      <vt:lpstr>DOMINIO Y RANGO DE UNA FUNCIÓN. </vt:lpstr>
      <vt:lpstr>DOMAIN AND RANGE OF A FUNCTION. </vt:lpstr>
      <vt:lpstr>DOMAIN AND RANGE OF A FUNCTION. </vt:lpstr>
      <vt:lpstr>Objetivos</vt:lpstr>
      <vt:lpstr> Competencias genéricas a desarrollar en el estudiante </vt:lpstr>
      <vt:lpstr>Dominio y rango de una función. </vt:lpstr>
      <vt:lpstr> ¿Qué es una desigualdad? </vt:lpstr>
      <vt:lpstr> Los signos de desigualdad son: </vt:lpstr>
      <vt:lpstr> Ejemplo de desigualdad  </vt:lpstr>
      <vt:lpstr>  ¿Qué sucede al darle ciertos valores a “x”?  </vt:lpstr>
      <vt:lpstr> Conjunto solución.  </vt:lpstr>
      <vt:lpstr>  La nomenclatura de las desigualdades.  </vt:lpstr>
      <vt:lpstr>  La nomenclatura de las desigualdades.  </vt:lpstr>
      <vt:lpstr>Dominio y rango de una función.</vt:lpstr>
      <vt:lpstr> Actividad 1. </vt:lpstr>
      <vt:lpstr> Representación numérica de una  función. </vt:lpstr>
      <vt:lpstr> Definición de función. </vt:lpstr>
      <vt:lpstr>Representación numérica y gráfica de una función.</vt:lpstr>
      <vt:lpstr>Dominio y rango de una función.</vt:lpstr>
      <vt:lpstr>Definición de dominio y rango (imagen) de una función.</vt:lpstr>
      <vt:lpstr>Actividad 2.</vt:lpstr>
      <vt:lpstr>Actividad 3.</vt:lpstr>
      <vt:lpstr>Actividad 4.</vt:lpstr>
      <vt:lpstr>Actividad 5.</vt:lpstr>
      <vt:lpstr>Actividad 5.</vt:lpstr>
      <vt:lpstr>Actividad 6.</vt:lpstr>
      <vt:lpstr>Actividad 6.</vt:lpstr>
      <vt:lpstr>Preguntas de cierre de sesión.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Cuenta Microsoft</cp:lastModifiedBy>
  <cp:revision>54</cp:revision>
  <dcterms:created xsi:type="dcterms:W3CDTF">2012-12-04T21:22:09Z</dcterms:created>
  <dcterms:modified xsi:type="dcterms:W3CDTF">2017-03-15T21:46:00Z</dcterms:modified>
</cp:coreProperties>
</file>