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9" r:id="rId4"/>
    <p:sldId id="262" r:id="rId5"/>
    <p:sldId id="264" r:id="rId6"/>
    <p:sldId id="265" r:id="rId7"/>
    <p:sldId id="266" r:id="rId8"/>
    <p:sldId id="267" r:id="rId9"/>
    <p:sldId id="268" r:id="rId10"/>
    <p:sldId id="269" r:id="rId11"/>
    <p:sldId id="270" r:id="rId12"/>
    <p:sldId id="261" r:id="rId1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086" autoAdjust="0"/>
  </p:normalViewPr>
  <p:slideViewPr>
    <p:cSldViewPr>
      <p:cViewPr varScale="1">
        <p:scale>
          <a:sx n="70" d="100"/>
          <a:sy n="70" d="100"/>
        </p:scale>
        <p:origin x="138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30/03/2017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30/03/2017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30/03/2017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166628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69241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3334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6151432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512539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110132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504264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5517504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495791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30/03/2017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10068318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9135193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0027022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958761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pPr/>
              <a:t>30/03/2017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pPr/>
              <a:t>30/03/2017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pPr/>
              <a:t>30/03/2017</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pPr/>
              <a:t>30/03/2017</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pPr/>
              <a:t>30/03/2017</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pPr/>
              <a:t>30/03/2017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pPr/>
              <a:t>30/03/2017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pPr/>
              <a:t>30/03/2017</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pPr/>
              <a:t>‹Nº›</a:t>
            </a:fld>
            <a:endParaRPr lang="es-MX"/>
          </a:p>
        </p:txBody>
      </p:sp>
    </p:spTree>
    <p:extLst>
      <p:ext uri="{BB962C8B-B14F-4D97-AF65-F5344CB8AC3E}">
        <p14:creationId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1117761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hyperlink" Target="https://es.slideshare.net/jairogarciap/pasos-para-el-diseo-de-un-proyecto-de-intervencin-psicosocial" TargetMode="Externa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hyperlink" Target="http://definicion.de/indice/"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Autofit/>
          </a:bodyPr>
          <a:lstStyle/>
          <a:p>
            <a:r>
              <a:rPr lang="es-MX" b="1" dirty="0" smtClean="0"/>
              <a:t>Proyecto de intervención</a:t>
            </a:r>
            <a:endParaRPr lang="es-MX" b="1" dirty="0"/>
          </a:p>
        </p:txBody>
      </p:sp>
      <p:sp>
        <p:nvSpPr>
          <p:cNvPr id="4" name="3 Subtítulo"/>
          <p:cNvSpPr txBox="1">
            <a:spLocks noGrp="1"/>
          </p:cNvSpPr>
          <p:nvPr>
            <p:ph type="subTitle" idx="1"/>
          </p:nvPr>
        </p:nvSpPr>
        <p:spPr>
          <a:xfrm>
            <a:off x="1043608" y="3717032"/>
            <a:ext cx="7776864" cy="2616101"/>
          </a:xfrm>
          <a:prstGeom prst="rect">
            <a:avLst/>
          </a:prstGeom>
          <a:noFill/>
        </p:spPr>
        <p:txBody>
          <a:bodyPr wrap="square" rtlCol="0">
            <a:spAutoFit/>
          </a:bodyPr>
          <a:lstStyle/>
          <a:p>
            <a:pPr algn="r"/>
            <a:r>
              <a:rPr lang="es-MX" sz="2000" b="1" dirty="0" smtClean="0">
                <a:solidFill>
                  <a:schemeClr val="tx1"/>
                </a:solidFill>
                <a:latin typeface="Arial" pitchFamily="34" charset="0"/>
                <a:cs typeface="Arial" pitchFamily="34" charset="0"/>
              </a:rPr>
              <a:t>Área Académica: Licenciatura en Contaduría</a:t>
            </a:r>
          </a:p>
          <a:p>
            <a:pPr algn="r"/>
            <a:r>
              <a:rPr lang="es-MX" sz="2000" b="1" dirty="0" smtClean="0">
                <a:solidFill>
                  <a:prstClr val="black"/>
                </a:solidFill>
                <a:latin typeface="Arial" pitchFamily="34" charset="0"/>
                <a:ea typeface="+mj-ea"/>
                <a:cs typeface="Arial" pitchFamily="34" charset="0"/>
              </a:rPr>
              <a:t>Materia: Prácticas Profesionales </a:t>
            </a:r>
            <a:endParaRPr lang="es-MX" sz="2000" b="1" dirty="0" smtClean="0">
              <a:solidFill>
                <a:schemeClr val="tx1"/>
              </a:solidFill>
              <a:latin typeface="Arial" pitchFamily="34" charset="0"/>
              <a:cs typeface="Arial" pitchFamily="34" charset="0"/>
            </a:endParaRPr>
          </a:p>
          <a:p>
            <a:pPr algn="r"/>
            <a:endParaRPr lang="es-MX" sz="2000" b="1" dirty="0" smtClean="0">
              <a:solidFill>
                <a:schemeClr val="tx1"/>
              </a:solidFill>
              <a:latin typeface="Arial" pitchFamily="34" charset="0"/>
              <a:cs typeface="Arial" pitchFamily="34" charset="0"/>
            </a:endParaRPr>
          </a:p>
          <a:p>
            <a:pPr algn="r"/>
            <a:r>
              <a:rPr lang="es-MX" sz="2000" b="1" dirty="0" smtClean="0">
                <a:solidFill>
                  <a:schemeClr val="tx1"/>
                </a:solidFill>
                <a:latin typeface="Arial" pitchFamily="34" charset="0"/>
                <a:cs typeface="Arial" pitchFamily="34" charset="0"/>
              </a:rPr>
              <a:t>Profesor(a): Dra. Suly Sendy Pérez Castañeda</a:t>
            </a:r>
          </a:p>
          <a:p>
            <a:pPr algn="r"/>
            <a:r>
              <a:rPr lang="es-MX" sz="2000" b="1" dirty="0" smtClean="0">
                <a:solidFill>
                  <a:schemeClr val="tx1"/>
                </a:solidFill>
                <a:latin typeface="Arial" pitchFamily="34" charset="0"/>
                <a:cs typeface="Arial" pitchFamily="34" charset="0"/>
              </a:rPr>
              <a:t>Dra. Beatriz </a:t>
            </a:r>
            <a:r>
              <a:rPr lang="es-MX" sz="2000" b="1" dirty="0" err="1" smtClean="0">
                <a:solidFill>
                  <a:schemeClr val="tx1"/>
                </a:solidFill>
                <a:latin typeface="Arial" pitchFamily="34" charset="0"/>
                <a:cs typeface="Arial" pitchFamily="34" charset="0"/>
              </a:rPr>
              <a:t>Sauza</a:t>
            </a:r>
            <a:r>
              <a:rPr lang="es-MX" sz="2000" b="1" dirty="0" smtClean="0">
                <a:solidFill>
                  <a:schemeClr val="tx1"/>
                </a:solidFill>
                <a:latin typeface="Arial" pitchFamily="34" charset="0"/>
                <a:cs typeface="Arial" pitchFamily="34" charset="0"/>
              </a:rPr>
              <a:t> Ávila </a:t>
            </a:r>
          </a:p>
          <a:p>
            <a:pPr algn="r"/>
            <a:endParaRPr lang="es-MX" sz="2000" b="1" dirty="0" smtClean="0">
              <a:solidFill>
                <a:schemeClr val="tx1"/>
              </a:solidFill>
              <a:latin typeface="Arial" pitchFamily="34" charset="0"/>
              <a:cs typeface="Arial" pitchFamily="34" charset="0"/>
            </a:endParaRPr>
          </a:p>
          <a:p>
            <a:pPr algn="r"/>
            <a:r>
              <a:rPr lang="es-MX" sz="1800" b="1" dirty="0" smtClean="0">
                <a:solidFill>
                  <a:schemeClr val="tx1"/>
                </a:solidFill>
                <a:latin typeface="Arial" pitchFamily="34" charset="0"/>
                <a:cs typeface="Arial" pitchFamily="34" charset="0"/>
              </a:rPr>
              <a:t>Período: Enero-Junio 2017</a:t>
            </a:r>
            <a:endParaRPr lang="es-MX" sz="1800" b="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099427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43" name="2 Marcador de contenido"/>
          <p:cNvSpPr>
            <a:spLocks noGrp="1"/>
          </p:cNvSpPr>
          <p:nvPr>
            <p:ph idx="1"/>
          </p:nvPr>
        </p:nvSpPr>
        <p:spPr>
          <a:xfrm>
            <a:off x="971600" y="836712"/>
            <a:ext cx="7488832" cy="4464496"/>
          </a:xfrm>
        </p:spPr>
        <p:txBody>
          <a:bodyPr>
            <a:normAutofit/>
          </a:bodyPr>
          <a:lstStyle/>
          <a:p>
            <a:pPr marL="0" indent="0">
              <a:buNone/>
            </a:pPr>
            <a:r>
              <a:rPr lang="es-ES" sz="2300" b="1" dirty="0" smtClean="0">
                <a:latin typeface="Arial" panose="020B0604020202020204" pitchFamily="34" charset="0"/>
                <a:cs typeface="Arial" panose="020B0604020202020204" pitchFamily="34" charset="0"/>
              </a:rPr>
              <a:t>Referencias</a:t>
            </a:r>
            <a:endParaRPr lang="es-ES" sz="2300" dirty="0">
              <a:latin typeface="Arial" panose="020B0604020202020204" pitchFamily="34" charset="0"/>
              <a:cs typeface="Arial" panose="020B0604020202020204" pitchFamily="34" charset="0"/>
            </a:endParaRPr>
          </a:p>
          <a:p>
            <a:pPr marL="0" indent="0">
              <a:buNone/>
            </a:pPr>
            <a:r>
              <a:rPr lang="es-ES" sz="2300" dirty="0" smtClean="0">
                <a:latin typeface="Arial" panose="020B0604020202020204" pitchFamily="34" charset="0"/>
                <a:cs typeface="Arial" panose="020B0604020202020204" pitchFamily="34" charset="0"/>
              </a:rPr>
              <a:t>Fuentes de información utilizadas para la realización del proyecto, referenciadas en formato APA. Incluir únicamente las contenidas en el documento.</a:t>
            </a:r>
            <a:endParaRPr lang="es-MX" sz="2300" dirty="0" smtClean="0">
              <a:latin typeface="Arial" panose="020B0604020202020204" pitchFamily="34" charset="0"/>
              <a:cs typeface="Arial" panose="020B0604020202020204" pitchFamily="34" charset="0"/>
            </a:endParaRPr>
          </a:p>
          <a:p>
            <a:pPr marL="0" indent="0">
              <a:buNone/>
            </a:pPr>
            <a:endParaRPr lang="es-ES" sz="2300" dirty="0" smtClean="0">
              <a:latin typeface="Arial" panose="020B0604020202020204" pitchFamily="34" charset="0"/>
              <a:cs typeface="Arial" panose="020B0604020202020204" pitchFamily="34" charset="0"/>
            </a:endParaRPr>
          </a:p>
          <a:p>
            <a:pPr marL="0" indent="0">
              <a:buNone/>
            </a:pPr>
            <a:endParaRPr lang="es-ES" sz="2300" dirty="0">
              <a:latin typeface="Arial" panose="020B0604020202020204" pitchFamily="34" charset="0"/>
              <a:cs typeface="Arial" panose="020B0604020202020204" pitchFamily="34" charset="0"/>
            </a:endParaRPr>
          </a:p>
          <a:p>
            <a:pPr marL="0" lvl="0" indent="0">
              <a:buNone/>
            </a:pPr>
            <a:r>
              <a:rPr lang="es-ES" sz="2300" b="1" dirty="0" smtClean="0">
                <a:latin typeface="Arial" panose="020B0604020202020204" pitchFamily="34" charset="0"/>
                <a:cs typeface="Arial" panose="020B0604020202020204" pitchFamily="34" charset="0"/>
              </a:rPr>
              <a:t>Anexos</a:t>
            </a:r>
            <a:endParaRPr lang="es-ES" sz="2300" dirty="0">
              <a:latin typeface="Arial" panose="020B0604020202020204" pitchFamily="34" charset="0"/>
              <a:cs typeface="Arial" panose="020B0604020202020204" pitchFamily="34" charset="0"/>
            </a:endParaRPr>
          </a:p>
          <a:p>
            <a:pPr marL="0" indent="0">
              <a:buNone/>
            </a:pPr>
            <a:r>
              <a:rPr lang="es-MX" sz="2300" dirty="0" smtClean="0">
                <a:latin typeface="Arial" panose="020B0604020202020204" pitchFamily="34" charset="0"/>
                <a:cs typeface="Arial" panose="020B0604020202020204" pitchFamily="34" charset="0"/>
              </a:rPr>
              <a:t>Documentos o información que complemente el proyecto. Incluir únicamente los mencionados en el documento.</a:t>
            </a:r>
          </a:p>
        </p:txBody>
      </p:sp>
    </p:spTree>
    <p:extLst>
      <p:ext uri="{BB962C8B-B14F-4D97-AF65-F5344CB8AC3E}">
        <p14:creationId xmlns:p14="http://schemas.microsoft.com/office/powerpoint/2010/main" val="23088947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0" indent="0"/>
            <a:r>
              <a:rPr lang="es-MX" b="1" dirty="0">
                <a:latin typeface="Arial" pitchFamily="34" charset="0"/>
                <a:cs typeface="Arial" pitchFamily="34" charset="0"/>
              </a:rPr>
              <a:t>Referencias</a:t>
            </a:r>
          </a:p>
        </p:txBody>
      </p:sp>
      <p:sp>
        <p:nvSpPr>
          <p:cNvPr id="3" name="2 Marcador de contenido"/>
          <p:cNvSpPr>
            <a:spLocks noGrp="1"/>
          </p:cNvSpPr>
          <p:nvPr>
            <p:ph idx="1"/>
          </p:nvPr>
        </p:nvSpPr>
        <p:spPr>
          <a:xfrm>
            <a:off x="755576" y="1600201"/>
            <a:ext cx="7931224" cy="3845024"/>
          </a:xfrm>
        </p:spPr>
        <p:txBody>
          <a:bodyPr>
            <a:normAutofit fontScale="85000" lnSpcReduction="20000"/>
          </a:bodyPr>
          <a:lstStyle/>
          <a:p>
            <a:pPr marL="0" indent="0">
              <a:buNone/>
            </a:pPr>
            <a:r>
              <a:rPr lang="es-ES" sz="1900" dirty="0" err="1">
                <a:latin typeface="Arial" panose="020B0604020202020204" pitchFamily="34" charset="0"/>
                <a:cs typeface="Arial" panose="020B0604020202020204" pitchFamily="34" charset="0"/>
              </a:rPr>
              <a:t>Ander-Egg</a:t>
            </a:r>
            <a:r>
              <a:rPr lang="es-ES" sz="1900" dirty="0">
                <a:latin typeface="Arial" panose="020B0604020202020204" pitchFamily="34" charset="0"/>
                <a:cs typeface="Arial" panose="020B0604020202020204" pitchFamily="34" charset="0"/>
              </a:rPr>
              <a:t>, E. y Aguilar, M.J. (2005). Cómo elaborar un proyecto. 18ª edición. Ed. Lumen/</a:t>
            </a:r>
            <a:r>
              <a:rPr lang="es-ES" sz="1900" dirty="0" err="1">
                <a:latin typeface="Arial" panose="020B0604020202020204" pitchFamily="34" charset="0"/>
                <a:cs typeface="Arial" panose="020B0604020202020204" pitchFamily="34" charset="0"/>
              </a:rPr>
              <a:t>HVManitas</a:t>
            </a:r>
            <a:r>
              <a:rPr lang="es-ES" sz="1900" dirty="0">
                <a:latin typeface="Arial" panose="020B0604020202020204" pitchFamily="34" charset="0"/>
                <a:cs typeface="Arial" panose="020B0604020202020204" pitchFamily="34" charset="0"/>
              </a:rPr>
              <a:t>: Argentina. </a:t>
            </a:r>
          </a:p>
          <a:p>
            <a:pPr marL="0" indent="0">
              <a:buNone/>
            </a:pPr>
            <a:endParaRPr lang="es-MX" sz="1900" dirty="0" smtClean="0">
              <a:latin typeface="Arial" pitchFamily="34" charset="0"/>
              <a:cs typeface="Arial" pitchFamily="34" charset="0"/>
            </a:endParaRPr>
          </a:p>
          <a:p>
            <a:pPr marL="0" indent="0">
              <a:buNone/>
            </a:pPr>
            <a:r>
              <a:rPr lang="es-ES" sz="1900" dirty="0">
                <a:latin typeface="Arial" panose="020B0604020202020204" pitchFamily="34" charset="0"/>
                <a:cs typeface="Arial" panose="020B0604020202020204" pitchFamily="34" charset="0"/>
              </a:rPr>
              <a:t>Calvo, M. (2009). Manual de elaboración de proyectos de intervención sociocultural. MAD: España.</a:t>
            </a:r>
          </a:p>
          <a:p>
            <a:pPr marL="0" indent="0">
              <a:buNone/>
            </a:pPr>
            <a:endParaRPr lang="es-MX" sz="1900" dirty="0" smtClean="0">
              <a:latin typeface="Arial" pitchFamily="34" charset="0"/>
              <a:cs typeface="Arial" pitchFamily="34" charset="0"/>
            </a:endParaRPr>
          </a:p>
          <a:p>
            <a:pPr marL="0" indent="0">
              <a:buNone/>
            </a:pPr>
            <a:r>
              <a:rPr lang="es-ES" sz="1900" dirty="0">
                <a:latin typeface="Arial" panose="020B0604020202020204" pitchFamily="34" charset="0"/>
                <a:cs typeface="Arial" panose="020B0604020202020204" pitchFamily="34" charset="0"/>
              </a:rPr>
              <a:t>García, J.J. (2011). Pasos para el diseño de cada componente de un proyecto de intervención psicosocial. Consultado el 8 de marzo de 2017, de </a:t>
            </a:r>
            <a:r>
              <a:rPr lang="es-ES" sz="1900" u="sng" dirty="0">
                <a:latin typeface="Arial" panose="020B0604020202020204" pitchFamily="34" charset="0"/>
                <a:cs typeface="Arial" panose="020B0604020202020204" pitchFamily="34" charset="0"/>
                <a:hlinkClick r:id="rId3"/>
              </a:rPr>
              <a:t>https://es.slideshare.net/jairogarciap/pasos-para-el-diseo-de-un-proyecto-de-intervencin-psicosocial</a:t>
            </a:r>
            <a:endParaRPr lang="es-ES" sz="1900" dirty="0">
              <a:latin typeface="Arial" panose="020B0604020202020204" pitchFamily="34" charset="0"/>
              <a:cs typeface="Arial" panose="020B0604020202020204" pitchFamily="34" charset="0"/>
            </a:endParaRPr>
          </a:p>
          <a:p>
            <a:pPr marL="0" indent="0">
              <a:buNone/>
            </a:pPr>
            <a:endParaRPr lang="es-MX" sz="1900" dirty="0" smtClean="0">
              <a:latin typeface="Arial" pitchFamily="34" charset="0"/>
              <a:cs typeface="Arial" pitchFamily="34" charset="0"/>
            </a:endParaRPr>
          </a:p>
          <a:p>
            <a:pPr marL="0" indent="0">
              <a:buNone/>
            </a:pPr>
            <a:r>
              <a:rPr lang="es-ES" sz="1900" dirty="0">
                <a:latin typeface="Arial" pitchFamily="34" charset="0"/>
                <a:cs typeface="Arial" pitchFamily="34" charset="0"/>
              </a:rPr>
              <a:t>Pérez, J. y </a:t>
            </a:r>
            <a:r>
              <a:rPr lang="es-ES" sz="1900" dirty="0" err="1">
                <a:latin typeface="Arial" pitchFamily="34" charset="0"/>
                <a:cs typeface="Arial" pitchFamily="34" charset="0"/>
              </a:rPr>
              <a:t>Gardey</a:t>
            </a:r>
            <a:r>
              <a:rPr lang="es-ES" sz="1900" dirty="0">
                <a:latin typeface="Arial" pitchFamily="34" charset="0"/>
                <a:cs typeface="Arial" pitchFamily="34" charset="0"/>
              </a:rPr>
              <a:t>, A. (2011). Definición de índice, consultado el 12 de febrero de 2017, de </a:t>
            </a:r>
            <a:r>
              <a:rPr lang="es-ES" sz="1900" dirty="0">
                <a:latin typeface="Arial" pitchFamily="34" charset="0"/>
                <a:cs typeface="Arial" pitchFamily="34" charset="0"/>
                <a:hlinkClick r:id="rId4"/>
              </a:rPr>
              <a:t>http://definicion.de/indice/</a:t>
            </a:r>
            <a:endParaRPr lang="es-ES" sz="1900" dirty="0">
              <a:latin typeface="Arial" pitchFamily="34" charset="0"/>
              <a:cs typeface="Arial" pitchFamily="34" charset="0"/>
            </a:endParaRPr>
          </a:p>
          <a:p>
            <a:pPr marL="0" indent="0">
              <a:buNone/>
            </a:pPr>
            <a:endParaRPr lang="es-MX" sz="1900" dirty="0" smtClean="0">
              <a:latin typeface="Arial" pitchFamily="34" charset="0"/>
              <a:cs typeface="Arial" pitchFamily="34" charset="0"/>
            </a:endParaRPr>
          </a:p>
          <a:p>
            <a:pPr marL="0" indent="0">
              <a:buNone/>
            </a:pPr>
            <a:r>
              <a:rPr lang="es-MX" sz="1900" dirty="0" smtClean="0">
                <a:latin typeface="Arial" pitchFamily="34" charset="0"/>
                <a:cs typeface="Arial" pitchFamily="34" charset="0"/>
              </a:rPr>
              <a:t>Torres, G. (2011). ¿Qué es un proyecto de intervención?, consultado el 22 de febrero de 2017, de  dehttp</a:t>
            </a:r>
            <a:r>
              <a:rPr lang="es-MX" sz="1900" dirty="0">
                <a:latin typeface="Arial" pitchFamily="34" charset="0"/>
                <a:cs typeface="Arial" pitchFamily="34" charset="0"/>
              </a:rPr>
              <a:t>://</a:t>
            </a:r>
            <a:r>
              <a:rPr lang="es-MX" sz="1900" dirty="0" smtClean="0">
                <a:latin typeface="Arial" pitchFamily="34" charset="0"/>
                <a:cs typeface="Arial" pitchFamily="34" charset="0"/>
              </a:rPr>
              <a:t>uvprintervencioneducativa.blogspot.mx/2011/09/que-es-un-proyecto-de-intervencion-por.html</a:t>
            </a:r>
          </a:p>
          <a:p>
            <a:pPr marL="0" indent="0">
              <a:buNone/>
            </a:pPr>
            <a:endParaRPr lang="es-MX" sz="2000" dirty="0">
              <a:latin typeface="Arial" pitchFamily="34" charset="0"/>
              <a:cs typeface="Arial" pitchFamily="34" charset="0"/>
            </a:endParaRPr>
          </a:p>
          <a:p>
            <a:pPr marL="0" indent="0">
              <a:buNone/>
            </a:pPr>
            <a:endParaRPr lang="es-ES" sz="2000" dirty="0" smtClean="0"/>
          </a:p>
          <a:p>
            <a:pPr marL="0" indent="0">
              <a:buNone/>
            </a:pPr>
            <a:endParaRPr lang="es-ES" sz="2000" dirty="0" smtClean="0"/>
          </a:p>
          <a:p>
            <a:pPr marL="0" indent="0">
              <a:buNone/>
            </a:pPr>
            <a:endParaRPr lang="es-MX" sz="2000" dirty="0">
              <a:latin typeface="Arial" pitchFamily="34" charset="0"/>
              <a:cs typeface="Arial" pitchFamily="34" charset="0"/>
            </a:endParaRPr>
          </a:p>
          <a:p>
            <a:pPr marL="0" indent="0" algn="just">
              <a:buNone/>
            </a:pPr>
            <a:endParaRPr lang="es-MX" sz="2000" dirty="0">
              <a:latin typeface="Arial" pitchFamily="34" charset="0"/>
              <a:cs typeface="Arial" pitchFamily="34" charset="0"/>
            </a:endParaRPr>
          </a:p>
          <a:p>
            <a:pPr marL="0" indent="0" algn="just">
              <a:buNone/>
            </a:pPr>
            <a:endParaRPr lang="es-MX" sz="2000" b="1" dirty="0">
              <a:latin typeface="Arial" pitchFamily="34" charset="0"/>
              <a:cs typeface="Arial" pitchFamily="34" charset="0"/>
            </a:endParaRPr>
          </a:p>
          <a:p>
            <a:pPr algn="just"/>
            <a:endParaRPr lang="es-MX" sz="2000" b="1" dirty="0">
              <a:latin typeface="Arial" pitchFamily="34" charset="0"/>
              <a:cs typeface="Arial" pitchFamily="34" charset="0"/>
            </a:endParaRPr>
          </a:p>
        </p:txBody>
      </p:sp>
    </p:spTree>
    <p:extLst>
      <p:ext uri="{BB962C8B-B14F-4D97-AF65-F5344CB8AC3E}">
        <p14:creationId xmlns:p14="http://schemas.microsoft.com/office/powerpoint/2010/main" val="16107946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395536" y="260648"/>
            <a:ext cx="8229600" cy="1143000"/>
          </a:xfrm>
        </p:spPr>
        <p:txBody>
          <a:bodyPr>
            <a:noAutofit/>
          </a:bodyPr>
          <a:lstStyle/>
          <a:p>
            <a:r>
              <a:rPr lang="es-MX" sz="3200" b="1" dirty="0" smtClean="0"/>
              <a:t>Proyecto de Intervención </a:t>
            </a:r>
            <a:endParaRPr lang="es-MX" sz="3200" b="1" dirty="0"/>
          </a:p>
        </p:txBody>
      </p:sp>
      <p:sp>
        <p:nvSpPr>
          <p:cNvPr id="3" name="2 Marcador de contenido"/>
          <p:cNvSpPr>
            <a:spLocks noGrp="1"/>
          </p:cNvSpPr>
          <p:nvPr>
            <p:ph idx="1"/>
          </p:nvPr>
        </p:nvSpPr>
        <p:spPr>
          <a:xfrm>
            <a:off x="395536" y="1523925"/>
            <a:ext cx="8229600" cy="4137323"/>
          </a:xfrm>
        </p:spPr>
        <p:txBody>
          <a:bodyPr>
            <a:normAutofit fontScale="47500" lnSpcReduction="20000"/>
          </a:bodyPr>
          <a:lstStyle/>
          <a:p>
            <a:pPr marL="0" indent="0" algn="ctr">
              <a:buNone/>
            </a:pPr>
            <a:r>
              <a:rPr lang="es-MX" b="1" dirty="0">
                <a:latin typeface="Arial" pitchFamily="34" charset="0"/>
                <a:cs typeface="Arial" pitchFamily="34" charset="0"/>
              </a:rPr>
              <a:t>Resumen</a:t>
            </a:r>
          </a:p>
          <a:p>
            <a:pPr marL="0" indent="0" algn="just">
              <a:buNone/>
            </a:pPr>
            <a:r>
              <a:rPr lang="es-MX" sz="3600" dirty="0" smtClean="0">
                <a:latin typeface="Arial" pitchFamily="34" charset="0"/>
                <a:cs typeface="Arial" pitchFamily="34" charset="0"/>
              </a:rPr>
              <a:t>Las fronteras entre los diferentes tipo de proyectos no son totalmente nítidas ni están totalmente delimitadas, así que suele haber procedimientos, metodologías y derroteros comunes en el desarrollo de éstos, por lo que se presenta una propuesta de los elementos que integran un proyecto de intervención que realizan los estudiantes de la Licenciatura en Contaduría de la Escuela Superior de Cd. Sahagún.</a:t>
            </a:r>
          </a:p>
          <a:p>
            <a:pPr algn="just"/>
            <a:endParaRPr lang="es-MX" sz="3600" b="1" dirty="0">
              <a:latin typeface="Arial" pitchFamily="34" charset="0"/>
              <a:cs typeface="Arial" pitchFamily="34" charset="0"/>
            </a:endParaRPr>
          </a:p>
          <a:p>
            <a:pPr marL="0" indent="0" algn="ctr">
              <a:buNone/>
            </a:pPr>
            <a:r>
              <a:rPr lang="es-MX" sz="3600" b="1" dirty="0">
                <a:latin typeface="Arial" pitchFamily="34" charset="0"/>
                <a:cs typeface="Arial" pitchFamily="34" charset="0"/>
              </a:rPr>
              <a:t>Abstract</a:t>
            </a:r>
          </a:p>
          <a:p>
            <a:pPr marL="0" indent="0">
              <a:buNone/>
            </a:pPr>
            <a:r>
              <a:rPr lang="en-US" sz="3600" dirty="0">
                <a:latin typeface="Arial" pitchFamily="34" charset="0"/>
                <a:cs typeface="Arial" pitchFamily="34" charset="0"/>
              </a:rPr>
              <a:t>The boundaries between the different types of projects are not totally clear or totally delimited, so there are usually common procedures, methodologies and paths in the development of these, so a proposal is presented for the elements that make up an intervention project that t</a:t>
            </a:r>
            <a:r>
              <a:rPr lang="en-US" sz="3600" dirty="0" smtClean="0">
                <a:latin typeface="Arial" pitchFamily="34" charset="0"/>
                <a:cs typeface="Arial" pitchFamily="34" charset="0"/>
              </a:rPr>
              <a:t>he </a:t>
            </a:r>
            <a:r>
              <a:rPr lang="en-US" sz="3600" dirty="0">
                <a:latin typeface="Arial" pitchFamily="34" charset="0"/>
                <a:cs typeface="Arial" pitchFamily="34" charset="0"/>
              </a:rPr>
              <a:t>students of </a:t>
            </a:r>
            <a:r>
              <a:rPr lang="en-US" sz="3600" dirty="0" smtClean="0">
                <a:latin typeface="Arial" pitchFamily="34" charset="0"/>
                <a:cs typeface="Arial" pitchFamily="34" charset="0"/>
              </a:rPr>
              <a:t>Accountancy </a:t>
            </a:r>
            <a:r>
              <a:rPr lang="en-US" sz="3600" dirty="0">
                <a:latin typeface="Arial" pitchFamily="34" charset="0"/>
                <a:cs typeface="Arial" pitchFamily="34" charset="0"/>
              </a:rPr>
              <a:t>of the </a:t>
            </a:r>
            <a:r>
              <a:rPr lang="es-MX" sz="3600" dirty="0">
                <a:latin typeface="Arial" pitchFamily="34" charset="0"/>
                <a:cs typeface="Arial" pitchFamily="34" charset="0"/>
              </a:rPr>
              <a:t>Escuela Superior de Cd. Sahagún </a:t>
            </a:r>
            <a:r>
              <a:rPr lang="en-US" sz="3600" dirty="0" smtClean="0">
                <a:latin typeface="Arial" pitchFamily="34" charset="0"/>
                <a:cs typeface="Arial" pitchFamily="34" charset="0"/>
              </a:rPr>
              <a:t>perform</a:t>
            </a:r>
            <a:r>
              <a:rPr lang="en-US" sz="3600" dirty="0">
                <a:latin typeface="Arial" pitchFamily="34" charset="0"/>
                <a:cs typeface="Arial" pitchFamily="34" charset="0"/>
              </a:rPr>
              <a:t>.</a:t>
            </a:r>
            <a:endParaRPr lang="es-MX" sz="3600" b="1" dirty="0">
              <a:latin typeface="Arial" pitchFamily="34" charset="0"/>
              <a:cs typeface="Arial" pitchFamily="34" charset="0"/>
            </a:endParaRPr>
          </a:p>
          <a:p>
            <a:pPr marL="0" indent="0">
              <a:buNone/>
            </a:pPr>
            <a:endParaRPr lang="es-MX" sz="3600" b="1" dirty="0" smtClean="0">
              <a:latin typeface="Arial" pitchFamily="34" charset="0"/>
              <a:cs typeface="Arial" pitchFamily="34" charset="0"/>
            </a:endParaRPr>
          </a:p>
          <a:p>
            <a:pPr marL="0" indent="0">
              <a:buNone/>
            </a:pPr>
            <a:endParaRPr lang="es-MX" sz="3600" b="1" dirty="0" smtClean="0">
              <a:latin typeface="Arial" pitchFamily="34" charset="0"/>
              <a:cs typeface="Arial" pitchFamily="34" charset="0"/>
            </a:endParaRPr>
          </a:p>
          <a:p>
            <a:pPr marL="0" indent="0">
              <a:buNone/>
            </a:pPr>
            <a:r>
              <a:rPr lang="es-MX" sz="3600" b="1" dirty="0" err="1" smtClean="0">
                <a:latin typeface="Arial" pitchFamily="34" charset="0"/>
                <a:cs typeface="Arial" pitchFamily="34" charset="0"/>
              </a:rPr>
              <a:t>Keywords</a:t>
            </a:r>
            <a:r>
              <a:rPr lang="es-MX" sz="3600" b="1" dirty="0" smtClean="0">
                <a:latin typeface="Arial" pitchFamily="34" charset="0"/>
                <a:cs typeface="Arial" pitchFamily="34" charset="0"/>
              </a:rPr>
              <a:t>: </a:t>
            </a:r>
            <a:r>
              <a:rPr lang="es-MX" sz="3600" dirty="0" smtClean="0">
                <a:latin typeface="Arial" pitchFamily="34" charset="0"/>
                <a:cs typeface="Arial" pitchFamily="34" charset="0"/>
              </a:rPr>
              <a:t>Proyecto de intervención, estructura, Contaduría.</a:t>
            </a:r>
            <a:endParaRPr lang="es-MX" sz="3600" dirty="0">
              <a:latin typeface="Arial" pitchFamily="34" charset="0"/>
              <a:cs typeface="Arial" pitchFamily="34" charset="0"/>
            </a:endParaRPr>
          </a:p>
        </p:txBody>
      </p:sp>
    </p:spTree>
    <p:extLst>
      <p:ext uri="{BB962C8B-B14F-4D97-AF65-F5344CB8AC3E}">
        <p14:creationId xmlns:p14="http://schemas.microsoft.com/office/powerpoint/2010/main" val="28627176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43" name="2 Marcador de contenido"/>
          <p:cNvSpPr>
            <a:spLocks noGrp="1"/>
          </p:cNvSpPr>
          <p:nvPr>
            <p:ph idx="1"/>
          </p:nvPr>
        </p:nvSpPr>
        <p:spPr>
          <a:xfrm>
            <a:off x="806896" y="980728"/>
            <a:ext cx="7725544" cy="3888432"/>
          </a:xfrm>
        </p:spPr>
        <p:txBody>
          <a:bodyPr>
            <a:normAutofit fontScale="55000" lnSpcReduction="20000"/>
          </a:bodyPr>
          <a:lstStyle/>
          <a:p>
            <a:pPr marL="0" indent="0">
              <a:buNone/>
            </a:pPr>
            <a:r>
              <a:rPr lang="es-MX" sz="3800" b="1" dirty="0" smtClean="0">
                <a:latin typeface="Arial" pitchFamily="34" charset="0"/>
                <a:cs typeface="Arial" pitchFamily="34" charset="0"/>
              </a:rPr>
              <a:t>Definición</a:t>
            </a:r>
          </a:p>
          <a:p>
            <a:pPr marL="0" indent="0" algn="ctr">
              <a:buNone/>
            </a:pPr>
            <a:endParaRPr lang="es-MX" sz="3700" dirty="0">
              <a:latin typeface="Arial" pitchFamily="34" charset="0"/>
              <a:cs typeface="Arial" pitchFamily="34" charset="0"/>
            </a:endParaRPr>
          </a:p>
          <a:p>
            <a:pPr marL="0" indent="0" algn="just">
              <a:buNone/>
            </a:pPr>
            <a:r>
              <a:rPr lang="es-ES" sz="3700" dirty="0" smtClean="0">
                <a:latin typeface="Arial" pitchFamily="34" charset="0"/>
                <a:cs typeface="Arial" pitchFamily="34" charset="0"/>
              </a:rPr>
              <a:t>La siguiente propuesta conceptualiza el proyecto </a:t>
            </a:r>
            <a:r>
              <a:rPr lang="es-ES" sz="3700" dirty="0">
                <a:latin typeface="Arial" pitchFamily="34" charset="0"/>
                <a:cs typeface="Arial" pitchFamily="34" charset="0"/>
              </a:rPr>
              <a:t>de intervención </a:t>
            </a:r>
            <a:r>
              <a:rPr lang="es-ES" sz="3700" dirty="0" smtClean="0">
                <a:latin typeface="Arial" pitchFamily="34" charset="0"/>
                <a:cs typeface="Arial" pitchFamily="34" charset="0"/>
              </a:rPr>
              <a:t>como “un </a:t>
            </a:r>
            <a:r>
              <a:rPr lang="es-ES" sz="3700" dirty="0">
                <a:latin typeface="Arial" pitchFamily="34" charset="0"/>
                <a:cs typeface="Arial" pitchFamily="34" charset="0"/>
              </a:rPr>
              <a:t>plan, acción o propuesta, creativa y sistemática, ideada a partir de una necesidad, a fin de satisfacer dicha carencia, problemática o falta de funcionalidad para obtener mejores resultados en determinada </a:t>
            </a:r>
            <a:r>
              <a:rPr lang="es-ES" sz="3700" dirty="0" smtClean="0">
                <a:latin typeface="Arial" pitchFamily="34" charset="0"/>
                <a:cs typeface="Arial" pitchFamily="34" charset="0"/>
              </a:rPr>
              <a:t>actividad” (Torres, 2011, p.2).</a:t>
            </a:r>
          </a:p>
          <a:p>
            <a:pPr marL="0" indent="0" algn="just">
              <a:buNone/>
            </a:pPr>
            <a:endParaRPr lang="es-ES" sz="3700" dirty="0">
              <a:latin typeface="Arial" pitchFamily="34" charset="0"/>
              <a:cs typeface="Arial" pitchFamily="34" charset="0"/>
            </a:endParaRPr>
          </a:p>
          <a:p>
            <a:pPr marL="0" indent="0" algn="just">
              <a:buNone/>
            </a:pPr>
            <a:r>
              <a:rPr lang="es-ES" sz="3700" dirty="0" smtClean="0">
                <a:latin typeface="Arial" pitchFamily="34" charset="0"/>
                <a:cs typeface="Arial" pitchFamily="34" charset="0"/>
              </a:rPr>
              <a:t>Bajo este contexto, se presenta la estructura de los proyectos que los alumnos de noveno semestre de la Licenciatura en Contaduría, de la Escuela Superior de Cd. Sahagún, llevan a cabo durante la realización de sus prácticas profesionales.</a:t>
            </a:r>
            <a:endParaRPr lang="es-MX" sz="3700" dirty="0">
              <a:latin typeface="Arial" pitchFamily="34" charset="0"/>
              <a:cs typeface="Arial" pitchFamily="34" charset="0"/>
            </a:endParaRPr>
          </a:p>
        </p:txBody>
      </p:sp>
    </p:spTree>
    <p:extLst>
      <p:ext uri="{BB962C8B-B14F-4D97-AF65-F5344CB8AC3E}">
        <p14:creationId xmlns:p14="http://schemas.microsoft.com/office/powerpoint/2010/main" val="12478909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11560" y="692696"/>
            <a:ext cx="7920880" cy="4536504"/>
          </a:xfrm>
        </p:spPr>
        <p:txBody>
          <a:bodyPr>
            <a:normAutofit fontScale="62500" lnSpcReduction="20000"/>
          </a:bodyPr>
          <a:lstStyle/>
          <a:p>
            <a:pPr marL="0" indent="0">
              <a:buNone/>
            </a:pPr>
            <a:r>
              <a:rPr lang="es-MX" sz="3800" b="1" dirty="0" smtClean="0">
                <a:latin typeface="Arial" pitchFamily="34" charset="0"/>
                <a:cs typeface="Arial" pitchFamily="34" charset="0"/>
              </a:rPr>
              <a:t>Elementos del proyecto de intervención</a:t>
            </a:r>
          </a:p>
          <a:p>
            <a:pPr marL="0" indent="0" algn="ctr">
              <a:buNone/>
            </a:pPr>
            <a:endParaRPr lang="es-MX" sz="3700" dirty="0">
              <a:latin typeface="Arial" pitchFamily="34" charset="0"/>
              <a:cs typeface="Arial" pitchFamily="34" charset="0"/>
            </a:endParaRPr>
          </a:p>
          <a:p>
            <a:pPr marL="0" indent="0" algn="just">
              <a:buNone/>
            </a:pPr>
            <a:r>
              <a:rPr lang="es-ES" sz="3700" dirty="0" smtClean="0">
                <a:latin typeface="Arial" pitchFamily="34" charset="0"/>
                <a:cs typeface="Arial" pitchFamily="34" charset="0"/>
              </a:rPr>
              <a:t>El proyecto está integrado de los siguientes aparados:</a:t>
            </a:r>
          </a:p>
          <a:p>
            <a:pPr marL="0" indent="0" algn="just">
              <a:buNone/>
            </a:pPr>
            <a:endParaRPr lang="es-ES" sz="3700" dirty="0" smtClean="0">
              <a:latin typeface="Arial" pitchFamily="34" charset="0"/>
              <a:cs typeface="Arial" pitchFamily="34" charset="0"/>
            </a:endParaRPr>
          </a:p>
          <a:p>
            <a:pPr lvl="2" algn="just">
              <a:buFont typeface="Wingdings" panose="05000000000000000000" pitchFamily="2" charset="2"/>
              <a:buChar char="q"/>
            </a:pPr>
            <a:r>
              <a:rPr lang="es-ES" sz="2900" dirty="0" smtClean="0">
                <a:latin typeface="Arial" pitchFamily="34" charset="0"/>
                <a:cs typeface="Arial" pitchFamily="34" charset="0"/>
              </a:rPr>
              <a:t>Portada</a:t>
            </a:r>
          </a:p>
          <a:p>
            <a:pPr lvl="2" algn="just">
              <a:buFont typeface="Wingdings" panose="05000000000000000000" pitchFamily="2" charset="2"/>
              <a:buChar char="q"/>
            </a:pPr>
            <a:r>
              <a:rPr lang="es-ES" sz="2900" dirty="0" smtClean="0">
                <a:latin typeface="Arial" pitchFamily="34" charset="0"/>
                <a:cs typeface="Arial" pitchFamily="34" charset="0"/>
              </a:rPr>
              <a:t>Índice</a:t>
            </a:r>
          </a:p>
          <a:p>
            <a:pPr lvl="2" algn="just">
              <a:buFont typeface="Wingdings" panose="05000000000000000000" pitchFamily="2" charset="2"/>
              <a:buChar char="q"/>
            </a:pPr>
            <a:r>
              <a:rPr lang="es-ES" sz="2900" dirty="0" smtClean="0">
                <a:latin typeface="Arial" pitchFamily="34" charset="0"/>
                <a:cs typeface="Arial" pitchFamily="34" charset="0"/>
              </a:rPr>
              <a:t>Introducción</a:t>
            </a:r>
          </a:p>
          <a:p>
            <a:pPr lvl="2" algn="just">
              <a:buFont typeface="Wingdings" panose="05000000000000000000" pitchFamily="2" charset="2"/>
              <a:buChar char="q"/>
            </a:pPr>
            <a:r>
              <a:rPr lang="es-ES" sz="2900" dirty="0" smtClean="0">
                <a:latin typeface="Arial" pitchFamily="34" charset="0"/>
                <a:cs typeface="Arial" pitchFamily="34" charset="0"/>
              </a:rPr>
              <a:t>Contexto</a:t>
            </a:r>
          </a:p>
          <a:p>
            <a:pPr lvl="2" algn="just">
              <a:buFont typeface="Wingdings" panose="05000000000000000000" pitchFamily="2" charset="2"/>
              <a:buChar char="q"/>
            </a:pPr>
            <a:r>
              <a:rPr lang="es-ES" sz="2900" dirty="0" smtClean="0">
                <a:latin typeface="Arial" pitchFamily="34" charset="0"/>
                <a:cs typeface="Arial" pitchFamily="34" charset="0"/>
              </a:rPr>
              <a:t>Descripción del problema</a:t>
            </a:r>
          </a:p>
          <a:p>
            <a:pPr lvl="2" algn="just">
              <a:buFont typeface="Wingdings" panose="05000000000000000000" pitchFamily="2" charset="2"/>
              <a:buChar char="q"/>
            </a:pPr>
            <a:r>
              <a:rPr lang="es-ES" sz="2900" dirty="0" smtClean="0">
                <a:latin typeface="Arial" pitchFamily="34" charset="0"/>
                <a:cs typeface="Arial" pitchFamily="34" charset="0"/>
              </a:rPr>
              <a:t>Objetivos</a:t>
            </a:r>
          </a:p>
          <a:p>
            <a:pPr lvl="2" algn="just">
              <a:buFont typeface="Wingdings" panose="05000000000000000000" pitchFamily="2" charset="2"/>
              <a:buChar char="q"/>
            </a:pPr>
            <a:r>
              <a:rPr lang="es-ES" sz="2900" dirty="0" smtClean="0">
                <a:latin typeface="Arial" pitchFamily="34" charset="0"/>
                <a:cs typeface="Arial" pitchFamily="34" charset="0"/>
              </a:rPr>
              <a:t>Marco teórico</a:t>
            </a:r>
          </a:p>
          <a:p>
            <a:pPr lvl="2" algn="just">
              <a:buFont typeface="Wingdings" panose="05000000000000000000" pitchFamily="2" charset="2"/>
              <a:buChar char="q"/>
            </a:pPr>
            <a:r>
              <a:rPr lang="es-ES" sz="2900" dirty="0" smtClean="0">
                <a:latin typeface="Arial" pitchFamily="34" charset="0"/>
                <a:cs typeface="Arial" pitchFamily="34" charset="0"/>
              </a:rPr>
              <a:t>Estrategia de implementación</a:t>
            </a:r>
          </a:p>
          <a:p>
            <a:pPr lvl="2" algn="just">
              <a:buFont typeface="Wingdings" panose="05000000000000000000" pitchFamily="2" charset="2"/>
              <a:buChar char="q"/>
            </a:pPr>
            <a:r>
              <a:rPr lang="es-ES" sz="2900" dirty="0" smtClean="0">
                <a:latin typeface="Arial" pitchFamily="34" charset="0"/>
                <a:cs typeface="Arial" pitchFamily="34" charset="0"/>
              </a:rPr>
              <a:t>Resultados</a:t>
            </a:r>
          </a:p>
          <a:p>
            <a:pPr lvl="2" algn="just">
              <a:buFont typeface="Wingdings" panose="05000000000000000000" pitchFamily="2" charset="2"/>
              <a:buChar char="q"/>
            </a:pPr>
            <a:r>
              <a:rPr lang="es-ES" sz="2900" dirty="0" smtClean="0">
                <a:latin typeface="Arial" pitchFamily="34" charset="0"/>
                <a:cs typeface="Arial" pitchFamily="34" charset="0"/>
              </a:rPr>
              <a:t>Referencias</a:t>
            </a:r>
          </a:p>
          <a:p>
            <a:pPr lvl="2" algn="just">
              <a:buFont typeface="Wingdings" panose="05000000000000000000" pitchFamily="2" charset="2"/>
              <a:buChar char="q"/>
            </a:pPr>
            <a:r>
              <a:rPr lang="es-ES" sz="2900" dirty="0" smtClean="0">
                <a:latin typeface="Arial" pitchFamily="34" charset="0"/>
                <a:cs typeface="Arial" pitchFamily="34" charset="0"/>
              </a:rPr>
              <a:t>Anexos</a:t>
            </a:r>
            <a:endParaRPr lang="es-MX" sz="2900" dirty="0">
              <a:latin typeface="Arial" pitchFamily="34" charset="0"/>
              <a:cs typeface="Arial" pitchFamily="34" charset="0"/>
            </a:endParaRPr>
          </a:p>
        </p:txBody>
      </p:sp>
    </p:spTree>
    <p:extLst>
      <p:ext uri="{BB962C8B-B14F-4D97-AF65-F5344CB8AC3E}">
        <p14:creationId xmlns:p14="http://schemas.microsoft.com/office/powerpoint/2010/main" val="27264584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745232" y="332656"/>
            <a:ext cx="7931224" cy="1080120"/>
          </a:xfrm>
        </p:spPr>
        <p:txBody>
          <a:bodyPr>
            <a:normAutofit fontScale="47500" lnSpcReduction="20000"/>
          </a:bodyPr>
          <a:lstStyle/>
          <a:p>
            <a:pPr marL="0" indent="0">
              <a:buNone/>
            </a:pPr>
            <a:r>
              <a:rPr lang="es-MX" sz="3800" b="1" dirty="0" smtClean="0">
                <a:latin typeface="Arial" pitchFamily="34" charset="0"/>
                <a:cs typeface="Arial" pitchFamily="34" charset="0"/>
              </a:rPr>
              <a:t>Portada</a:t>
            </a:r>
          </a:p>
          <a:p>
            <a:pPr marL="0" indent="0" algn="ctr">
              <a:buNone/>
            </a:pPr>
            <a:endParaRPr lang="es-MX" sz="3700" dirty="0">
              <a:latin typeface="Arial" pitchFamily="34" charset="0"/>
              <a:cs typeface="Arial" pitchFamily="34" charset="0"/>
            </a:endParaRPr>
          </a:p>
          <a:p>
            <a:pPr marL="0" indent="0" algn="just">
              <a:buNone/>
            </a:pPr>
            <a:r>
              <a:rPr lang="es-ES" sz="3400" dirty="0" smtClean="0">
                <a:latin typeface="Arial" pitchFamily="34" charset="0"/>
                <a:cs typeface="Arial" pitchFamily="34" charset="0"/>
              </a:rPr>
              <a:t>Integra los datos de identificación del proyecto de intervención, estructurada de la siguiente manera:</a:t>
            </a:r>
          </a:p>
          <a:p>
            <a:pPr marL="0" indent="0" algn="just">
              <a:buNone/>
            </a:pPr>
            <a:endParaRPr lang="es-ES" sz="3700" dirty="0" smtClean="0">
              <a:latin typeface="Arial" pitchFamily="34" charset="0"/>
              <a:cs typeface="Arial" pitchFamily="34" charset="0"/>
            </a:endParaRPr>
          </a:p>
        </p:txBody>
      </p:sp>
      <p:sp>
        <p:nvSpPr>
          <p:cNvPr id="4" name="Cuadro de texto 2"/>
          <p:cNvSpPr txBox="1"/>
          <p:nvPr/>
        </p:nvSpPr>
        <p:spPr>
          <a:xfrm>
            <a:off x="1403648" y="1484784"/>
            <a:ext cx="6264696" cy="4176464"/>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0"/>
              </a:spcAft>
            </a:pPr>
            <a:r>
              <a:rPr lang="es-ES_tradnl" sz="1200" dirty="0">
                <a:effectLst/>
                <a:ea typeface="Calibri"/>
                <a:cs typeface="Times New Roman"/>
              </a:rPr>
              <a:t>UNIVERSIDAD AUTÓNOMA DEL ESTADO DE HIDALGO</a:t>
            </a:r>
            <a:endParaRPr lang="es-ES" sz="1100" dirty="0">
              <a:effectLst/>
              <a:ea typeface="Calibri"/>
              <a:cs typeface="Times New Roman"/>
            </a:endParaRPr>
          </a:p>
          <a:p>
            <a:pPr algn="ctr">
              <a:lnSpc>
                <a:spcPct val="107000"/>
              </a:lnSpc>
              <a:spcAft>
                <a:spcPts val="0"/>
              </a:spcAft>
            </a:pPr>
            <a:r>
              <a:rPr lang="es-ES_tradnl" sz="1200" dirty="0">
                <a:effectLst/>
                <a:ea typeface="Calibri"/>
                <a:cs typeface="Times New Roman"/>
              </a:rPr>
              <a:t>ESCUELA SUPERIOR DE CD. SAHAGÚN</a:t>
            </a:r>
            <a:endParaRPr lang="es-ES" sz="1100" dirty="0">
              <a:effectLst/>
              <a:ea typeface="Calibri"/>
              <a:cs typeface="Times New Roman"/>
            </a:endParaRPr>
          </a:p>
          <a:p>
            <a:pPr algn="ctr">
              <a:lnSpc>
                <a:spcPct val="107000"/>
              </a:lnSpc>
              <a:spcAft>
                <a:spcPts val="0"/>
              </a:spcAft>
            </a:pPr>
            <a:r>
              <a:rPr lang="es-ES_tradnl" sz="1200" dirty="0">
                <a:effectLst/>
                <a:ea typeface="Calibri"/>
                <a:cs typeface="Times New Roman"/>
              </a:rPr>
              <a:t>LICENCIATURA EN…</a:t>
            </a:r>
            <a:endParaRPr lang="es-ES" sz="1100" dirty="0">
              <a:effectLst/>
              <a:ea typeface="Calibri"/>
              <a:cs typeface="Times New Roman"/>
            </a:endParaRPr>
          </a:p>
          <a:p>
            <a:pPr algn="ctr">
              <a:lnSpc>
                <a:spcPct val="107000"/>
              </a:lnSpc>
              <a:spcAft>
                <a:spcPts val="0"/>
              </a:spcAft>
            </a:pPr>
            <a:r>
              <a:rPr lang="es-ES_tradnl" sz="1100" dirty="0">
                <a:effectLst/>
                <a:ea typeface="Calibri"/>
                <a:cs typeface="Times New Roman"/>
              </a:rPr>
              <a:t> </a:t>
            </a:r>
            <a:endParaRPr lang="es-ES" sz="1100" dirty="0">
              <a:effectLst/>
              <a:ea typeface="Calibri"/>
              <a:cs typeface="Times New Roman"/>
            </a:endParaRPr>
          </a:p>
          <a:p>
            <a:pPr>
              <a:lnSpc>
                <a:spcPct val="107000"/>
              </a:lnSpc>
              <a:spcAft>
                <a:spcPts val="0"/>
              </a:spcAft>
            </a:pPr>
            <a:r>
              <a:rPr lang="es-ES_tradnl" sz="1100" dirty="0">
                <a:effectLst/>
                <a:ea typeface="Calibri"/>
                <a:cs typeface="Times New Roman"/>
              </a:rPr>
              <a:t> </a:t>
            </a:r>
            <a:endParaRPr lang="es-ES" sz="1100" dirty="0">
              <a:effectLst/>
              <a:ea typeface="Calibri"/>
              <a:cs typeface="Times New Roman"/>
            </a:endParaRPr>
          </a:p>
          <a:p>
            <a:pPr algn="ctr">
              <a:lnSpc>
                <a:spcPct val="107000"/>
              </a:lnSpc>
              <a:spcAft>
                <a:spcPts val="0"/>
              </a:spcAft>
            </a:pPr>
            <a:r>
              <a:rPr lang="es-ES_tradnl" sz="1400" dirty="0">
                <a:effectLst/>
                <a:ea typeface="Calibri"/>
                <a:cs typeface="Times New Roman"/>
              </a:rPr>
              <a:t>PROYECTO DE INTERVENCIÓN</a:t>
            </a:r>
            <a:endParaRPr lang="es-ES" sz="1100" dirty="0">
              <a:effectLst/>
              <a:ea typeface="Calibri"/>
              <a:cs typeface="Times New Roman"/>
            </a:endParaRPr>
          </a:p>
          <a:p>
            <a:pPr algn="ctr">
              <a:lnSpc>
                <a:spcPct val="107000"/>
              </a:lnSpc>
              <a:spcAft>
                <a:spcPts val="0"/>
              </a:spcAft>
            </a:pPr>
            <a:r>
              <a:rPr lang="es-ES_tradnl" sz="1400" dirty="0">
                <a:effectLst/>
                <a:ea typeface="Calibri"/>
                <a:cs typeface="Times New Roman"/>
              </a:rPr>
              <a:t>“TÍTULO DEL PROYECTO</a:t>
            </a:r>
            <a:r>
              <a:rPr lang="es-ES_tradnl" sz="1100" dirty="0">
                <a:effectLst/>
                <a:ea typeface="Calibri"/>
                <a:cs typeface="Times New Roman"/>
              </a:rPr>
              <a:t>”</a:t>
            </a:r>
            <a:endParaRPr lang="es-ES" sz="1100" dirty="0">
              <a:effectLst/>
              <a:ea typeface="Calibri"/>
              <a:cs typeface="Times New Roman"/>
            </a:endParaRPr>
          </a:p>
          <a:p>
            <a:pPr>
              <a:lnSpc>
                <a:spcPct val="107000"/>
              </a:lnSpc>
              <a:spcAft>
                <a:spcPts val="0"/>
              </a:spcAft>
            </a:pPr>
            <a:r>
              <a:rPr lang="es-ES_tradnl" sz="1100" dirty="0">
                <a:effectLst/>
                <a:ea typeface="Calibri"/>
                <a:cs typeface="Times New Roman"/>
              </a:rPr>
              <a:t> </a:t>
            </a:r>
            <a:endParaRPr lang="es-ES" sz="1100" dirty="0">
              <a:effectLst/>
              <a:ea typeface="Calibri"/>
              <a:cs typeface="Times New Roman"/>
            </a:endParaRPr>
          </a:p>
          <a:p>
            <a:pPr>
              <a:lnSpc>
                <a:spcPct val="107000"/>
              </a:lnSpc>
              <a:spcAft>
                <a:spcPts val="0"/>
              </a:spcAft>
            </a:pPr>
            <a:r>
              <a:rPr lang="es-ES_tradnl" sz="1100" dirty="0">
                <a:effectLst/>
                <a:ea typeface="Calibri"/>
                <a:cs typeface="Times New Roman"/>
              </a:rPr>
              <a:t> </a:t>
            </a:r>
            <a:endParaRPr lang="es-ES" sz="1100" dirty="0">
              <a:effectLst/>
              <a:ea typeface="Calibri"/>
              <a:cs typeface="Times New Roman"/>
            </a:endParaRPr>
          </a:p>
          <a:p>
            <a:pPr algn="ctr">
              <a:lnSpc>
                <a:spcPct val="107000"/>
              </a:lnSpc>
              <a:spcAft>
                <a:spcPts val="0"/>
              </a:spcAft>
            </a:pPr>
            <a:r>
              <a:rPr lang="es-ES_tradnl" sz="1100" dirty="0">
                <a:effectLst/>
                <a:ea typeface="Calibri"/>
                <a:cs typeface="Times New Roman"/>
              </a:rPr>
              <a:t>Desarrollado en la </a:t>
            </a:r>
            <a:r>
              <a:rPr lang="es-ES_tradnl" sz="1100" u="sng" dirty="0">
                <a:effectLst/>
                <a:ea typeface="Calibri"/>
                <a:cs typeface="Times New Roman"/>
              </a:rPr>
              <a:t>NOMBRE DE LA EMPRESA</a:t>
            </a:r>
            <a:r>
              <a:rPr lang="es-ES_tradnl" sz="1100" dirty="0">
                <a:effectLst/>
                <a:ea typeface="Calibri"/>
                <a:cs typeface="Times New Roman"/>
              </a:rPr>
              <a:t>, durante el periodo…</a:t>
            </a:r>
            <a:endParaRPr lang="es-ES" sz="1100" dirty="0">
              <a:effectLst/>
              <a:ea typeface="Calibri"/>
              <a:cs typeface="Times New Roman"/>
            </a:endParaRPr>
          </a:p>
          <a:p>
            <a:pPr>
              <a:lnSpc>
                <a:spcPct val="107000"/>
              </a:lnSpc>
              <a:spcAft>
                <a:spcPts val="0"/>
              </a:spcAft>
            </a:pPr>
            <a:r>
              <a:rPr lang="es-ES_tradnl" sz="1100" dirty="0">
                <a:effectLst/>
                <a:ea typeface="Calibri"/>
                <a:cs typeface="Times New Roman"/>
              </a:rPr>
              <a:t> </a:t>
            </a:r>
            <a:endParaRPr lang="es-ES" sz="1100" dirty="0">
              <a:effectLst/>
              <a:ea typeface="Calibri"/>
              <a:cs typeface="Times New Roman"/>
            </a:endParaRPr>
          </a:p>
          <a:p>
            <a:pPr algn="ctr">
              <a:lnSpc>
                <a:spcPct val="107000"/>
              </a:lnSpc>
              <a:spcAft>
                <a:spcPts val="0"/>
              </a:spcAft>
            </a:pPr>
            <a:r>
              <a:rPr lang="es-ES_tradnl" sz="1400" dirty="0">
                <a:effectLst/>
                <a:ea typeface="Calibri"/>
                <a:cs typeface="Times New Roman"/>
              </a:rPr>
              <a:t>P R E S E N T A</a:t>
            </a:r>
            <a:endParaRPr lang="es-ES" sz="1100" dirty="0">
              <a:effectLst/>
              <a:ea typeface="Calibri"/>
              <a:cs typeface="Times New Roman"/>
            </a:endParaRPr>
          </a:p>
          <a:p>
            <a:pPr algn="ctr">
              <a:lnSpc>
                <a:spcPct val="107000"/>
              </a:lnSpc>
              <a:spcAft>
                <a:spcPts val="0"/>
              </a:spcAft>
            </a:pPr>
            <a:r>
              <a:rPr lang="es-ES_tradnl" sz="1400" dirty="0">
                <a:effectLst/>
                <a:ea typeface="Calibri"/>
                <a:cs typeface="Times New Roman"/>
              </a:rPr>
              <a:t>Nombre del estudiante</a:t>
            </a:r>
            <a:endParaRPr lang="es-ES" sz="1100" dirty="0">
              <a:effectLst/>
              <a:ea typeface="Calibri"/>
              <a:cs typeface="Times New Roman"/>
            </a:endParaRPr>
          </a:p>
          <a:p>
            <a:pPr>
              <a:lnSpc>
                <a:spcPct val="107000"/>
              </a:lnSpc>
              <a:spcAft>
                <a:spcPts val="0"/>
              </a:spcAft>
            </a:pPr>
            <a:r>
              <a:rPr lang="es-ES_tradnl" sz="1400" dirty="0">
                <a:effectLst/>
                <a:ea typeface="Calibri"/>
                <a:cs typeface="Times New Roman"/>
              </a:rPr>
              <a:t> </a:t>
            </a:r>
            <a:endParaRPr lang="es-ES" sz="1100" dirty="0">
              <a:effectLst/>
              <a:ea typeface="Calibri"/>
              <a:cs typeface="Times New Roman"/>
            </a:endParaRPr>
          </a:p>
          <a:p>
            <a:pPr>
              <a:lnSpc>
                <a:spcPct val="107000"/>
              </a:lnSpc>
              <a:spcAft>
                <a:spcPts val="0"/>
              </a:spcAft>
            </a:pPr>
            <a:r>
              <a:rPr lang="es-ES_tradnl" sz="1100" dirty="0">
                <a:effectLst/>
                <a:ea typeface="Calibri"/>
                <a:cs typeface="Times New Roman"/>
              </a:rPr>
              <a:t> </a:t>
            </a:r>
            <a:endParaRPr lang="es-ES" sz="1100" dirty="0">
              <a:effectLst/>
              <a:ea typeface="Calibri"/>
              <a:cs typeface="Times New Roman"/>
            </a:endParaRPr>
          </a:p>
          <a:p>
            <a:pPr>
              <a:lnSpc>
                <a:spcPct val="107000"/>
              </a:lnSpc>
              <a:spcAft>
                <a:spcPts val="0"/>
              </a:spcAft>
            </a:pPr>
            <a:r>
              <a:rPr lang="es-ES_tradnl" sz="1100" dirty="0">
                <a:effectLst/>
                <a:ea typeface="Calibri"/>
                <a:cs typeface="Times New Roman"/>
              </a:rPr>
              <a:t> </a:t>
            </a:r>
            <a:endParaRPr lang="es-ES" sz="1100" dirty="0">
              <a:effectLst/>
              <a:ea typeface="Calibri"/>
              <a:cs typeface="Times New Roman"/>
            </a:endParaRPr>
          </a:p>
          <a:p>
            <a:pPr algn="ctr">
              <a:lnSpc>
                <a:spcPct val="107000"/>
              </a:lnSpc>
              <a:spcAft>
                <a:spcPts val="0"/>
              </a:spcAft>
            </a:pPr>
            <a:r>
              <a:rPr lang="es-ES_tradnl" sz="1100" dirty="0">
                <a:effectLst/>
                <a:ea typeface="Calibri"/>
                <a:cs typeface="Times New Roman"/>
              </a:rPr>
              <a:t>Asesor académico: (nombre del profesor de la asignatura)</a:t>
            </a:r>
            <a:endParaRPr lang="es-ES" sz="1100" dirty="0">
              <a:effectLst/>
              <a:ea typeface="Calibri"/>
              <a:cs typeface="Times New Roman"/>
            </a:endParaRPr>
          </a:p>
          <a:p>
            <a:pPr algn="ctr">
              <a:lnSpc>
                <a:spcPct val="107000"/>
              </a:lnSpc>
              <a:spcAft>
                <a:spcPts val="0"/>
              </a:spcAft>
            </a:pPr>
            <a:r>
              <a:rPr lang="es-ES_tradnl" sz="1100" dirty="0">
                <a:effectLst/>
                <a:ea typeface="Calibri"/>
                <a:cs typeface="Times New Roman"/>
              </a:rPr>
              <a:t>Profesor honorífico: (nombre del asesor de la empresa)</a:t>
            </a:r>
            <a:endParaRPr lang="es-ES" sz="1100" dirty="0">
              <a:effectLst/>
              <a:ea typeface="Calibri"/>
              <a:cs typeface="Times New Roman"/>
            </a:endParaRPr>
          </a:p>
          <a:p>
            <a:pPr algn="ctr">
              <a:lnSpc>
                <a:spcPct val="107000"/>
              </a:lnSpc>
              <a:spcAft>
                <a:spcPts val="0"/>
              </a:spcAft>
            </a:pPr>
            <a:r>
              <a:rPr lang="es-ES_tradnl" sz="1100" dirty="0">
                <a:effectLst/>
                <a:ea typeface="Calibri"/>
                <a:cs typeface="Times New Roman"/>
              </a:rPr>
              <a:t> </a:t>
            </a:r>
            <a:endParaRPr lang="es-ES" sz="1100" dirty="0">
              <a:effectLst/>
              <a:ea typeface="Calibri"/>
              <a:cs typeface="Times New Roman"/>
            </a:endParaRPr>
          </a:p>
          <a:p>
            <a:pPr>
              <a:lnSpc>
                <a:spcPct val="107000"/>
              </a:lnSpc>
              <a:spcAft>
                <a:spcPts val="0"/>
              </a:spcAft>
            </a:pPr>
            <a:r>
              <a:rPr lang="es-ES_tradnl" sz="1100" dirty="0">
                <a:effectLst/>
                <a:ea typeface="Calibri"/>
                <a:cs typeface="Times New Roman"/>
              </a:rPr>
              <a:t> </a:t>
            </a:r>
            <a:endParaRPr lang="es-ES" sz="1100" dirty="0">
              <a:effectLst/>
              <a:ea typeface="Calibri"/>
              <a:cs typeface="Times New Roman"/>
            </a:endParaRPr>
          </a:p>
          <a:p>
            <a:pPr algn="r">
              <a:lnSpc>
                <a:spcPct val="107000"/>
              </a:lnSpc>
              <a:spcAft>
                <a:spcPts val="0"/>
              </a:spcAft>
            </a:pPr>
            <a:r>
              <a:rPr lang="es-ES_tradnl" sz="1100" dirty="0">
                <a:effectLst/>
                <a:ea typeface="Calibri"/>
                <a:cs typeface="Times New Roman"/>
              </a:rPr>
              <a:t>Cd. Sahagún, </a:t>
            </a:r>
            <a:r>
              <a:rPr lang="es-ES_tradnl" sz="1100" dirty="0" err="1">
                <a:effectLst/>
                <a:ea typeface="Calibri"/>
                <a:cs typeface="Times New Roman"/>
              </a:rPr>
              <a:t>Hgo</a:t>
            </a:r>
            <a:r>
              <a:rPr lang="es-ES_tradnl" sz="1100" dirty="0">
                <a:effectLst/>
                <a:ea typeface="Calibri"/>
                <a:cs typeface="Times New Roman"/>
              </a:rPr>
              <a:t>., mes y año.</a:t>
            </a:r>
            <a:endParaRPr lang="es-ES" sz="1100" dirty="0">
              <a:effectLst/>
              <a:ea typeface="Calibri"/>
              <a:cs typeface="Times New Roman"/>
            </a:endParaRPr>
          </a:p>
        </p:txBody>
      </p:sp>
    </p:spTree>
    <p:extLst>
      <p:ext uri="{BB962C8B-B14F-4D97-AF65-F5344CB8AC3E}">
        <p14:creationId xmlns:p14="http://schemas.microsoft.com/office/powerpoint/2010/main" val="23165945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43" name="2 Marcador de contenido"/>
          <p:cNvSpPr>
            <a:spLocks noGrp="1"/>
          </p:cNvSpPr>
          <p:nvPr>
            <p:ph idx="1"/>
          </p:nvPr>
        </p:nvSpPr>
        <p:spPr>
          <a:xfrm>
            <a:off x="878904" y="908720"/>
            <a:ext cx="7725544" cy="3960440"/>
          </a:xfrm>
        </p:spPr>
        <p:txBody>
          <a:bodyPr>
            <a:normAutofit fontScale="62500" lnSpcReduction="20000"/>
          </a:bodyPr>
          <a:lstStyle/>
          <a:p>
            <a:pPr marL="0" indent="0">
              <a:buNone/>
            </a:pPr>
            <a:r>
              <a:rPr lang="es-MX" sz="3800" b="1" dirty="0" smtClean="0">
                <a:latin typeface="Arial" pitchFamily="34" charset="0"/>
                <a:cs typeface="Arial" pitchFamily="34" charset="0"/>
              </a:rPr>
              <a:t>Índice</a:t>
            </a:r>
            <a:endParaRPr lang="es-MX" sz="3700" dirty="0">
              <a:latin typeface="Arial" pitchFamily="34" charset="0"/>
              <a:cs typeface="Arial" pitchFamily="34" charset="0"/>
            </a:endParaRPr>
          </a:p>
          <a:p>
            <a:pPr marL="0" indent="0" algn="just">
              <a:buNone/>
            </a:pPr>
            <a:r>
              <a:rPr lang="es-ES" sz="3700" dirty="0" smtClean="0">
                <a:latin typeface="Arial" pitchFamily="34" charset="0"/>
                <a:cs typeface="Arial" pitchFamily="34" charset="0"/>
              </a:rPr>
              <a:t>Lista ordenada de secciones que permite al lector saber qué contenidos integra el proyecto y en qué página se encuentra cada uno; se presenta al inicio del documento.</a:t>
            </a:r>
          </a:p>
          <a:p>
            <a:pPr marL="0" indent="0" algn="just">
              <a:buNone/>
            </a:pPr>
            <a:endParaRPr lang="es-ES" sz="3700" dirty="0" smtClean="0">
              <a:latin typeface="Arial" pitchFamily="34" charset="0"/>
              <a:cs typeface="Arial" pitchFamily="34" charset="0"/>
            </a:endParaRPr>
          </a:p>
          <a:p>
            <a:pPr marL="0" indent="0" algn="just">
              <a:buNone/>
            </a:pPr>
            <a:endParaRPr lang="es-ES" sz="3700" dirty="0">
              <a:latin typeface="Arial" pitchFamily="34" charset="0"/>
              <a:cs typeface="Arial" pitchFamily="34" charset="0"/>
            </a:endParaRPr>
          </a:p>
          <a:p>
            <a:pPr marL="0" lvl="0" indent="0">
              <a:buNone/>
            </a:pPr>
            <a:r>
              <a:rPr lang="es-MX" sz="3700" b="1" dirty="0">
                <a:latin typeface="Arial" pitchFamily="34" charset="0"/>
                <a:cs typeface="Arial" pitchFamily="34" charset="0"/>
              </a:rPr>
              <a:t>Introducción</a:t>
            </a:r>
            <a:endParaRPr lang="es-ES" sz="3700" b="1" dirty="0">
              <a:latin typeface="Arial" pitchFamily="34" charset="0"/>
              <a:cs typeface="Arial" pitchFamily="34" charset="0"/>
            </a:endParaRPr>
          </a:p>
          <a:p>
            <a:pPr marL="0" indent="0">
              <a:buNone/>
            </a:pPr>
            <a:r>
              <a:rPr lang="es-MX" sz="3700" dirty="0">
                <a:latin typeface="Arial" pitchFamily="34" charset="0"/>
                <a:cs typeface="Arial" pitchFamily="34" charset="0"/>
              </a:rPr>
              <a:t>Resume el contenido del proyecto de un modo simple y conciso. Se sugiere incluir la problemática detectada, la propuesta de solución, el objetivo general, mencionar el procedimiento para alcanzar el objetivo y los resultados </a:t>
            </a:r>
            <a:r>
              <a:rPr lang="es-MX" sz="3700" dirty="0" smtClean="0">
                <a:latin typeface="Arial" pitchFamily="34" charset="0"/>
                <a:cs typeface="Arial" pitchFamily="34" charset="0"/>
              </a:rPr>
              <a:t>alcanzados. </a:t>
            </a:r>
            <a:endParaRPr lang="es-ES" sz="3700" dirty="0">
              <a:latin typeface="Arial" pitchFamily="34" charset="0"/>
              <a:cs typeface="Arial" pitchFamily="34" charset="0"/>
            </a:endParaRPr>
          </a:p>
        </p:txBody>
      </p:sp>
    </p:spTree>
    <p:extLst>
      <p:ext uri="{BB962C8B-B14F-4D97-AF65-F5344CB8AC3E}">
        <p14:creationId xmlns:p14="http://schemas.microsoft.com/office/powerpoint/2010/main" val="16772945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43" name="2 Marcador de contenido"/>
          <p:cNvSpPr>
            <a:spLocks noGrp="1"/>
          </p:cNvSpPr>
          <p:nvPr>
            <p:ph idx="1"/>
          </p:nvPr>
        </p:nvSpPr>
        <p:spPr>
          <a:xfrm>
            <a:off x="971600" y="836712"/>
            <a:ext cx="7488832" cy="4464496"/>
          </a:xfrm>
        </p:spPr>
        <p:txBody>
          <a:bodyPr>
            <a:normAutofit fontScale="92500" lnSpcReduction="20000"/>
          </a:bodyPr>
          <a:lstStyle/>
          <a:p>
            <a:pPr marL="0" indent="0">
              <a:buNone/>
            </a:pPr>
            <a:r>
              <a:rPr lang="es-MX" sz="2500" b="1" dirty="0" smtClean="0">
                <a:latin typeface="Arial" panose="020B0604020202020204" pitchFamily="34" charset="0"/>
                <a:cs typeface="Arial" panose="020B0604020202020204" pitchFamily="34" charset="0"/>
              </a:rPr>
              <a:t>Contexto</a:t>
            </a:r>
            <a:endParaRPr lang="es-ES" sz="2500" dirty="0">
              <a:latin typeface="Arial" panose="020B0604020202020204" pitchFamily="34" charset="0"/>
              <a:cs typeface="Arial" panose="020B0604020202020204" pitchFamily="34" charset="0"/>
            </a:endParaRPr>
          </a:p>
          <a:p>
            <a:pPr marL="0" indent="0">
              <a:buNone/>
            </a:pPr>
            <a:r>
              <a:rPr lang="es-MX" sz="2500" dirty="0" smtClean="0">
                <a:latin typeface="Arial" panose="020B0604020202020204" pitchFamily="34" charset="0"/>
                <a:cs typeface="Arial" panose="020B0604020202020204" pitchFamily="34" charset="0"/>
              </a:rPr>
              <a:t>Mencionar </a:t>
            </a:r>
            <a:r>
              <a:rPr lang="es-MX" sz="2500" dirty="0">
                <a:latin typeface="Arial" panose="020B0604020202020204" pitchFamily="34" charset="0"/>
                <a:cs typeface="Arial" panose="020B0604020202020204" pitchFamily="34" charset="0"/>
              </a:rPr>
              <a:t>de manera detallada las características de la empresa, que incluya nombre, giro, tamaño, número de empleados, antigüedad, entono, principales actividades, productos, clientes, antecedentes, situación actual…</a:t>
            </a:r>
            <a:endParaRPr lang="es-ES" sz="2500" dirty="0">
              <a:latin typeface="Arial" panose="020B0604020202020204" pitchFamily="34" charset="0"/>
              <a:cs typeface="Arial" panose="020B0604020202020204" pitchFamily="34" charset="0"/>
            </a:endParaRPr>
          </a:p>
          <a:p>
            <a:pPr marL="0" indent="0">
              <a:buNone/>
            </a:pPr>
            <a:r>
              <a:rPr lang="es-MX" sz="2500" dirty="0">
                <a:latin typeface="Arial" panose="020B0604020202020204" pitchFamily="34" charset="0"/>
                <a:cs typeface="Arial" panose="020B0604020202020204" pitchFamily="34" charset="0"/>
              </a:rPr>
              <a:t>    </a:t>
            </a:r>
            <a:endParaRPr lang="es-MX" sz="2500" dirty="0" smtClean="0">
              <a:latin typeface="Arial" panose="020B0604020202020204" pitchFamily="34" charset="0"/>
              <a:cs typeface="Arial" panose="020B0604020202020204" pitchFamily="34" charset="0"/>
            </a:endParaRPr>
          </a:p>
          <a:p>
            <a:pPr marL="0" indent="0">
              <a:buNone/>
            </a:pPr>
            <a:endParaRPr lang="es-ES" sz="2500" dirty="0">
              <a:latin typeface="Arial" panose="020B0604020202020204" pitchFamily="34" charset="0"/>
              <a:cs typeface="Arial" panose="020B0604020202020204" pitchFamily="34" charset="0"/>
            </a:endParaRPr>
          </a:p>
          <a:p>
            <a:pPr marL="0" lvl="0" indent="0">
              <a:buNone/>
            </a:pPr>
            <a:r>
              <a:rPr lang="es-MX" sz="2500" b="1" dirty="0">
                <a:latin typeface="Arial" panose="020B0604020202020204" pitchFamily="34" charset="0"/>
                <a:cs typeface="Arial" panose="020B0604020202020204" pitchFamily="34" charset="0"/>
              </a:rPr>
              <a:t>Descripción del problema</a:t>
            </a:r>
            <a:endParaRPr lang="es-ES" sz="2500" dirty="0">
              <a:latin typeface="Arial" panose="020B0604020202020204" pitchFamily="34" charset="0"/>
              <a:cs typeface="Arial" panose="020B0604020202020204" pitchFamily="34" charset="0"/>
            </a:endParaRPr>
          </a:p>
          <a:p>
            <a:pPr marL="0" indent="0">
              <a:buNone/>
            </a:pPr>
            <a:r>
              <a:rPr lang="es-MX" sz="2500" dirty="0">
                <a:latin typeface="Arial" panose="020B0604020202020204" pitchFamily="34" charset="0"/>
                <a:cs typeface="Arial" panose="020B0604020202020204" pitchFamily="34" charset="0"/>
              </a:rPr>
              <a:t>Mencionar los elementos que obstaculizan el correcto o normal desempeño de los procesos, situaciones y/o fenómenos; pueden ser alteraciones generados accidental o voluntariamente por agentes internos o externos y su solución es de suma importancia para restituir las condiciones de normalidad</a:t>
            </a:r>
            <a:r>
              <a:rPr lang="es-MX" sz="2300" dirty="0" smtClean="0">
                <a:latin typeface="Arial" panose="020B0604020202020204" pitchFamily="34" charset="0"/>
                <a:cs typeface="Arial" panose="020B0604020202020204" pitchFamily="34" charset="0"/>
              </a:rPr>
              <a:t>.</a:t>
            </a:r>
            <a:endParaRPr lang="es-ES" sz="23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775088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43" name="2 Marcador de contenido"/>
          <p:cNvSpPr>
            <a:spLocks noGrp="1"/>
          </p:cNvSpPr>
          <p:nvPr>
            <p:ph idx="1"/>
          </p:nvPr>
        </p:nvSpPr>
        <p:spPr>
          <a:xfrm>
            <a:off x="971600" y="692696"/>
            <a:ext cx="7632848" cy="4824536"/>
          </a:xfrm>
        </p:spPr>
        <p:txBody>
          <a:bodyPr>
            <a:noAutofit/>
          </a:bodyPr>
          <a:lstStyle/>
          <a:p>
            <a:pPr marL="0" indent="0">
              <a:buNone/>
            </a:pPr>
            <a:r>
              <a:rPr lang="es-MX" sz="2000" b="1" dirty="0" smtClean="0">
                <a:latin typeface="Arial" panose="020B0604020202020204" pitchFamily="34" charset="0"/>
                <a:cs typeface="Arial" panose="020B0604020202020204" pitchFamily="34" charset="0"/>
              </a:rPr>
              <a:t>Objetivos</a:t>
            </a:r>
            <a:endParaRPr lang="es-ES" sz="2000" dirty="0">
              <a:latin typeface="Arial" panose="020B0604020202020204" pitchFamily="34" charset="0"/>
              <a:cs typeface="Arial" panose="020B0604020202020204" pitchFamily="34" charset="0"/>
            </a:endParaRPr>
          </a:p>
          <a:p>
            <a:pPr marL="0" indent="0">
              <a:buNone/>
            </a:pPr>
            <a:r>
              <a:rPr lang="es-MX" sz="2000" dirty="0" smtClean="0">
                <a:latin typeface="Arial" panose="020B0604020202020204" pitchFamily="34" charset="0"/>
                <a:cs typeface="Arial" panose="020B0604020202020204" pitchFamily="34" charset="0"/>
              </a:rPr>
              <a:t>Establecer </a:t>
            </a:r>
            <a:r>
              <a:rPr lang="es-MX" sz="2000" dirty="0">
                <a:latin typeface="Arial" panose="020B0604020202020204" pitchFamily="34" charset="0"/>
                <a:cs typeface="Arial" panose="020B0604020202020204" pitchFamily="34" charset="0"/>
              </a:rPr>
              <a:t>qué es lo que se va a hacer en el desarrollo del proyecto, para dar respuesta a la problemática planteada, susceptible de alcanzar. </a:t>
            </a:r>
            <a:endParaRPr lang="es-ES" sz="2000" dirty="0">
              <a:latin typeface="Arial" panose="020B0604020202020204" pitchFamily="34" charset="0"/>
              <a:cs typeface="Arial" panose="020B0604020202020204" pitchFamily="34" charset="0"/>
            </a:endParaRPr>
          </a:p>
          <a:p>
            <a:pPr marL="0" indent="0">
              <a:buNone/>
            </a:pPr>
            <a:r>
              <a:rPr lang="es-MX" sz="2000" dirty="0">
                <a:latin typeface="Arial" panose="020B0604020202020204" pitchFamily="34" charset="0"/>
                <a:cs typeface="Arial" panose="020B0604020202020204" pitchFamily="34" charset="0"/>
              </a:rPr>
              <a:t>Se </a:t>
            </a:r>
            <a:r>
              <a:rPr lang="es-MX" sz="2000" dirty="0" smtClean="0">
                <a:latin typeface="Arial" panose="020B0604020202020204" pitchFamily="34" charset="0"/>
                <a:cs typeface="Arial" panose="020B0604020202020204" pitchFamily="34" charset="0"/>
              </a:rPr>
              <a:t>redactan </a:t>
            </a:r>
            <a:r>
              <a:rPr lang="es-MX" sz="2000" dirty="0">
                <a:latin typeface="Arial" panose="020B0604020202020204" pitchFamily="34" charset="0"/>
                <a:cs typeface="Arial" panose="020B0604020202020204" pitchFamily="34" charset="0"/>
              </a:rPr>
              <a:t>con un verbo en infinitivo y </a:t>
            </a:r>
            <a:r>
              <a:rPr lang="es-MX" sz="2000" dirty="0" smtClean="0">
                <a:latin typeface="Arial" panose="020B0604020202020204" pitchFamily="34" charset="0"/>
                <a:cs typeface="Arial" panose="020B0604020202020204" pitchFamily="34" charset="0"/>
              </a:rPr>
              <a:t>deben </a:t>
            </a:r>
            <a:r>
              <a:rPr lang="es-MX" sz="2000" dirty="0">
                <a:latin typeface="Arial" panose="020B0604020202020204" pitchFamily="34" charset="0"/>
                <a:cs typeface="Arial" panose="020B0604020202020204" pitchFamily="34" charset="0"/>
              </a:rPr>
              <a:t>estar </a:t>
            </a:r>
            <a:r>
              <a:rPr lang="es-MX" sz="2000" dirty="0" smtClean="0">
                <a:latin typeface="Arial" panose="020B0604020202020204" pitchFamily="34" charset="0"/>
                <a:cs typeface="Arial" panose="020B0604020202020204" pitchFamily="34" charset="0"/>
              </a:rPr>
              <a:t>compuestos </a:t>
            </a:r>
            <a:r>
              <a:rPr lang="es-MX" sz="2000" dirty="0">
                <a:latin typeface="Arial" panose="020B0604020202020204" pitchFamily="34" charset="0"/>
                <a:cs typeface="Arial" panose="020B0604020202020204" pitchFamily="34" charset="0"/>
              </a:rPr>
              <a:t>por la problemática, </a:t>
            </a:r>
            <a:r>
              <a:rPr lang="es-MX" sz="2000" dirty="0" smtClean="0">
                <a:latin typeface="Arial" panose="020B0604020202020204" pitchFamily="34" charset="0"/>
                <a:cs typeface="Arial" panose="020B0604020202020204" pitchFamily="34" charset="0"/>
              </a:rPr>
              <a:t>el concepto</a:t>
            </a:r>
            <a:r>
              <a:rPr lang="es-MX" sz="2000" dirty="0">
                <a:latin typeface="Arial" panose="020B0604020202020204" pitchFamily="34" charset="0"/>
                <a:cs typeface="Arial" panose="020B0604020202020204" pitchFamily="34" charset="0"/>
              </a:rPr>
              <a:t>, </a:t>
            </a:r>
            <a:r>
              <a:rPr lang="es-MX" sz="2000" dirty="0" smtClean="0">
                <a:latin typeface="Arial" panose="020B0604020202020204" pitchFamily="34" charset="0"/>
                <a:cs typeface="Arial" panose="020B0604020202020204" pitchFamily="34" charset="0"/>
              </a:rPr>
              <a:t>la población</a:t>
            </a:r>
            <a:r>
              <a:rPr lang="es-MX" sz="2000" dirty="0">
                <a:latin typeface="Arial" panose="020B0604020202020204" pitchFamily="34" charset="0"/>
                <a:cs typeface="Arial" panose="020B0604020202020204" pitchFamily="34" charset="0"/>
              </a:rPr>
              <a:t>, lugar y tiempo.</a:t>
            </a:r>
            <a:endParaRPr lang="es-ES" sz="2000" dirty="0">
              <a:latin typeface="Arial" panose="020B0604020202020204" pitchFamily="34" charset="0"/>
              <a:cs typeface="Arial" panose="020B0604020202020204" pitchFamily="34" charset="0"/>
            </a:endParaRPr>
          </a:p>
          <a:p>
            <a:pPr marL="0" indent="0">
              <a:buNone/>
            </a:pPr>
            <a:r>
              <a:rPr lang="es-MX" sz="2000" dirty="0">
                <a:latin typeface="Arial" panose="020B0604020202020204" pitchFamily="34" charset="0"/>
                <a:cs typeface="Arial" panose="020B0604020202020204" pitchFamily="34" charset="0"/>
              </a:rPr>
              <a:t>    </a:t>
            </a:r>
            <a:endParaRPr lang="es-ES" sz="2000" dirty="0">
              <a:latin typeface="Arial" panose="020B0604020202020204" pitchFamily="34" charset="0"/>
              <a:cs typeface="Arial" panose="020B0604020202020204" pitchFamily="34" charset="0"/>
            </a:endParaRPr>
          </a:p>
          <a:p>
            <a:pPr marL="0" lvl="0" indent="0">
              <a:buNone/>
            </a:pPr>
            <a:r>
              <a:rPr lang="es-ES" sz="2000" b="1" dirty="0">
                <a:latin typeface="Arial" panose="020B0604020202020204" pitchFamily="34" charset="0"/>
                <a:cs typeface="Arial" panose="020B0604020202020204" pitchFamily="34" charset="0"/>
              </a:rPr>
              <a:t>Marco teórico</a:t>
            </a:r>
          </a:p>
          <a:p>
            <a:pPr marL="0" indent="0">
              <a:buNone/>
            </a:pPr>
            <a:r>
              <a:rPr lang="es-MX" sz="2000" dirty="0">
                <a:latin typeface="Arial" panose="020B0604020202020204" pitchFamily="34" charset="0"/>
                <a:cs typeface="Arial" panose="020B0604020202020204" pitchFamily="34" charset="0"/>
              </a:rPr>
              <a:t>Este apartado debe construirse desde categorías teóricas que definan la temática planteada en el proyecto. La conceptualización consta de las diferentes teorías y conceptos que se han </a:t>
            </a:r>
            <a:r>
              <a:rPr lang="es-MX" sz="2000" dirty="0" smtClean="0">
                <a:latin typeface="Arial" panose="020B0604020202020204" pitchFamily="34" charset="0"/>
                <a:cs typeface="Arial" panose="020B0604020202020204" pitchFamily="34" charset="0"/>
              </a:rPr>
              <a:t>desarrollado </a:t>
            </a:r>
            <a:r>
              <a:rPr lang="es-MX" sz="2000" dirty="0">
                <a:latin typeface="Arial" panose="020B0604020202020204" pitchFamily="34" charset="0"/>
                <a:cs typeface="Arial" panose="020B0604020202020204" pitchFamily="34" charset="0"/>
              </a:rPr>
              <a:t>en relación al tema o concepto. El referente teórico exige una presentación coherente </a:t>
            </a:r>
            <a:r>
              <a:rPr lang="es-MX" sz="2000" dirty="0" smtClean="0">
                <a:latin typeface="Arial" panose="020B0604020202020204" pitchFamily="34" charset="0"/>
                <a:cs typeface="Arial" panose="020B0604020202020204" pitchFamily="34" charset="0"/>
              </a:rPr>
              <a:t>y ordenada</a:t>
            </a:r>
            <a:r>
              <a:rPr lang="es-MX" sz="2000" dirty="0">
                <a:latin typeface="Arial" panose="020B0604020202020204" pitchFamily="34" charset="0"/>
                <a:cs typeface="Arial" panose="020B0604020202020204" pitchFamily="34" charset="0"/>
              </a:rPr>
              <a:t>, que permita leer la ilación </a:t>
            </a:r>
            <a:r>
              <a:rPr lang="es-MX" sz="2000" dirty="0" smtClean="0">
                <a:latin typeface="Arial" panose="020B0604020202020204" pitchFamily="34" charset="0"/>
                <a:cs typeface="Arial" panose="020B0604020202020204" pitchFamily="34" charset="0"/>
              </a:rPr>
              <a:t>de la </a:t>
            </a:r>
            <a:r>
              <a:rPr lang="es-MX" sz="2000" dirty="0">
                <a:latin typeface="Arial" panose="020B0604020202020204" pitchFamily="34" charset="0"/>
                <a:cs typeface="Arial" panose="020B0604020202020204" pitchFamily="34" charset="0"/>
              </a:rPr>
              <a:t>temática propuesta.</a:t>
            </a:r>
            <a:endParaRPr lang="es-E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81617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43" name="2 Marcador de contenido"/>
          <p:cNvSpPr>
            <a:spLocks noGrp="1"/>
          </p:cNvSpPr>
          <p:nvPr>
            <p:ph idx="1"/>
          </p:nvPr>
        </p:nvSpPr>
        <p:spPr>
          <a:xfrm>
            <a:off x="971600" y="836712"/>
            <a:ext cx="7488832" cy="4464496"/>
          </a:xfrm>
        </p:spPr>
        <p:txBody>
          <a:bodyPr>
            <a:normAutofit/>
          </a:bodyPr>
          <a:lstStyle/>
          <a:p>
            <a:pPr marL="0" indent="0">
              <a:buNone/>
            </a:pPr>
            <a:r>
              <a:rPr lang="es-MX" sz="2300" b="1" dirty="0" smtClean="0">
                <a:latin typeface="Arial" panose="020B0604020202020204" pitchFamily="34" charset="0"/>
                <a:cs typeface="Arial" panose="020B0604020202020204" pitchFamily="34" charset="0"/>
              </a:rPr>
              <a:t>Estrategia de implementación</a:t>
            </a:r>
            <a:endParaRPr lang="es-ES" sz="2300" dirty="0">
              <a:latin typeface="Arial" panose="020B0604020202020204" pitchFamily="34" charset="0"/>
              <a:cs typeface="Arial" panose="020B0604020202020204" pitchFamily="34" charset="0"/>
            </a:endParaRPr>
          </a:p>
          <a:p>
            <a:pPr marL="0" indent="0">
              <a:buNone/>
            </a:pPr>
            <a:r>
              <a:rPr lang="es-ES" sz="2300" dirty="0" smtClean="0">
                <a:latin typeface="Arial" panose="020B0604020202020204" pitchFamily="34" charset="0"/>
                <a:cs typeface="Arial" panose="020B0604020202020204" pitchFamily="34" charset="0"/>
              </a:rPr>
              <a:t>Procedimiento, pasos, etapas para cumplir con la propuesta de mejora o solución de la problemática detectada en la Unidad Receptora.</a:t>
            </a:r>
            <a:endParaRPr lang="es-MX" sz="2300" dirty="0" smtClean="0">
              <a:latin typeface="Arial" panose="020B0604020202020204" pitchFamily="34" charset="0"/>
              <a:cs typeface="Arial" panose="020B0604020202020204" pitchFamily="34" charset="0"/>
            </a:endParaRPr>
          </a:p>
          <a:p>
            <a:pPr marL="0" indent="0">
              <a:buNone/>
            </a:pPr>
            <a:endParaRPr lang="es-ES" sz="2300" dirty="0" smtClean="0">
              <a:latin typeface="Arial" panose="020B0604020202020204" pitchFamily="34" charset="0"/>
              <a:cs typeface="Arial" panose="020B0604020202020204" pitchFamily="34" charset="0"/>
            </a:endParaRPr>
          </a:p>
          <a:p>
            <a:pPr marL="0" indent="0">
              <a:buNone/>
            </a:pPr>
            <a:endParaRPr lang="es-ES" sz="2300" dirty="0">
              <a:latin typeface="Arial" panose="020B0604020202020204" pitchFamily="34" charset="0"/>
              <a:cs typeface="Arial" panose="020B0604020202020204" pitchFamily="34" charset="0"/>
            </a:endParaRPr>
          </a:p>
          <a:p>
            <a:pPr marL="0" lvl="0" indent="0">
              <a:buNone/>
            </a:pPr>
            <a:r>
              <a:rPr lang="es-ES" sz="2300" b="1" dirty="0" smtClean="0">
                <a:latin typeface="Arial" panose="020B0604020202020204" pitchFamily="34" charset="0"/>
                <a:cs typeface="Arial" panose="020B0604020202020204" pitchFamily="34" charset="0"/>
              </a:rPr>
              <a:t>Resultados</a:t>
            </a:r>
            <a:endParaRPr lang="es-ES" sz="2300" dirty="0">
              <a:latin typeface="Arial" panose="020B0604020202020204" pitchFamily="34" charset="0"/>
              <a:cs typeface="Arial" panose="020B0604020202020204" pitchFamily="34" charset="0"/>
            </a:endParaRPr>
          </a:p>
          <a:p>
            <a:pPr marL="0" indent="0">
              <a:buNone/>
            </a:pPr>
            <a:r>
              <a:rPr lang="es-MX" sz="2300" dirty="0" smtClean="0">
                <a:latin typeface="Arial" panose="020B0604020202020204" pitchFamily="34" charset="0"/>
                <a:cs typeface="Arial" panose="020B0604020202020204" pitchFamily="34" charset="0"/>
              </a:rPr>
              <a:t>Descripción detallada de los resultados alcanzados al término del proyecto, con base en los objetivos y alcances planteados.</a:t>
            </a:r>
          </a:p>
        </p:txBody>
      </p:sp>
    </p:spTree>
    <p:extLst>
      <p:ext uri="{BB962C8B-B14F-4D97-AF65-F5344CB8AC3E}">
        <p14:creationId xmlns:p14="http://schemas.microsoft.com/office/powerpoint/2010/main" val="365739438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405</TotalTime>
  <Words>722</Words>
  <Application>Microsoft Office PowerPoint</Application>
  <PresentationFormat>Presentación en pantalla (4:3)</PresentationFormat>
  <Paragraphs>106</Paragraphs>
  <Slides>11</Slides>
  <Notes>0</Notes>
  <HiddenSlides>0</HiddenSlides>
  <MMClips>0</MMClips>
  <ScaleCrop>false</ScaleCrop>
  <HeadingPairs>
    <vt:vector size="6" baseType="variant">
      <vt:variant>
        <vt:lpstr>Fuentes usadas</vt:lpstr>
      </vt:variant>
      <vt:variant>
        <vt:i4>4</vt:i4>
      </vt:variant>
      <vt:variant>
        <vt:lpstr>Tema</vt:lpstr>
      </vt:variant>
      <vt:variant>
        <vt:i4>2</vt:i4>
      </vt:variant>
      <vt:variant>
        <vt:lpstr>Títulos de diapositiva</vt:lpstr>
      </vt:variant>
      <vt:variant>
        <vt:i4>11</vt:i4>
      </vt:variant>
    </vt:vector>
  </HeadingPairs>
  <TitlesOfParts>
    <vt:vector size="17" baseType="lpstr">
      <vt:lpstr>Arial</vt:lpstr>
      <vt:lpstr>Calibri</vt:lpstr>
      <vt:lpstr>Times New Roman</vt:lpstr>
      <vt:lpstr>Wingdings</vt:lpstr>
      <vt:lpstr>Tema de Office</vt:lpstr>
      <vt:lpstr>1_Tema de Office</vt:lpstr>
      <vt:lpstr>Proyecto de intervención</vt:lpstr>
      <vt:lpstr>Proyecto de Intervención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Referencias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CLAUDIA BEATRIZ LECHUGA CANTO</cp:lastModifiedBy>
  <cp:revision>63</cp:revision>
  <dcterms:created xsi:type="dcterms:W3CDTF">2012-12-04T21:22:09Z</dcterms:created>
  <dcterms:modified xsi:type="dcterms:W3CDTF">2017-03-31T03:24:38Z</dcterms:modified>
</cp:coreProperties>
</file>