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Lst>
  <p:notesMasterIdLst>
    <p:notesMasterId r:id="rId16"/>
  </p:notesMasterIdLst>
  <p:sldIdLst>
    <p:sldId id="256" r:id="rId5"/>
    <p:sldId id="267" r:id="rId6"/>
    <p:sldId id="285" r:id="rId7"/>
    <p:sldId id="280" r:id="rId8"/>
    <p:sldId id="281" r:id="rId9"/>
    <p:sldId id="282" r:id="rId10"/>
    <p:sldId id="279" r:id="rId11"/>
    <p:sldId id="283" r:id="rId12"/>
    <p:sldId id="284" r:id="rId13"/>
    <p:sldId id="277" r:id="rId14"/>
    <p:sldId id="276" r:id="rId15"/>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53" autoAdjust="0"/>
    <p:restoredTop sz="94652" autoAdjust="0"/>
  </p:normalViewPr>
  <p:slideViewPr>
    <p:cSldViewPr>
      <p:cViewPr>
        <p:scale>
          <a:sx n="118" d="100"/>
          <a:sy n="118" d="100"/>
        </p:scale>
        <p:origin x="-1422" y="19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7243EA5-5F2E-4BC5-A836-737E5FF0F497}" type="doc">
      <dgm:prSet loTypeId="urn:microsoft.com/office/officeart/2005/8/layout/default" loCatId="list" qsTypeId="urn:microsoft.com/office/officeart/2005/8/quickstyle/simple1" qsCatId="simple" csTypeId="urn:microsoft.com/office/officeart/2005/8/colors/colorful4" csCatId="colorful" phldr="1"/>
      <dgm:spPr/>
      <dgm:t>
        <a:bodyPr/>
        <a:lstStyle/>
        <a:p>
          <a:endParaRPr lang="es-MX"/>
        </a:p>
      </dgm:t>
    </dgm:pt>
    <dgm:pt modelId="{D742D836-E735-4988-82BC-0215F981AEC1}">
      <dgm:prSet phldrT="[Texto]"/>
      <dgm:spPr/>
      <dgm:t>
        <a:bodyPr/>
        <a:lstStyle/>
        <a:p>
          <a:r>
            <a:rPr lang="es-MX" dirty="0" smtClean="0"/>
            <a:t>Es un país con una gran variedad de ambientes, fisiográfica y de climas, donde la diversidad biológica se encuentra distribuida en el territorio de manera heterogénea. </a:t>
          </a:r>
          <a:endParaRPr lang="es-MX" dirty="0"/>
        </a:p>
      </dgm:t>
    </dgm:pt>
    <dgm:pt modelId="{5FF0F560-626C-4DB7-AAFA-44480A684C1B}" type="parTrans" cxnId="{21A6EED8-EC8A-48B2-86BD-ABF9949B48DA}">
      <dgm:prSet/>
      <dgm:spPr/>
      <dgm:t>
        <a:bodyPr/>
        <a:lstStyle/>
        <a:p>
          <a:endParaRPr lang="es-MX"/>
        </a:p>
      </dgm:t>
    </dgm:pt>
    <dgm:pt modelId="{061526C7-19CD-462C-8592-54C97D191FC2}" type="sibTrans" cxnId="{21A6EED8-EC8A-48B2-86BD-ABF9949B48DA}">
      <dgm:prSet/>
      <dgm:spPr/>
      <dgm:t>
        <a:bodyPr/>
        <a:lstStyle/>
        <a:p>
          <a:endParaRPr lang="es-MX"/>
        </a:p>
      </dgm:t>
    </dgm:pt>
    <dgm:pt modelId="{505E7430-F829-4B78-848C-30504901E64E}">
      <dgm:prSet/>
      <dgm:spPr/>
      <dgm:t>
        <a:bodyPr/>
        <a:lstStyle/>
        <a:p>
          <a:r>
            <a:rPr lang="es-MX" dirty="0" smtClean="0"/>
            <a:t>En el país confluyen regiones biogeográficas, es centro de origen de especies domesticadas, y sitio de hibernación y paso para una gran cantidad de especies migratorias.</a:t>
          </a:r>
          <a:endParaRPr lang="es-MX" dirty="0"/>
        </a:p>
      </dgm:t>
    </dgm:pt>
    <dgm:pt modelId="{93D3699D-D8C1-4426-AF7A-0E120230A0D2}" type="parTrans" cxnId="{04B1B4CE-699F-437A-8947-FB9C72257496}">
      <dgm:prSet/>
      <dgm:spPr/>
      <dgm:t>
        <a:bodyPr/>
        <a:lstStyle/>
        <a:p>
          <a:endParaRPr lang="es-MX"/>
        </a:p>
      </dgm:t>
    </dgm:pt>
    <dgm:pt modelId="{04586CF9-CE47-420D-B9CE-8B89D3D46436}" type="sibTrans" cxnId="{04B1B4CE-699F-437A-8947-FB9C72257496}">
      <dgm:prSet/>
      <dgm:spPr/>
      <dgm:t>
        <a:bodyPr/>
        <a:lstStyle/>
        <a:p>
          <a:endParaRPr lang="es-MX"/>
        </a:p>
      </dgm:t>
    </dgm:pt>
    <dgm:pt modelId="{AFBA107E-DA44-4FD2-AA42-126678B2C90D}" type="pres">
      <dgm:prSet presAssocID="{17243EA5-5F2E-4BC5-A836-737E5FF0F497}" presName="diagram" presStyleCnt="0">
        <dgm:presLayoutVars>
          <dgm:dir/>
          <dgm:resizeHandles val="exact"/>
        </dgm:presLayoutVars>
      </dgm:prSet>
      <dgm:spPr/>
    </dgm:pt>
    <dgm:pt modelId="{81701466-3D3E-466B-B58B-D367D891D124}" type="pres">
      <dgm:prSet presAssocID="{D742D836-E735-4988-82BC-0215F981AEC1}" presName="node" presStyleLbl="node1" presStyleIdx="0" presStyleCnt="2" custScaleX="184106">
        <dgm:presLayoutVars>
          <dgm:bulletEnabled val="1"/>
        </dgm:presLayoutVars>
      </dgm:prSet>
      <dgm:spPr/>
      <dgm:t>
        <a:bodyPr/>
        <a:lstStyle/>
        <a:p>
          <a:endParaRPr lang="es-MX"/>
        </a:p>
      </dgm:t>
    </dgm:pt>
    <dgm:pt modelId="{67AC269E-8E92-423C-8503-40C88E55F2CF}" type="pres">
      <dgm:prSet presAssocID="{061526C7-19CD-462C-8592-54C97D191FC2}" presName="sibTrans" presStyleCnt="0"/>
      <dgm:spPr/>
    </dgm:pt>
    <dgm:pt modelId="{F2D91A0D-0A08-4594-962A-14B74C4113E9}" type="pres">
      <dgm:prSet presAssocID="{505E7430-F829-4B78-848C-30504901E64E}" presName="node" presStyleLbl="node1" presStyleIdx="1" presStyleCnt="2" custScaleX="184106">
        <dgm:presLayoutVars>
          <dgm:bulletEnabled val="1"/>
        </dgm:presLayoutVars>
      </dgm:prSet>
      <dgm:spPr/>
    </dgm:pt>
  </dgm:ptLst>
  <dgm:cxnLst>
    <dgm:cxn modelId="{30883DA9-95E3-4759-A3AA-4E33A44EFF90}" type="presOf" srcId="{505E7430-F829-4B78-848C-30504901E64E}" destId="{F2D91A0D-0A08-4594-962A-14B74C4113E9}" srcOrd="0" destOrd="0" presId="urn:microsoft.com/office/officeart/2005/8/layout/default"/>
    <dgm:cxn modelId="{47224ED9-FB84-4C9A-97AD-1104A0030D38}" type="presOf" srcId="{17243EA5-5F2E-4BC5-A836-737E5FF0F497}" destId="{AFBA107E-DA44-4FD2-AA42-126678B2C90D}" srcOrd="0" destOrd="0" presId="urn:microsoft.com/office/officeart/2005/8/layout/default"/>
    <dgm:cxn modelId="{21A6EED8-EC8A-48B2-86BD-ABF9949B48DA}" srcId="{17243EA5-5F2E-4BC5-A836-737E5FF0F497}" destId="{D742D836-E735-4988-82BC-0215F981AEC1}" srcOrd="0" destOrd="0" parTransId="{5FF0F560-626C-4DB7-AAFA-44480A684C1B}" sibTransId="{061526C7-19CD-462C-8592-54C97D191FC2}"/>
    <dgm:cxn modelId="{8A609413-73C7-4D49-A6C6-E865A3628139}" type="presOf" srcId="{D742D836-E735-4988-82BC-0215F981AEC1}" destId="{81701466-3D3E-466B-B58B-D367D891D124}" srcOrd="0" destOrd="0" presId="urn:microsoft.com/office/officeart/2005/8/layout/default"/>
    <dgm:cxn modelId="{04B1B4CE-699F-437A-8947-FB9C72257496}" srcId="{17243EA5-5F2E-4BC5-A836-737E5FF0F497}" destId="{505E7430-F829-4B78-848C-30504901E64E}" srcOrd="1" destOrd="0" parTransId="{93D3699D-D8C1-4426-AF7A-0E120230A0D2}" sibTransId="{04586CF9-CE47-420D-B9CE-8B89D3D46436}"/>
    <dgm:cxn modelId="{FFB5598D-A683-4E81-896A-8FF4CFECB467}" type="presParOf" srcId="{AFBA107E-DA44-4FD2-AA42-126678B2C90D}" destId="{81701466-3D3E-466B-B58B-D367D891D124}" srcOrd="0" destOrd="0" presId="urn:microsoft.com/office/officeart/2005/8/layout/default"/>
    <dgm:cxn modelId="{2788B1C1-2CC2-4D84-8567-1B485FDCE5E4}" type="presParOf" srcId="{AFBA107E-DA44-4FD2-AA42-126678B2C90D}" destId="{67AC269E-8E92-423C-8503-40C88E55F2CF}" srcOrd="1" destOrd="0" presId="urn:microsoft.com/office/officeart/2005/8/layout/default"/>
    <dgm:cxn modelId="{A225AAFD-BE3C-4BD3-B343-123E583D150D}" type="presParOf" srcId="{AFBA107E-DA44-4FD2-AA42-126678B2C90D}" destId="{F2D91A0D-0A08-4594-962A-14B74C4113E9}" srcOrd="2"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701466-3D3E-466B-B58B-D367D891D124}">
      <dsp:nvSpPr>
        <dsp:cNvPr id="0" name=""/>
        <dsp:cNvSpPr/>
      </dsp:nvSpPr>
      <dsp:spPr>
        <a:xfrm>
          <a:off x="504061" y="368"/>
          <a:ext cx="5040548" cy="1642710"/>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s-MX" sz="2100" kern="1200" dirty="0" smtClean="0"/>
            <a:t>Es un país con una gran variedad de ambientes, fisiográfica y de climas, donde la diversidad biológica se encuentra distribuida en el territorio de manera heterogénea. </a:t>
          </a:r>
          <a:endParaRPr lang="es-MX" sz="2100" kern="1200" dirty="0"/>
        </a:p>
      </dsp:txBody>
      <dsp:txXfrm>
        <a:off x="504061" y="368"/>
        <a:ext cx="5040548" cy="1642710"/>
      </dsp:txXfrm>
    </dsp:sp>
    <dsp:sp modelId="{F2D91A0D-0A08-4594-962A-14B74C4113E9}">
      <dsp:nvSpPr>
        <dsp:cNvPr id="0" name=""/>
        <dsp:cNvSpPr/>
      </dsp:nvSpPr>
      <dsp:spPr>
        <a:xfrm>
          <a:off x="504061" y="1916864"/>
          <a:ext cx="5040548" cy="1642710"/>
        </a:xfrm>
        <a:prstGeom prst="rect">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s-MX" sz="2100" kern="1200" dirty="0" smtClean="0"/>
            <a:t>En el país confluyen regiones biogeográficas, es centro de origen de especies domesticadas, y sitio de hibernación y paso para una gran cantidad de especies migratorias.</a:t>
          </a:r>
          <a:endParaRPr lang="es-MX" sz="2100" kern="1200" dirty="0"/>
        </a:p>
      </dsp:txBody>
      <dsp:txXfrm>
        <a:off x="504061" y="1916864"/>
        <a:ext cx="5040548" cy="1642710"/>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864CA5-BCD6-4DF7-B115-7E994AF7438D}" type="datetimeFigureOut">
              <a:rPr lang="es-MX" smtClean="0"/>
              <a:t>30/03/2017</a:t>
            </a:fld>
            <a:endParaRPr lang="es-MX"/>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8EC39B-ECCD-4A64-84B5-1D452AC406E7}" type="slidenum">
              <a:rPr lang="es-MX" smtClean="0"/>
              <a:t>‹Nº›</a:t>
            </a:fld>
            <a:endParaRPr lang="es-MX"/>
          </a:p>
        </p:txBody>
      </p:sp>
    </p:spTree>
    <p:extLst>
      <p:ext uri="{BB962C8B-B14F-4D97-AF65-F5344CB8AC3E}">
        <p14:creationId xmlns:p14="http://schemas.microsoft.com/office/powerpoint/2010/main" val="21375815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026891D2-5820-4668-97A2-826CBEB0623F}" type="slidenum">
              <a:rPr lang="es-ES" smtClean="0"/>
              <a:pPr/>
              <a:t>‹Nº›</a:t>
            </a:fld>
            <a:endParaRPr lang="es-ES"/>
          </a:p>
        </p:txBody>
      </p:sp>
    </p:spTree>
    <p:extLst>
      <p:ext uri="{BB962C8B-B14F-4D97-AF65-F5344CB8AC3E}">
        <p14:creationId xmlns:p14="http://schemas.microsoft.com/office/powerpoint/2010/main" val="3373363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310A10B-146A-4E28-8002-3B90D1601594}" type="slidenum">
              <a:rPr lang="es-ES" smtClean="0"/>
              <a:pPr/>
              <a:t>‹Nº›</a:t>
            </a:fld>
            <a:endParaRPr lang="es-ES"/>
          </a:p>
        </p:txBody>
      </p:sp>
    </p:spTree>
    <p:extLst>
      <p:ext uri="{BB962C8B-B14F-4D97-AF65-F5344CB8AC3E}">
        <p14:creationId xmlns:p14="http://schemas.microsoft.com/office/powerpoint/2010/main" val="2252879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2D181B7F-E260-4CA3-A342-72F3774CFA89}" type="slidenum">
              <a:rPr lang="es-ES" smtClean="0"/>
              <a:pPr/>
              <a:t>‹Nº›</a:t>
            </a:fld>
            <a:endParaRPr lang="es-ES"/>
          </a:p>
        </p:txBody>
      </p:sp>
    </p:spTree>
    <p:extLst>
      <p:ext uri="{BB962C8B-B14F-4D97-AF65-F5344CB8AC3E}">
        <p14:creationId xmlns:p14="http://schemas.microsoft.com/office/powerpoint/2010/main" val="21666283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692412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933342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6151432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9512539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MX">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1101322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MX">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5042647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MX">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5517504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495791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D890CAE8-3E1F-4586-A3E1-2EA214C59252}" type="slidenum">
              <a:rPr lang="es-ES" smtClean="0"/>
              <a:pPr/>
              <a:t>‹Nº›</a:t>
            </a:fld>
            <a:endParaRPr lang="es-ES"/>
          </a:p>
        </p:txBody>
      </p:sp>
    </p:spTree>
    <p:extLst>
      <p:ext uri="{BB962C8B-B14F-4D97-AF65-F5344CB8AC3E}">
        <p14:creationId xmlns:p14="http://schemas.microsoft.com/office/powerpoint/2010/main" val="10068318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9135193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0027022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95876106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026891D2-5820-4668-97A2-826CBEB0623F}" type="slidenum">
              <a:rPr lang="es-ES" smtClean="0"/>
              <a:pPr/>
              <a:t>‹Nº›</a:t>
            </a:fld>
            <a:endParaRPr lang="es-ES"/>
          </a:p>
        </p:txBody>
      </p:sp>
    </p:spTree>
    <p:extLst>
      <p:ext uri="{BB962C8B-B14F-4D97-AF65-F5344CB8AC3E}">
        <p14:creationId xmlns:p14="http://schemas.microsoft.com/office/powerpoint/2010/main" val="19399925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D890CAE8-3E1F-4586-A3E1-2EA214C59252}" type="slidenum">
              <a:rPr lang="es-ES" smtClean="0"/>
              <a:pPr/>
              <a:t>‹Nº›</a:t>
            </a:fld>
            <a:endParaRPr lang="es-ES"/>
          </a:p>
        </p:txBody>
      </p:sp>
    </p:spTree>
    <p:extLst>
      <p:ext uri="{BB962C8B-B14F-4D97-AF65-F5344CB8AC3E}">
        <p14:creationId xmlns:p14="http://schemas.microsoft.com/office/powerpoint/2010/main" val="42034389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F7B5BF6-8209-4B3D-B806-0C636143400C}" type="slidenum">
              <a:rPr lang="es-ES" smtClean="0"/>
              <a:pPr/>
              <a:t>‹Nº›</a:t>
            </a:fld>
            <a:endParaRPr lang="es-ES"/>
          </a:p>
        </p:txBody>
      </p:sp>
    </p:spTree>
    <p:extLst>
      <p:ext uri="{BB962C8B-B14F-4D97-AF65-F5344CB8AC3E}">
        <p14:creationId xmlns:p14="http://schemas.microsoft.com/office/powerpoint/2010/main" val="290813915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4414822B-2C24-4645-AD63-DB344363E17B}" type="slidenum">
              <a:rPr lang="es-ES" smtClean="0"/>
              <a:pPr/>
              <a:t>‹Nº›</a:t>
            </a:fld>
            <a:endParaRPr lang="es-ES"/>
          </a:p>
        </p:txBody>
      </p:sp>
    </p:spTree>
    <p:extLst>
      <p:ext uri="{BB962C8B-B14F-4D97-AF65-F5344CB8AC3E}">
        <p14:creationId xmlns:p14="http://schemas.microsoft.com/office/powerpoint/2010/main" val="143789968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F099D1A3-2A79-4FE5-862A-A7E682BFB9EA}" type="slidenum">
              <a:rPr lang="es-ES" smtClean="0"/>
              <a:pPr/>
              <a:t>‹Nº›</a:t>
            </a:fld>
            <a:endParaRPr lang="es-ES"/>
          </a:p>
        </p:txBody>
      </p:sp>
    </p:spTree>
    <p:extLst>
      <p:ext uri="{BB962C8B-B14F-4D97-AF65-F5344CB8AC3E}">
        <p14:creationId xmlns:p14="http://schemas.microsoft.com/office/powerpoint/2010/main" val="314590393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33CCC435-E61C-4289-ACF0-4A83CC8C70CB}" type="slidenum">
              <a:rPr lang="es-ES" smtClean="0"/>
              <a:pPr/>
              <a:t>‹Nº›</a:t>
            </a:fld>
            <a:endParaRPr lang="es-ES"/>
          </a:p>
        </p:txBody>
      </p:sp>
    </p:spTree>
    <p:extLst>
      <p:ext uri="{BB962C8B-B14F-4D97-AF65-F5344CB8AC3E}">
        <p14:creationId xmlns:p14="http://schemas.microsoft.com/office/powerpoint/2010/main" val="15820791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A2829DF2-3942-40E7-AABC-CB09004CB4AE}" type="slidenum">
              <a:rPr lang="es-ES" smtClean="0"/>
              <a:pPr/>
              <a:t>‹Nº›</a:t>
            </a:fld>
            <a:endParaRPr lang="es-ES"/>
          </a:p>
        </p:txBody>
      </p:sp>
    </p:spTree>
    <p:extLst>
      <p:ext uri="{BB962C8B-B14F-4D97-AF65-F5344CB8AC3E}">
        <p14:creationId xmlns:p14="http://schemas.microsoft.com/office/powerpoint/2010/main" val="1849556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F7B5BF6-8209-4B3D-B806-0C636143400C}" type="slidenum">
              <a:rPr lang="es-ES" smtClean="0"/>
              <a:pPr/>
              <a:t>‹Nº›</a:t>
            </a:fld>
            <a:endParaRPr lang="es-ES"/>
          </a:p>
        </p:txBody>
      </p:sp>
    </p:spTree>
    <p:extLst>
      <p:ext uri="{BB962C8B-B14F-4D97-AF65-F5344CB8AC3E}">
        <p14:creationId xmlns:p14="http://schemas.microsoft.com/office/powerpoint/2010/main" val="332713264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0E344C4B-629A-46AE-BA1C-0B966FB9EDEA}" type="slidenum">
              <a:rPr lang="es-ES" smtClean="0"/>
              <a:pPr/>
              <a:t>‹Nº›</a:t>
            </a:fld>
            <a:endParaRPr lang="es-ES"/>
          </a:p>
        </p:txBody>
      </p:sp>
    </p:spTree>
    <p:extLst>
      <p:ext uri="{BB962C8B-B14F-4D97-AF65-F5344CB8AC3E}">
        <p14:creationId xmlns:p14="http://schemas.microsoft.com/office/powerpoint/2010/main" val="328370120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CA010FE-1D80-47EC-80EF-05D97A87C335}" type="slidenum">
              <a:rPr lang="es-ES" smtClean="0"/>
              <a:pPr/>
              <a:t>‹Nº›</a:t>
            </a:fld>
            <a:endParaRPr lang="es-ES"/>
          </a:p>
        </p:txBody>
      </p:sp>
    </p:spTree>
    <p:extLst>
      <p:ext uri="{BB962C8B-B14F-4D97-AF65-F5344CB8AC3E}">
        <p14:creationId xmlns:p14="http://schemas.microsoft.com/office/powerpoint/2010/main" val="238249629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310A10B-146A-4E28-8002-3B90D1601594}" type="slidenum">
              <a:rPr lang="es-ES" smtClean="0"/>
              <a:pPr/>
              <a:t>‹Nº›</a:t>
            </a:fld>
            <a:endParaRPr lang="es-ES"/>
          </a:p>
        </p:txBody>
      </p:sp>
    </p:spTree>
    <p:extLst>
      <p:ext uri="{BB962C8B-B14F-4D97-AF65-F5344CB8AC3E}">
        <p14:creationId xmlns:p14="http://schemas.microsoft.com/office/powerpoint/2010/main" val="135069380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2D181B7F-E260-4CA3-A342-72F3774CFA89}" type="slidenum">
              <a:rPr lang="es-ES" smtClean="0"/>
              <a:pPr/>
              <a:t>‹Nº›</a:t>
            </a:fld>
            <a:endParaRPr lang="es-ES"/>
          </a:p>
        </p:txBody>
      </p:sp>
    </p:spTree>
    <p:extLst>
      <p:ext uri="{BB962C8B-B14F-4D97-AF65-F5344CB8AC3E}">
        <p14:creationId xmlns:p14="http://schemas.microsoft.com/office/powerpoint/2010/main" val="91594894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3121411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68836870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81350015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93025278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MX">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95538526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MX">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4079330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4414822B-2C24-4645-AD63-DB344363E17B}" type="slidenum">
              <a:rPr lang="es-ES" smtClean="0"/>
              <a:pPr/>
              <a:t>‹Nº›</a:t>
            </a:fld>
            <a:endParaRPr lang="es-ES"/>
          </a:p>
        </p:txBody>
      </p:sp>
    </p:spTree>
    <p:extLst>
      <p:ext uri="{BB962C8B-B14F-4D97-AF65-F5344CB8AC3E}">
        <p14:creationId xmlns:p14="http://schemas.microsoft.com/office/powerpoint/2010/main" val="300500155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MX">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06667509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12258902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9926056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46206312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57312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F099D1A3-2A79-4FE5-862A-A7E682BFB9EA}" type="slidenum">
              <a:rPr lang="es-ES" smtClean="0"/>
              <a:pPr/>
              <a:t>‹Nº›</a:t>
            </a:fld>
            <a:endParaRPr lang="es-ES"/>
          </a:p>
        </p:txBody>
      </p:sp>
    </p:spTree>
    <p:extLst>
      <p:ext uri="{BB962C8B-B14F-4D97-AF65-F5344CB8AC3E}">
        <p14:creationId xmlns:p14="http://schemas.microsoft.com/office/powerpoint/2010/main" val="3677006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33CCC435-E61C-4289-ACF0-4A83CC8C70CB}" type="slidenum">
              <a:rPr lang="es-ES" smtClean="0"/>
              <a:pPr/>
              <a:t>‹Nº›</a:t>
            </a:fld>
            <a:endParaRPr lang="es-ES"/>
          </a:p>
        </p:txBody>
      </p:sp>
    </p:spTree>
    <p:extLst>
      <p:ext uri="{BB962C8B-B14F-4D97-AF65-F5344CB8AC3E}">
        <p14:creationId xmlns:p14="http://schemas.microsoft.com/office/powerpoint/2010/main" val="2103821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A2829DF2-3942-40E7-AABC-CB09004CB4AE}" type="slidenum">
              <a:rPr lang="es-ES" smtClean="0"/>
              <a:pPr/>
              <a:t>‹Nº›</a:t>
            </a:fld>
            <a:endParaRPr lang="es-ES"/>
          </a:p>
        </p:txBody>
      </p:sp>
    </p:spTree>
    <p:extLst>
      <p:ext uri="{BB962C8B-B14F-4D97-AF65-F5344CB8AC3E}">
        <p14:creationId xmlns:p14="http://schemas.microsoft.com/office/powerpoint/2010/main" val="3557695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0E344C4B-629A-46AE-BA1C-0B966FB9EDEA}" type="slidenum">
              <a:rPr lang="es-ES" smtClean="0"/>
              <a:pPr/>
              <a:t>‹Nº›</a:t>
            </a:fld>
            <a:endParaRPr lang="es-ES"/>
          </a:p>
        </p:txBody>
      </p:sp>
    </p:spTree>
    <p:extLst>
      <p:ext uri="{BB962C8B-B14F-4D97-AF65-F5344CB8AC3E}">
        <p14:creationId xmlns:p14="http://schemas.microsoft.com/office/powerpoint/2010/main" val="2694939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CA010FE-1D80-47EC-80EF-05D97A87C335}" type="slidenum">
              <a:rPr lang="es-ES" smtClean="0"/>
              <a:pPr/>
              <a:t>‹Nº›</a:t>
            </a:fld>
            <a:endParaRPr lang="es-ES"/>
          </a:p>
        </p:txBody>
      </p:sp>
    </p:spTree>
    <p:extLst>
      <p:ext uri="{BB962C8B-B14F-4D97-AF65-F5344CB8AC3E}">
        <p14:creationId xmlns:p14="http://schemas.microsoft.com/office/powerpoint/2010/main" val="3273453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2.jp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2.jp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AE3C02-11A2-4060-B23A-5703858F2887}" type="slidenum">
              <a:rPr lang="es-ES" smtClean="0"/>
              <a:pPr/>
              <a:t>‹Nº›</a:t>
            </a:fld>
            <a:endParaRPr lang="es-ES"/>
          </a:p>
        </p:txBody>
      </p:sp>
    </p:spTree>
    <p:extLst>
      <p:ext uri="{BB962C8B-B14F-4D97-AF65-F5344CB8AC3E}">
        <p14:creationId xmlns:p14="http://schemas.microsoft.com/office/powerpoint/2010/main" val="1719912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solidFill>
                <a:prstClr val="black">
                  <a:tint val="75000"/>
                </a:prstClr>
              </a:solidFill>
            </a:endParaRP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11177618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AE3C02-11A2-4060-B23A-5703858F2887}" type="slidenum">
              <a:rPr lang="es-ES" smtClean="0"/>
              <a:pPr/>
              <a:t>‹Nº›</a:t>
            </a:fld>
            <a:endParaRPr lang="es-ES"/>
          </a:p>
        </p:txBody>
      </p:sp>
    </p:spTree>
    <p:extLst>
      <p:ext uri="{BB962C8B-B14F-4D97-AF65-F5344CB8AC3E}">
        <p14:creationId xmlns:p14="http://schemas.microsoft.com/office/powerpoint/2010/main" val="108011081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solidFill>
                <a:prstClr val="black">
                  <a:tint val="75000"/>
                </a:prstClr>
              </a:solidFill>
            </a:endParaRP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65195483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4.xml"/><Relationship Id="rId6" Type="http://schemas.openxmlformats.org/officeDocument/2006/relationships/image" Target="../media/image8.jpg"/><Relationship Id="rId5" Type="http://schemas.openxmlformats.org/officeDocument/2006/relationships/image" Target="../media/image7.png"/><Relationship Id="rId4" Type="http://schemas.openxmlformats.org/officeDocument/2006/relationships/image" Target="../media/image6.jpg"/></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9.jpg"/><Relationship Id="rId1" Type="http://schemas.openxmlformats.org/officeDocument/2006/relationships/slideLayout" Target="../slideLayouts/slideLayout2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76" name="Picture 28" descr="Resultado de imagen para uaeh"/>
          <p:cNvPicPr>
            <a:picLocks noChangeAspect="1" noChangeArrowheads="1"/>
          </p:cNvPicPr>
          <p:nvPr/>
        </p:nvPicPr>
        <p:blipFill>
          <a:blip r:embed="rId2" cstate="print"/>
          <a:srcRect/>
          <a:stretch>
            <a:fillRect/>
          </a:stretch>
        </p:blipFill>
        <p:spPr bwMode="auto">
          <a:xfrm>
            <a:off x="0" y="1"/>
            <a:ext cx="1763688" cy="2155619"/>
          </a:xfrm>
          <a:prstGeom prst="rect">
            <a:avLst/>
          </a:prstGeom>
          <a:noFill/>
        </p:spPr>
      </p:pic>
      <p:sp>
        <p:nvSpPr>
          <p:cNvPr id="8" name="7 CuadroTexto"/>
          <p:cNvSpPr txBox="1"/>
          <p:nvPr/>
        </p:nvSpPr>
        <p:spPr>
          <a:xfrm>
            <a:off x="1043608" y="2276872"/>
            <a:ext cx="7056784" cy="707886"/>
          </a:xfrm>
          <a:prstGeom prst="rect">
            <a:avLst/>
          </a:prstGeom>
          <a:noFill/>
        </p:spPr>
        <p:txBody>
          <a:bodyPr wrap="square" rtlCol="0">
            <a:spAutoFit/>
          </a:bodyPr>
          <a:lstStyle/>
          <a:p>
            <a:pPr algn="ctr"/>
            <a:endParaRPr lang="es-MX" sz="2000" dirty="0" smtClean="0"/>
          </a:p>
          <a:p>
            <a:pPr algn="ctr"/>
            <a:endParaRPr lang="es-MX" sz="2000" dirty="0"/>
          </a:p>
        </p:txBody>
      </p:sp>
      <p:sp>
        <p:nvSpPr>
          <p:cNvPr id="9" name="1 Título"/>
          <p:cNvSpPr>
            <a:spLocks noGrp="1"/>
          </p:cNvSpPr>
          <p:nvPr>
            <p:ph type="ctrTitle"/>
          </p:nvPr>
        </p:nvSpPr>
        <p:spPr>
          <a:xfrm>
            <a:off x="1043608" y="2132856"/>
            <a:ext cx="7056784" cy="1944215"/>
          </a:xfrm>
        </p:spPr>
        <p:txBody>
          <a:bodyPr>
            <a:normAutofit fontScale="90000"/>
          </a:bodyPr>
          <a:lstStyle/>
          <a:p>
            <a:r>
              <a:rPr lang="es-ES_tradnl" sz="4500" dirty="0" smtClean="0">
                <a:latin typeface="Arial" pitchFamily="34" charset="0"/>
                <a:cs typeface="Arial" pitchFamily="34" charset="0"/>
              </a:rPr>
              <a:t/>
            </a:r>
            <a:br>
              <a:rPr lang="es-ES_tradnl" sz="4500" dirty="0" smtClean="0">
                <a:latin typeface="Arial" pitchFamily="34" charset="0"/>
                <a:cs typeface="Arial" pitchFamily="34" charset="0"/>
              </a:rPr>
            </a:br>
            <a:r>
              <a:rPr lang="es-ES_tradnl" sz="4000" b="1" dirty="0" smtClean="0">
                <a:latin typeface="Arial" pitchFamily="34" charset="0"/>
                <a:cs typeface="Arial" pitchFamily="34" charset="0"/>
              </a:rPr>
              <a:t>México Multicultural </a:t>
            </a:r>
            <a:r>
              <a:rPr lang="es-ES_tradnl" sz="4000" b="1" dirty="0" smtClean="0">
                <a:latin typeface="Arial" pitchFamily="34" charset="0"/>
                <a:cs typeface="Arial" pitchFamily="34" charset="0"/>
              </a:rPr>
              <a:t/>
            </a:r>
            <a:br>
              <a:rPr lang="es-ES_tradnl" sz="4000" b="1" dirty="0" smtClean="0">
                <a:latin typeface="Arial" pitchFamily="34" charset="0"/>
                <a:cs typeface="Arial" pitchFamily="34" charset="0"/>
              </a:rPr>
            </a:br>
            <a:r>
              <a:rPr lang="es-ES_tradnl" sz="4000" b="1" dirty="0" smtClean="0">
                <a:latin typeface="Arial" pitchFamily="34" charset="0"/>
                <a:cs typeface="Arial" pitchFamily="34" charset="0"/>
              </a:rPr>
              <a:t> </a:t>
            </a:r>
            <a:r>
              <a:rPr lang="es-ES_tradnl" sz="4000" b="1" dirty="0">
                <a:solidFill>
                  <a:schemeClr val="accent1"/>
                </a:solidFill>
                <a:latin typeface="Arial" pitchFamily="34" charset="0"/>
                <a:cs typeface="Arial" pitchFamily="34" charset="0"/>
              </a:rPr>
              <a:t/>
            </a:r>
            <a:br>
              <a:rPr lang="es-ES_tradnl" sz="4000" b="1" dirty="0">
                <a:solidFill>
                  <a:schemeClr val="accent1"/>
                </a:solidFill>
                <a:latin typeface="Arial" pitchFamily="34" charset="0"/>
                <a:cs typeface="Arial" pitchFamily="34" charset="0"/>
              </a:rPr>
            </a:br>
            <a:r>
              <a:rPr lang="es-ES_tradnl" sz="2200" b="1" dirty="0" smtClean="0">
                <a:latin typeface="Arial" pitchFamily="34" charset="0"/>
                <a:cs typeface="Arial" pitchFamily="34" charset="0"/>
              </a:rPr>
              <a:t>Tema:</a:t>
            </a:r>
            <a:r>
              <a:rPr lang="es-ES_tradnl" sz="4000" b="1" dirty="0" smtClean="0">
                <a:solidFill>
                  <a:schemeClr val="accent1"/>
                </a:solidFill>
                <a:latin typeface="Arial" pitchFamily="34" charset="0"/>
                <a:cs typeface="Arial" pitchFamily="34" charset="0"/>
              </a:rPr>
              <a:t> </a:t>
            </a:r>
            <a:r>
              <a:rPr lang="es-ES_tradnl" sz="2200" b="1" dirty="0" smtClean="0">
                <a:latin typeface="Arial" pitchFamily="34" charset="0"/>
                <a:cs typeface="Arial" pitchFamily="34" charset="0"/>
              </a:rPr>
              <a:t>Planificación </a:t>
            </a:r>
            <a:r>
              <a:rPr lang="es-ES_tradnl" sz="2200" b="1" dirty="0" smtClean="0">
                <a:latin typeface="Arial" pitchFamily="34" charset="0"/>
                <a:cs typeface="Arial" pitchFamily="34" charset="0"/>
              </a:rPr>
              <a:t>y Desarrollo de Estrategias para la Conservación de la Biodiversidad  </a:t>
            </a:r>
            <a:endParaRPr lang="es-MX" sz="2200" b="1" dirty="0">
              <a:latin typeface="Arial" pitchFamily="34" charset="0"/>
              <a:cs typeface="Arial" pitchFamily="34" charset="0"/>
            </a:endParaRPr>
          </a:p>
        </p:txBody>
      </p:sp>
      <p:sp>
        <p:nvSpPr>
          <p:cNvPr id="10" name="3 Subtítulo"/>
          <p:cNvSpPr txBox="1">
            <a:spLocks noGrp="1"/>
          </p:cNvSpPr>
          <p:nvPr>
            <p:ph type="subTitle" idx="1"/>
          </p:nvPr>
        </p:nvSpPr>
        <p:spPr>
          <a:xfrm>
            <a:off x="1619672" y="5013176"/>
            <a:ext cx="6408712" cy="1138773"/>
          </a:xfrm>
          <a:prstGeom prst="rect">
            <a:avLst/>
          </a:prstGeom>
          <a:noFill/>
        </p:spPr>
        <p:txBody>
          <a:bodyPr wrap="square" rtlCol="0">
            <a:spAutoFit/>
          </a:bodyPr>
          <a:lstStyle/>
          <a:p>
            <a:pPr algn="l"/>
            <a:r>
              <a:rPr lang="es-MX" sz="2000" b="1" dirty="0">
                <a:solidFill>
                  <a:schemeClr val="tx1"/>
                </a:solidFill>
                <a:cs typeface="Arial" pitchFamily="34" charset="0"/>
              </a:rPr>
              <a:t>Área Académica:   LICENCIATURA EN </a:t>
            </a:r>
            <a:r>
              <a:rPr lang="es-MX" sz="2000" b="1" dirty="0" smtClean="0">
                <a:solidFill>
                  <a:schemeClr val="tx1"/>
                </a:solidFill>
                <a:cs typeface="Arial" pitchFamily="34" charset="0"/>
              </a:rPr>
              <a:t>CONTADURÍA.</a:t>
            </a:r>
          </a:p>
          <a:p>
            <a:pPr algn="l"/>
            <a:r>
              <a:rPr lang="es-MX" sz="2000" b="1" dirty="0" smtClean="0">
                <a:solidFill>
                  <a:schemeClr val="tx1"/>
                </a:solidFill>
                <a:cs typeface="Arial" pitchFamily="34" charset="0"/>
              </a:rPr>
              <a:t>Profesora</a:t>
            </a:r>
            <a:r>
              <a:rPr lang="es-MX" sz="2000" b="1" dirty="0">
                <a:solidFill>
                  <a:schemeClr val="tx1"/>
                </a:solidFill>
                <a:cs typeface="Arial" pitchFamily="34" charset="0"/>
              </a:rPr>
              <a:t>: L.E. Claudia Beatriz Lechuga Canto</a:t>
            </a:r>
          </a:p>
          <a:p>
            <a:pPr algn="l"/>
            <a:r>
              <a:rPr lang="es-MX" sz="2000" b="1" dirty="0" smtClean="0">
                <a:solidFill>
                  <a:schemeClr val="tx1"/>
                </a:solidFill>
                <a:cs typeface="Arial" pitchFamily="34" charset="0"/>
              </a:rPr>
              <a:t>Periodo</a:t>
            </a:r>
            <a:r>
              <a:rPr lang="es-MX" sz="2000" b="1" dirty="0">
                <a:solidFill>
                  <a:schemeClr val="tx1"/>
                </a:solidFill>
                <a:cs typeface="Arial" pitchFamily="34" charset="0"/>
              </a:rPr>
              <a:t>: Enero-junio 2017</a:t>
            </a:r>
            <a:endParaRPr lang="es-MX" sz="2000" b="1" dirty="0">
              <a:solidFill>
                <a:schemeClr val="tx1"/>
              </a:solidFill>
              <a:cs typeface="Arial" pitchFamily="34" charset="0"/>
            </a:endParaRPr>
          </a:p>
        </p:txBody>
      </p:sp>
      <p:cxnSp>
        <p:nvCxnSpPr>
          <p:cNvPr id="7" name="Conector recto 8"/>
          <p:cNvCxnSpPr/>
          <p:nvPr/>
        </p:nvCxnSpPr>
        <p:spPr>
          <a:xfrm>
            <a:off x="1943708" y="3140968"/>
            <a:ext cx="5256584" cy="0"/>
          </a:xfrm>
          <a:prstGeom prst="line">
            <a:avLst/>
          </a:prstGeom>
          <a:ln w="12700">
            <a:solidFill>
              <a:srgbClr val="C00000"/>
            </a:solidFill>
          </a:ln>
        </p:spPr>
        <p:style>
          <a:lnRef idx="1">
            <a:schemeClr val="accent2"/>
          </a:lnRef>
          <a:fillRef idx="0">
            <a:schemeClr val="accent2"/>
          </a:fillRef>
          <a:effectRef idx="0">
            <a:schemeClr val="accent2"/>
          </a:effectRef>
          <a:fontRef idx="minor">
            <a:schemeClr val="tx1"/>
          </a:fontRef>
        </p:style>
      </p:cxn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92500" lnSpcReduction="20000"/>
          </a:bodyPr>
          <a:lstStyle/>
          <a:p>
            <a:pPr marL="0" indent="0" algn="ctr">
              <a:buNone/>
            </a:pPr>
            <a:r>
              <a:rPr lang="es-MX" b="1" dirty="0" smtClean="0">
                <a:solidFill>
                  <a:schemeClr val="accent1"/>
                </a:solidFill>
              </a:rPr>
              <a:t>Conclusiones</a:t>
            </a:r>
          </a:p>
          <a:p>
            <a:pPr>
              <a:buFont typeface="Wingdings" pitchFamily="2" charset="2"/>
              <a:buChar char="v"/>
            </a:pPr>
            <a:r>
              <a:rPr lang="es-MX" sz="2600" dirty="0" smtClean="0">
                <a:latin typeface="Arial" pitchFamily="34" charset="0"/>
                <a:cs typeface="Arial" pitchFamily="34" charset="0"/>
              </a:rPr>
              <a:t>Uno </a:t>
            </a:r>
            <a:r>
              <a:rPr lang="es-MX" sz="2600" dirty="0">
                <a:latin typeface="Arial" pitchFamily="34" charset="0"/>
                <a:cs typeface="Arial" pitchFamily="34" charset="0"/>
              </a:rPr>
              <a:t>de los mayores retos de conservación en México y en el resto del mundo es lograr la aplicación de mejores prácticas y principios sustentables de desarrollo en las urbes y poblados, y en las zonas agrícolas, pecuarias, industriales y turísticas, mediante los cuales se sustenten y promuevan prácticas de uso de recursos de bajo impacto</a:t>
            </a:r>
            <a:r>
              <a:rPr lang="es-MX" sz="2600" dirty="0" smtClean="0">
                <a:latin typeface="Arial" pitchFamily="34" charset="0"/>
                <a:cs typeface="Arial" pitchFamily="34" charset="0"/>
              </a:rPr>
              <a:t>.</a:t>
            </a:r>
          </a:p>
          <a:p>
            <a:pPr marL="0" indent="0">
              <a:buNone/>
            </a:pPr>
            <a:endParaRPr lang="es-MX" sz="2600" dirty="0">
              <a:latin typeface="Arial" pitchFamily="34" charset="0"/>
              <a:cs typeface="Arial" pitchFamily="34" charset="0"/>
            </a:endParaRPr>
          </a:p>
          <a:p>
            <a:pPr>
              <a:buFont typeface="Wingdings" pitchFamily="2" charset="2"/>
              <a:buChar char="v"/>
            </a:pPr>
            <a:r>
              <a:rPr lang="es-MX" sz="2600" dirty="0">
                <a:latin typeface="Arial" pitchFamily="34" charset="0"/>
                <a:cs typeface="Arial" pitchFamily="34" charset="0"/>
              </a:rPr>
              <a:t> Para lograrlo, es fundamental crear condiciones favorables en los entornos político, social y productivo que influyan sobre las áreas protegidas y sobre los ecosistemas que las interconectan.</a:t>
            </a:r>
          </a:p>
          <a:p>
            <a:pPr marL="0" indent="0" algn="ctr">
              <a:buNone/>
            </a:pPr>
            <a:endParaRPr lang="es-MX" sz="2600" dirty="0"/>
          </a:p>
        </p:txBody>
      </p:sp>
    </p:spTree>
    <p:extLst>
      <p:ext uri="{BB962C8B-B14F-4D97-AF65-F5344CB8AC3E}">
        <p14:creationId xmlns:p14="http://schemas.microsoft.com/office/powerpoint/2010/main" val="7653629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1556792"/>
            <a:ext cx="8229600" cy="1143000"/>
          </a:xfrm>
        </p:spPr>
        <p:txBody>
          <a:bodyPr/>
          <a:lstStyle/>
          <a:p>
            <a:r>
              <a:rPr lang="es-MX" b="1" dirty="0" smtClean="0">
                <a:solidFill>
                  <a:schemeClr val="accent1"/>
                </a:solidFill>
              </a:rPr>
              <a:t>Referencias</a:t>
            </a:r>
            <a:endParaRPr lang="es-MX" dirty="0"/>
          </a:p>
        </p:txBody>
      </p:sp>
      <p:sp>
        <p:nvSpPr>
          <p:cNvPr id="3" name="2 Marcador de contenido"/>
          <p:cNvSpPr>
            <a:spLocks noGrp="1"/>
          </p:cNvSpPr>
          <p:nvPr>
            <p:ph idx="1"/>
          </p:nvPr>
        </p:nvSpPr>
        <p:spPr>
          <a:xfrm>
            <a:off x="323528" y="2492897"/>
            <a:ext cx="8229600" cy="3456384"/>
          </a:xfrm>
        </p:spPr>
        <p:txBody>
          <a:bodyPr>
            <a:normAutofit fontScale="77500" lnSpcReduction="20000"/>
          </a:bodyPr>
          <a:lstStyle/>
          <a:p>
            <a:endParaRPr lang="es-MX" dirty="0"/>
          </a:p>
          <a:p>
            <a:r>
              <a:rPr lang="es-MX" dirty="0" smtClean="0"/>
              <a:t>Agurres,C.,</a:t>
            </a:r>
            <a:r>
              <a:rPr lang="es-MX" dirty="0" err="1" smtClean="0"/>
              <a:t>J.Hoth</a:t>
            </a:r>
            <a:r>
              <a:rPr lang="es-MX" dirty="0" smtClean="0"/>
              <a:t> y </a:t>
            </a:r>
            <a:r>
              <a:rPr lang="es-MX" dirty="0" err="1" smtClean="0"/>
              <a:t>A.Lafón</a:t>
            </a:r>
            <a:r>
              <a:rPr lang="es-MX" dirty="0" smtClean="0"/>
              <a:t>(eds.) 2007. Estrategias para la conservación de pastizales del Desierto Chihuahuense. </a:t>
            </a:r>
            <a:r>
              <a:rPr lang="es-MX" dirty="0" err="1" smtClean="0"/>
              <a:t>Ecopad</a:t>
            </a:r>
            <a:r>
              <a:rPr lang="es-MX" dirty="0" smtClean="0"/>
              <a:t>, chihuahua.</a:t>
            </a:r>
          </a:p>
          <a:p>
            <a:r>
              <a:rPr lang="es-MX" dirty="0" err="1" smtClean="0"/>
              <a:t>Antas,s</a:t>
            </a:r>
            <a:r>
              <a:rPr lang="es-MX" dirty="0" smtClean="0"/>
              <a:t>., A. Arreola, MA. </a:t>
            </a:r>
            <a:r>
              <a:rPr lang="es-MX" dirty="0" err="1" smtClean="0"/>
              <a:t>Gonzalez</a:t>
            </a:r>
            <a:r>
              <a:rPr lang="es-MX" dirty="0" smtClean="0"/>
              <a:t> y J. Acosta(eds.). 2006 ordenamiento territorial comunitario: un debate de la sociedad civil hacia la </a:t>
            </a:r>
            <a:r>
              <a:rPr lang="es-MX" dirty="0" err="1" smtClean="0"/>
              <a:t>construccion</a:t>
            </a:r>
            <a:r>
              <a:rPr lang="es-MX" dirty="0" smtClean="0"/>
              <a:t> de </a:t>
            </a:r>
            <a:r>
              <a:rPr lang="es-MX" dirty="0" err="1" smtClean="0"/>
              <a:t>politica</a:t>
            </a:r>
            <a:r>
              <a:rPr lang="es-MX" dirty="0" smtClean="0"/>
              <a:t> publica</a:t>
            </a:r>
          </a:p>
          <a:p>
            <a:r>
              <a:rPr lang="es-MX" dirty="0" smtClean="0"/>
              <a:t>INE, </a:t>
            </a:r>
            <a:r>
              <a:rPr lang="es-MX" dirty="0" err="1" smtClean="0"/>
              <a:t>Semarnat</a:t>
            </a:r>
            <a:r>
              <a:rPr lang="es-MX" dirty="0" smtClean="0"/>
              <a:t>-IDESMAGAIA-GEA-</a:t>
            </a:r>
            <a:r>
              <a:rPr lang="es-MX" dirty="0" err="1" smtClean="0"/>
              <a:t>Methodus</a:t>
            </a:r>
            <a:r>
              <a:rPr lang="es-MX" dirty="0"/>
              <a:t> </a:t>
            </a:r>
            <a:r>
              <a:rPr lang="es-MX" dirty="0" smtClean="0"/>
              <a:t>Consultora-SAED, México </a:t>
            </a:r>
            <a:endParaRPr lang="es-MX" dirty="0"/>
          </a:p>
        </p:txBody>
      </p:sp>
    </p:spTree>
    <p:extLst>
      <p:ext uri="{BB962C8B-B14F-4D97-AF65-F5344CB8AC3E}">
        <p14:creationId xmlns:p14="http://schemas.microsoft.com/office/powerpoint/2010/main" val="37937356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95536" y="1628800"/>
            <a:ext cx="8229600" cy="4752528"/>
          </a:xfrm>
        </p:spPr>
        <p:txBody>
          <a:bodyPr>
            <a:normAutofit/>
          </a:bodyPr>
          <a:lstStyle/>
          <a:p>
            <a:pPr marL="0" indent="0" algn="ctr">
              <a:buNone/>
            </a:pPr>
            <a:r>
              <a:rPr lang="es-MX" sz="4500" dirty="0" smtClean="0">
                <a:solidFill>
                  <a:schemeClr val="accent1"/>
                </a:solidFill>
              </a:rPr>
              <a:t>Resumen</a:t>
            </a:r>
            <a:endParaRPr lang="es-MX" sz="4500" dirty="0" smtClean="0">
              <a:solidFill>
                <a:schemeClr val="accent1"/>
              </a:solidFill>
            </a:endParaRPr>
          </a:p>
          <a:p>
            <a:pPr marL="0" indent="0" algn="just">
              <a:buNone/>
            </a:pPr>
            <a:r>
              <a:rPr lang="en-US" sz="4800" dirty="0"/>
              <a:t/>
            </a:r>
            <a:br>
              <a:rPr lang="en-US" sz="4800" dirty="0"/>
            </a:br>
            <a:r>
              <a:rPr lang="es-MX" sz="2400" dirty="0">
                <a:latin typeface="Arial" pitchFamily="34" charset="0"/>
                <a:cs typeface="Arial" pitchFamily="34" charset="0"/>
              </a:rPr>
              <a:t>Diversas organizaciones dedicadas a la conservación de la biodiversidad en México realizan sus acciones basadas en planes estratégicos, buscando lograr el mayor impacto posible en favor de la biodiversidad y los procesos ecológicos que la sustentan.</a:t>
            </a:r>
            <a:endParaRPr lang="es-MX" sz="2400" dirty="0" smtClean="0">
              <a:solidFill>
                <a:schemeClr val="accent1"/>
              </a:solidFill>
              <a:latin typeface="Arial" pitchFamily="34" charset="0"/>
              <a:cs typeface="Arial" pitchFamily="34" charset="0"/>
            </a:endParaRPr>
          </a:p>
        </p:txBody>
      </p:sp>
    </p:spTree>
    <p:extLst>
      <p:ext uri="{BB962C8B-B14F-4D97-AF65-F5344CB8AC3E}">
        <p14:creationId xmlns:p14="http://schemas.microsoft.com/office/powerpoint/2010/main" val="13082049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95536" y="1628800"/>
            <a:ext cx="8229600" cy="4752528"/>
          </a:xfrm>
        </p:spPr>
        <p:txBody>
          <a:bodyPr>
            <a:normAutofit/>
          </a:bodyPr>
          <a:lstStyle/>
          <a:p>
            <a:pPr marL="0" indent="0" algn="ctr">
              <a:buNone/>
            </a:pPr>
            <a:r>
              <a:rPr lang="es-MX" sz="4500" dirty="0" smtClean="0">
                <a:solidFill>
                  <a:schemeClr val="accent1"/>
                </a:solidFill>
              </a:rPr>
              <a:t>Abstract</a:t>
            </a:r>
          </a:p>
          <a:p>
            <a:pPr marL="0" indent="0" algn="just">
              <a:buNone/>
            </a:pPr>
            <a:r>
              <a:rPr lang="en-US" sz="4800" dirty="0"/>
              <a:t/>
            </a:r>
            <a:br>
              <a:rPr lang="en-US" sz="4800" dirty="0"/>
            </a:br>
            <a:r>
              <a:rPr lang="en-US" sz="2400" dirty="0">
                <a:latin typeface="Arial" pitchFamily="34" charset="0"/>
                <a:cs typeface="Arial" pitchFamily="34" charset="0"/>
              </a:rPr>
              <a:t>Different organizations dedicated to the conservation of biodiversity in Mexico conduct their actions based on strategic plans, seeking to achieve the greatest possible impact in favor of biodiversity and the ecological processes that sustain it.</a:t>
            </a:r>
            <a:endParaRPr lang="es-MX" sz="2000" dirty="0" smtClean="0">
              <a:solidFill>
                <a:schemeClr val="accent1"/>
              </a:solidFill>
              <a:latin typeface="Arial" pitchFamily="34" charset="0"/>
              <a:cs typeface="Arial" pitchFamily="34" charset="0"/>
            </a:endParaRPr>
          </a:p>
        </p:txBody>
      </p:sp>
    </p:spTree>
    <p:extLst>
      <p:ext uri="{BB962C8B-B14F-4D97-AF65-F5344CB8AC3E}">
        <p14:creationId xmlns:p14="http://schemas.microsoft.com/office/powerpoint/2010/main" val="36739729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1484784"/>
            <a:ext cx="8229600" cy="1143000"/>
          </a:xfrm>
        </p:spPr>
        <p:txBody>
          <a:bodyPr>
            <a:normAutofit fontScale="90000"/>
          </a:bodyPr>
          <a:lstStyle/>
          <a:p>
            <a:r>
              <a:rPr lang="es-MX" dirty="0">
                <a:solidFill>
                  <a:schemeClr val="accent1"/>
                </a:solidFill>
                <a:latin typeface="Arial" pitchFamily="34" charset="0"/>
                <a:cs typeface="Arial" pitchFamily="34" charset="0"/>
              </a:rPr>
              <a:t>T</a:t>
            </a:r>
            <a:r>
              <a:rPr lang="es-MX" dirty="0" smtClean="0">
                <a:solidFill>
                  <a:schemeClr val="accent1"/>
                </a:solidFill>
                <a:latin typeface="Arial" pitchFamily="34" charset="0"/>
                <a:cs typeface="Arial" pitchFamily="34" charset="0"/>
              </a:rPr>
              <a:t>emario</a:t>
            </a:r>
            <a:r>
              <a:rPr lang="es-MX" dirty="0">
                <a:solidFill>
                  <a:schemeClr val="accent1"/>
                </a:solidFill>
                <a:latin typeface="Arial" pitchFamily="34" charset="0"/>
                <a:cs typeface="Arial" pitchFamily="34" charset="0"/>
              </a:rPr>
              <a:t/>
            </a:r>
            <a:br>
              <a:rPr lang="es-MX" dirty="0">
                <a:solidFill>
                  <a:schemeClr val="accent1"/>
                </a:solidFill>
                <a:latin typeface="Arial" pitchFamily="34" charset="0"/>
                <a:cs typeface="Arial" pitchFamily="34" charset="0"/>
              </a:rPr>
            </a:br>
            <a:endParaRPr lang="es-MX" dirty="0"/>
          </a:p>
        </p:txBody>
      </p:sp>
      <p:sp>
        <p:nvSpPr>
          <p:cNvPr id="3" name="2 Marcador de contenido"/>
          <p:cNvSpPr>
            <a:spLocks noGrp="1"/>
          </p:cNvSpPr>
          <p:nvPr>
            <p:ph idx="1"/>
          </p:nvPr>
        </p:nvSpPr>
        <p:spPr>
          <a:xfrm>
            <a:off x="395536" y="1916832"/>
            <a:ext cx="8229600" cy="4525963"/>
          </a:xfrm>
        </p:spPr>
        <p:txBody>
          <a:bodyPr>
            <a:noAutofit/>
          </a:bodyPr>
          <a:lstStyle/>
          <a:p>
            <a:pPr marL="0" indent="0">
              <a:buNone/>
            </a:pPr>
            <a:r>
              <a:rPr lang="es-MX" sz="2000" b="1" dirty="0">
                <a:latin typeface="Arial" pitchFamily="34" charset="0"/>
                <a:cs typeface="Arial" pitchFamily="34" charset="0"/>
              </a:rPr>
              <a:t>13.1 Introducción y marco conceptual </a:t>
            </a:r>
          </a:p>
          <a:p>
            <a:pPr marL="0" indent="0">
              <a:buNone/>
            </a:pPr>
            <a:r>
              <a:rPr lang="es-MX" sz="2000" b="1" dirty="0">
                <a:latin typeface="Arial" pitchFamily="34" charset="0"/>
                <a:cs typeface="Arial" pitchFamily="34" charset="0"/>
              </a:rPr>
              <a:t>13.2 Estrategias de conservación en méxico </a:t>
            </a:r>
          </a:p>
          <a:p>
            <a:pPr marL="0" indent="0">
              <a:buNone/>
            </a:pPr>
            <a:r>
              <a:rPr lang="es-MX" sz="2000" dirty="0">
                <a:latin typeface="Arial" pitchFamily="34" charset="0"/>
                <a:cs typeface="Arial" pitchFamily="34" charset="0"/>
              </a:rPr>
              <a:t>  13.2.1 Las estrategias nacional sobre biodiversidad </a:t>
            </a:r>
            <a:br>
              <a:rPr lang="es-MX" sz="2000" dirty="0">
                <a:latin typeface="Arial" pitchFamily="34" charset="0"/>
                <a:cs typeface="Arial" pitchFamily="34" charset="0"/>
              </a:rPr>
            </a:br>
            <a:r>
              <a:rPr lang="es-MX" sz="2000" dirty="0">
                <a:latin typeface="Arial" pitchFamily="34" charset="0"/>
                <a:cs typeface="Arial" pitchFamily="34" charset="0"/>
              </a:rPr>
              <a:t>  13.2.2Las estrategias estatales de conservación </a:t>
            </a:r>
            <a:br>
              <a:rPr lang="es-MX" sz="2000" dirty="0">
                <a:latin typeface="Arial" pitchFamily="34" charset="0"/>
                <a:cs typeface="Arial" pitchFamily="34" charset="0"/>
              </a:rPr>
            </a:br>
            <a:r>
              <a:rPr lang="es-MX" sz="2000" dirty="0">
                <a:latin typeface="Arial" pitchFamily="34" charset="0"/>
                <a:cs typeface="Arial" pitchFamily="34" charset="0"/>
              </a:rPr>
              <a:t>  13.2.3 Estrategias regionales, ecosistemas y para la conservación de especies de interés</a:t>
            </a:r>
          </a:p>
          <a:p>
            <a:r>
              <a:rPr lang="es-MX" sz="2000" dirty="0">
                <a:latin typeface="Arial" pitchFamily="34" charset="0"/>
                <a:cs typeface="Arial" pitchFamily="34" charset="0"/>
              </a:rPr>
              <a:t> Estrategias de enfoque gráficos o regional </a:t>
            </a:r>
          </a:p>
          <a:p>
            <a:r>
              <a:rPr lang="es-MX" sz="2000" dirty="0">
                <a:latin typeface="Arial" pitchFamily="34" charset="0"/>
                <a:cs typeface="Arial" pitchFamily="34" charset="0"/>
              </a:rPr>
              <a:t>Estrategias de enfoque temático</a:t>
            </a:r>
          </a:p>
          <a:p>
            <a:r>
              <a:rPr lang="es-MX" sz="2000" dirty="0">
                <a:latin typeface="Arial" pitchFamily="34" charset="0"/>
                <a:cs typeface="Arial" pitchFamily="34" charset="0"/>
              </a:rPr>
              <a:t>Estrategias de enfoque en economistas </a:t>
            </a:r>
          </a:p>
          <a:p>
            <a:r>
              <a:rPr lang="es-MX" sz="2000" dirty="0">
                <a:latin typeface="Arial" pitchFamily="34" charset="0"/>
                <a:cs typeface="Arial" pitchFamily="34" charset="0"/>
              </a:rPr>
              <a:t>Estrategias dirigidas a la conservación de la vida silvestre y sus hábitats</a:t>
            </a:r>
          </a:p>
          <a:p>
            <a:r>
              <a:rPr lang="es-MX" sz="2000" dirty="0">
                <a:latin typeface="Arial" pitchFamily="34" charset="0"/>
                <a:cs typeface="Arial" pitchFamily="34" charset="0"/>
              </a:rPr>
              <a:t>Otras estrategias vinculada a la conservación</a:t>
            </a:r>
          </a:p>
          <a:p>
            <a:pPr marL="0" indent="0">
              <a:buNone/>
            </a:pPr>
            <a:r>
              <a:rPr lang="es-MX" sz="2000" b="1" dirty="0">
                <a:latin typeface="Arial" pitchFamily="34" charset="0"/>
                <a:cs typeface="Arial" pitchFamily="34" charset="0"/>
              </a:rPr>
              <a:t> </a:t>
            </a:r>
            <a:r>
              <a:rPr lang="es-MX" sz="2000" dirty="0">
                <a:latin typeface="Arial" pitchFamily="34" charset="0"/>
                <a:cs typeface="Arial" pitchFamily="34" charset="0"/>
              </a:rPr>
              <a:t> 13.2.4 Patrones generales de las estrategias de a la conservación de </a:t>
            </a:r>
            <a:r>
              <a:rPr lang="es-MX" sz="2000" dirty="0" smtClean="0">
                <a:latin typeface="Arial" pitchFamily="34" charset="0"/>
                <a:cs typeface="Arial" pitchFamily="34" charset="0"/>
              </a:rPr>
              <a:t>México</a:t>
            </a:r>
            <a:endParaRPr lang="es-MX" sz="2000" dirty="0">
              <a:latin typeface="Arial" pitchFamily="34" charset="0"/>
              <a:cs typeface="Arial" pitchFamily="34" charset="0"/>
            </a:endParaRPr>
          </a:p>
          <a:p>
            <a:endParaRPr lang="es-MX" sz="2000" dirty="0"/>
          </a:p>
        </p:txBody>
      </p:sp>
    </p:spTree>
    <p:extLst>
      <p:ext uri="{BB962C8B-B14F-4D97-AF65-F5344CB8AC3E}">
        <p14:creationId xmlns:p14="http://schemas.microsoft.com/office/powerpoint/2010/main" val="19687974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2060848"/>
            <a:ext cx="8229600" cy="4525963"/>
          </a:xfrm>
        </p:spPr>
        <p:txBody>
          <a:bodyPr>
            <a:normAutofit fontScale="77500" lnSpcReduction="20000"/>
          </a:bodyPr>
          <a:lstStyle/>
          <a:p>
            <a:pPr marL="0" indent="0">
              <a:buNone/>
            </a:pPr>
            <a:r>
              <a:rPr lang="es-MX" b="1" dirty="0">
                <a:latin typeface="Arial" pitchFamily="34" charset="0"/>
                <a:cs typeface="Arial" pitchFamily="34" charset="0"/>
              </a:rPr>
              <a:t>13.3 Perspectivas de conservación </a:t>
            </a:r>
          </a:p>
          <a:p>
            <a:pPr marL="0" indent="0">
              <a:buNone/>
            </a:pPr>
            <a:r>
              <a:rPr lang="es-MX" b="1" dirty="0">
                <a:latin typeface="Arial" pitchFamily="34" charset="0"/>
                <a:cs typeface="Arial" pitchFamily="34" charset="0"/>
              </a:rPr>
              <a:t>  </a:t>
            </a:r>
            <a:r>
              <a:rPr lang="es-MX" dirty="0">
                <a:latin typeface="Arial" pitchFamily="34" charset="0"/>
                <a:cs typeface="Arial" pitchFamily="34" charset="0"/>
              </a:rPr>
              <a:t>13.3.1 Procesos ecológicos y conectividad entre áreas de conservación</a:t>
            </a:r>
          </a:p>
          <a:p>
            <a:pPr marL="0" indent="0">
              <a:buNone/>
            </a:pPr>
            <a:r>
              <a:rPr lang="es-MX" dirty="0">
                <a:latin typeface="Arial" pitchFamily="34" charset="0"/>
                <a:cs typeface="Arial" pitchFamily="34" charset="0"/>
              </a:rPr>
              <a:t>  13.3.2  Diseño e implementación de estrategias de nivel nacional, regional y estatal</a:t>
            </a:r>
          </a:p>
          <a:p>
            <a:pPr marL="0" indent="0">
              <a:buNone/>
            </a:pPr>
            <a:r>
              <a:rPr lang="es-MX" dirty="0">
                <a:latin typeface="Arial" pitchFamily="34" charset="0"/>
                <a:cs typeface="Arial" pitchFamily="34" charset="0"/>
              </a:rPr>
              <a:t>Para la conservación y el uso sustentable del agua </a:t>
            </a:r>
          </a:p>
          <a:p>
            <a:pPr marL="0" indent="0">
              <a:buNone/>
            </a:pPr>
            <a:r>
              <a:rPr lang="es-MX" dirty="0">
                <a:latin typeface="Arial" pitchFamily="34" charset="0"/>
                <a:cs typeface="Arial" pitchFamily="34" charset="0"/>
              </a:rPr>
              <a:t>  13.3.3 planeación estratégica en el contexto del cambio climático global </a:t>
            </a:r>
          </a:p>
          <a:p>
            <a:pPr marL="0" indent="0">
              <a:buNone/>
            </a:pPr>
            <a:r>
              <a:rPr lang="es-MX" dirty="0">
                <a:latin typeface="Arial" pitchFamily="34" charset="0"/>
                <a:cs typeface="Arial" pitchFamily="34" charset="0"/>
              </a:rPr>
              <a:t>  13.3.4 Hacer una estrategia para la prevención, el control y la erradicación de especies invasoras de alto impacto a la biodiversidad   </a:t>
            </a:r>
          </a:p>
          <a:p>
            <a:pPr marL="0" indent="0">
              <a:buNone/>
            </a:pPr>
            <a:r>
              <a:rPr lang="es-MX" b="1" dirty="0">
                <a:latin typeface="Arial" pitchFamily="34" charset="0"/>
                <a:cs typeface="Arial" pitchFamily="34" charset="0"/>
              </a:rPr>
              <a:t>13.4 conclusiones</a:t>
            </a:r>
          </a:p>
          <a:p>
            <a:endParaRPr lang="es-MX" dirty="0"/>
          </a:p>
        </p:txBody>
      </p:sp>
    </p:spTree>
    <p:extLst>
      <p:ext uri="{BB962C8B-B14F-4D97-AF65-F5344CB8AC3E}">
        <p14:creationId xmlns:p14="http://schemas.microsoft.com/office/powerpoint/2010/main" val="40661791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3021646" cy="2588524"/>
          </a:xfrm>
          <a:prstGeom prst="rect">
            <a:avLst/>
          </a:prstGeom>
          <a:ln>
            <a:noFill/>
          </a:ln>
          <a:effectLst>
            <a:outerShdw blurRad="292100" dist="139700" dir="2700000" algn="tl" rotWithShape="0">
              <a:srgbClr val="333333">
                <a:alpha val="65000"/>
              </a:srgbClr>
            </a:outerShdw>
          </a:effectLst>
        </p:spPr>
      </p:pic>
      <p:pic>
        <p:nvPicPr>
          <p:cNvPr id="5" name="4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03343" y="2606888"/>
            <a:ext cx="2466975" cy="2334280"/>
          </a:xfrm>
          <a:prstGeom prst="rect">
            <a:avLst/>
          </a:prstGeom>
          <a:ln>
            <a:noFill/>
          </a:ln>
          <a:effectLst>
            <a:outerShdw blurRad="292100" dist="139700" dir="2700000" algn="tl" rotWithShape="0">
              <a:srgbClr val="333333">
                <a:alpha val="65000"/>
              </a:srgbClr>
            </a:outerShdw>
          </a:effectLst>
        </p:spPr>
      </p:pic>
      <p:pic>
        <p:nvPicPr>
          <p:cNvPr id="6" name="5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996" y="2606888"/>
            <a:ext cx="3960948" cy="4236297"/>
          </a:xfrm>
          <a:prstGeom prst="rect">
            <a:avLst/>
          </a:prstGeom>
          <a:ln>
            <a:noFill/>
          </a:ln>
          <a:effectLst>
            <a:outerShdw blurRad="292100" dist="139700" dir="2700000" algn="tl" rotWithShape="0">
              <a:srgbClr val="333333">
                <a:alpha val="65000"/>
              </a:srgbClr>
            </a:outerShdw>
          </a:effectLst>
        </p:spPr>
      </p:pic>
      <p:pic>
        <p:nvPicPr>
          <p:cNvPr id="8" name="7 Imagen"/>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177310" y="4941168"/>
            <a:ext cx="4893008" cy="1919411"/>
          </a:xfrm>
          <a:prstGeom prst="rect">
            <a:avLst/>
          </a:prstGeom>
          <a:ln>
            <a:noFill/>
          </a:ln>
          <a:effectLst>
            <a:outerShdw blurRad="292100" dist="139700" dir="2700000" algn="tl" rotWithShape="0">
              <a:srgbClr val="333333">
                <a:alpha val="65000"/>
              </a:srgbClr>
            </a:outerShdw>
          </a:effectLst>
        </p:spPr>
      </p:pic>
      <p:pic>
        <p:nvPicPr>
          <p:cNvPr id="9" name="8 Imagen"/>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021646" y="0"/>
            <a:ext cx="6048672" cy="2606888"/>
          </a:xfrm>
          <a:prstGeom prst="rect">
            <a:avLst/>
          </a:prstGeom>
          <a:ln>
            <a:noFill/>
          </a:ln>
          <a:effectLst>
            <a:outerShdw blurRad="292100" dist="139700" dir="2700000" algn="tl" rotWithShape="0">
              <a:srgbClr val="333333">
                <a:alpha val="65000"/>
              </a:srgbClr>
            </a:outerShdw>
          </a:effectLst>
        </p:spPr>
      </p:pic>
      <p:sp>
        <p:nvSpPr>
          <p:cNvPr id="10" name="9 Rectángulo"/>
          <p:cNvSpPr/>
          <p:nvPr/>
        </p:nvSpPr>
        <p:spPr>
          <a:xfrm>
            <a:off x="1801047" y="2673553"/>
            <a:ext cx="4752528" cy="2554545"/>
          </a:xfrm>
          <a:prstGeom prst="rect">
            <a:avLst/>
          </a:prstGeom>
        </p:spPr>
        <p:txBody>
          <a:bodyPr wrap="square">
            <a:spAutoFit/>
          </a:bodyPr>
          <a:lstStyle/>
          <a:p>
            <a:r>
              <a:rPr lang="es-MX" sz="4000" b="1" dirty="0" smtClean="0"/>
              <a:t>Conserva la Biodiversidad es lo que nos mantiene VIVOS </a:t>
            </a:r>
            <a:endParaRPr lang="es-MX" sz="4000" b="1" dirty="0"/>
          </a:p>
        </p:txBody>
      </p:sp>
    </p:spTree>
    <p:extLst>
      <p:ext uri="{BB962C8B-B14F-4D97-AF65-F5344CB8AC3E}">
        <p14:creationId xmlns:p14="http://schemas.microsoft.com/office/powerpoint/2010/main" val="26499530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346251" y="1628800"/>
            <a:ext cx="7772400" cy="938535"/>
          </a:xfrm>
        </p:spPr>
        <p:txBody>
          <a:bodyPr>
            <a:normAutofit fontScale="90000"/>
          </a:bodyPr>
          <a:lstStyle/>
          <a:p>
            <a:r>
              <a:rPr lang="es-MX" dirty="0" smtClean="0">
                <a:solidFill>
                  <a:schemeClr val="tx2">
                    <a:lumMod val="60000"/>
                    <a:lumOff val="40000"/>
                  </a:schemeClr>
                </a:solidFill>
              </a:rPr>
              <a:t>Introducción </a:t>
            </a:r>
            <a:r>
              <a:rPr lang="es-MX" dirty="0">
                <a:solidFill>
                  <a:schemeClr val="tx2">
                    <a:lumMod val="60000"/>
                    <a:lumOff val="40000"/>
                  </a:schemeClr>
                </a:solidFill>
              </a:rPr>
              <a:t>y marco conceptual México</a:t>
            </a:r>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0344981">
            <a:off x="6401113" y="3429000"/>
            <a:ext cx="2012488" cy="1800200"/>
          </a:xfrm>
          <a:prstGeom prst="rect">
            <a:avLst/>
          </a:prstGeom>
          <a:ln>
            <a:noFill/>
          </a:ln>
          <a:effectLst>
            <a:outerShdw blurRad="292100" dist="139700" dir="2700000" algn="tl" rotWithShape="0">
              <a:srgbClr val="333333">
                <a:alpha val="65000"/>
              </a:srgbClr>
            </a:outerShdw>
          </a:effectLst>
        </p:spPr>
      </p:pic>
      <p:graphicFrame>
        <p:nvGraphicFramePr>
          <p:cNvPr id="6" name="5 Diagrama"/>
          <p:cNvGraphicFramePr/>
          <p:nvPr>
            <p:extLst>
              <p:ext uri="{D42A27DB-BD31-4B8C-83A1-F6EECF244321}">
                <p14:modId xmlns:p14="http://schemas.microsoft.com/office/powerpoint/2010/main" val="8132070"/>
              </p:ext>
            </p:extLst>
          </p:nvPr>
        </p:nvGraphicFramePr>
        <p:xfrm>
          <a:off x="251520" y="2780928"/>
          <a:ext cx="6048672" cy="35599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52667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611560" y="2060848"/>
            <a:ext cx="7920880" cy="2808312"/>
          </a:xfrm>
        </p:spPr>
        <p:txBody>
          <a:bodyPr>
            <a:normAutofit lnSpcReduction="10000"/>
          </a:bodyPr>
          <a:lstStyle/>
          <a:p>
            <a:pPr marL="0" indent="0">
              <a:buNone/>
            </a:pPr>
            <a:r>
              <a:rPr lang="es-MX" b="1" i="1" dirty="0"/>
              <a:t>Planeación estratégica en la conservación de la biodiversidad</a:t>
            </a:r>
            <a:r>
              <a:rPr lang="es-MX" dirty="0"/>
              <a:t> </a:t>
            </a:r>
            <a:r>
              <a:rPr lang="es-MX" dirty="0" smtClean="0"/>
              <a:t>es </a:t>
            </a:r>
            <a:r>
              <a:rPr lang="es-MX" dirty="0"/>
              <a:t>un proceso que debe efectuarse de manera periódica y en distintos niveles, ya sea con un enfoque regional, temático o bien sobre ecosistemas y especies de particular </a:t>
            </a:r>
            <a:r>
              <a:rPr lang="es-MX" dirty="0" smtClean="0"/>
              <a:t>interés.</a:t>
            </a:r>
            <a:endParaRPr lang="es-MX" dirty="0"/>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1092931">
            <a:off x="3491880" y="4797152"/>
            <a:ext cx="2118956" cy="165278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667426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51520" y="2636912"/>
            <a:ext cx="6480720" cy="3456384"/>
          </a:xfrm>
        </p:spPr>
        <p:txBody>
          <a:bodyPr>
            <a:normAutofit fontScale="90000"/>
          </a:bodyPr>
          <a:lstStyle/>
          <a:p>
            <a:pPr algn="l"/>
            <a:r>
              <a:rPr lang="es-MX" sz="2700" dirty="0" smtClean="0"/>
              <a:t>Si </a:t>
            </a:r>
            <a:r>
              <a:rPr lang="es-MX" sz="2700" dirty="0"/>
              <a:t>bien las áreas protegidas aún constituyen la médula espinal de la estrategia global de conservación de la biodiversidad, estas no lograrán su propósito en el largo plazo si no se avanza de manera simultánea </a:t>
            </a:r>
            <a:r>
              <a:rPr lang="es-MX" sz="2700" dirty="0" smtClean="0"/>
              <a:t>en dos aspectos importantes:</a:t>
            </a:r>
            <a:br>
              <a:rPr lang="es-MX" sz="2700" dirty="0" smtClean="0"/>
            </a:br>
            <a:r>
              <a:rPr lang="es-MX" sz="2700" dirty="0"/>
              <a:t/>
            </a:r>
            <a:br>
              <a:rPr lang="es-MX" sz="2700" dirty="0"/>
            </a:br>
            <a:r>
              <a:rPr lang="es-MX" sz="2700" b="1" i="1" dirty="0" smtClean="0"/>
              <a:t>1.M</a:t>
            </a:r>
            <a:r>
              <a:rPr lang="es-MX" sz="2700" b="1" i="1" dirty="0" smtClean="0"/>
              <a:t>ejorar </a:t>
            </a:r>
            <a:r>
              <a:rPr lang="es-MX" sz="2700" b="1" i="1" dirty="0"/>
              <a:t>el manejo de los recursos naturales en el entorno donde se </a:t>
            </a:r>
            <a:r>
              <a:rPr lang="es-MX" sz="2700" b="1" i="1" dirty="0" smtClean="0"/>
              <a:t>encuentran</a:t>
            </a:r>
            <a:r>
              <a:rPr lang="es-MX" sz="2700" b="1" i="1" dirty="0" smtClean="0"/>
              <a:t>.</a:t>
            </a:r>
            <a:br>
              <a:rPr lang="es-MX" sz="2700" b="1" i="1" dirty="0" smtClean="0"/>
            </a:br>
            <a:r>
              <a:rPr lang="es-MX" sz="2700" b="1" i="1" dirty="0" smtClean="0"/>
              <a:t/>
            </a:r>
            <a:br>
              <a:rPr lang="es-MX" sz="2700" b="1" i="1" dirty="0" smtClean="0"/>
            </a:br>
            <a:r>
              <a:rPr lang="es-MX" sz="2700" b="1" i="1" dirty="0" smtClean="0"/>
              <a:t>2. G</a:t>
            </a:r>
            <a:r>
              <a:rPr lang="es-MX" sz="2700" b="1" i="1" dirty="0" smtClean="0"/>
              <a:t>enerar </a:t>
            </a:r>
            <a:r>
              <a:rPr lang="es-MX" sz="2700" b="1" i="1" dirty="0"/>
              <a:t>procesos de consumo y producción más sustentables.</a:t>
            </a:r>
            <a:br>
              <a:rPr lang="es-MX" sz="2700" b="1" i="1" dirty="0"/>
            </a:br>
            <a:endParaRPr lang="es-MX" sz="2700" b="1" i="1" dirty="0"/>
          </a:p>
        </p:txBody>
      </p:sp>
      <p:pic>
        <p:nvPicPr>
          <p:cNvPr id="5" name="4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76255" y="2564904"/>
            <a:ext cx="2105025" cy="3048000"/>
          </a:xfrm>
          <a:prstGeom prst="rect">
            <a:avLst/>
          </a:prstGeom>
          <a:ln>
            <a:noFill/>
          </a:ln>
          <a:effectLst>
            <a:softEdge rad="112500"/>
          </a:effectLst>
        </p:spPr>
      </p:pic>
    </p:spTree>
    <p:extLst>
      <p:ext uri="{BB962C8B-B14F-4D97-AF65-F5344CB8AC3E}">
        <p14:creationId xmlns:p14="http://schemas.microsoft.com/office/powerpoint/2010/main" val="385316980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plantilla_material didáctic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Tema1</Template>
  <TotalTime>4183</TotalTime>
  <Words>419</Words>
  <Application>Microsoft Office PowerPoint</Application>
  <PresentationFormat>Presentación en pantalla (4:3)</PresentationFormat>
  <Paragraphs>40</Paragraphs>
  <Slides>11</Slides>
  <Notes>0</Notes>
  <HiddenSlides>0</HiddenSlides>
  <MMClips>0</MMClips>
  <ScaleCrop>false</ScaleCrop>
  <HeadingPairs>
    <vt:vector size="4" baseType="variant">
      <vt:variant>
        <vt:lpstr>Tema</vt:lpstr>
      </vt:variant>
      <vt:variant>
        <vt:i4>4</vt:i4>
      </vt:variant>
      <vt:variant>
        <vt:lpstr>Títulos de diapositiva</vt:lpstr>
      </vt:variant>
      <vt:variant>
        <vt:i4>11</vt:i4>
      </vt:variant>
    </vt:vector>
  </HeadingPairs>
  <TitlesOfParts>
    <vt:vector size="15" baseType="lpstr">
      <vt:lpstr>Tema1</vt:lpstr>
      <vt:lpstr>1_Tema de Office</vt:lpstr>
      <vt:lpstr>plantilla_material didáctico</vt:lpstr>
      <vt:lpstr>2_Tema de Office</vt:lpstr>
      <vt:lpstr> México Multicultural    Tema: Planificación y Desarrollo de Estrategias para la Conservación de la Biodiversidad  </vt:lpstr>
      <vt:lpstr>Presentación de PowerPoint</vt:lpstr>
      <vt:lpstr>Presentación de PowerPoint</vt:lpstr>
      <vt:lpstr>Temario </vt:lpstr>
      <vt:lpstr>Presentación de PowerPoint</vt:lpstr>
      <vt:lpstr>Presentación de PowerPoint</vt:lpstr>
      <vt:lpstr>Introducción y marco conceptual México</vt:lpstr>
      <vt:lpstr>Presentación de PowerPoint</vt:lpstr>
      <vt:lpstr>Si bien las áreas protegidas aún constituyen la médula espinal de la estrategia global de conservación de la biodiversidad, estas no lograrán su propósito en el largo plazo si no se avanza de manera simultánea en dos aspectos importantes:  1.Mejorar el manejo de los recursos naturales en el entorno donde se encuentran.  2. Generar procesos de consumo y producción más sustentables. </vt:lpstr>
      <vt:lpstr>Presentación de PowerPoint</vt:lpstr>
      <vt:lpstr>Referencias</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Mariajose</dc:creator>
  <cp:lastModifiedBy>COORDINACIÓN LC</cp:lastModifiedBy>
  <cp:revision>349</cp:revision>
  <dcterms:created xsi:type="dcterms:W3CDTF">2010-05-23T14:28:12Z</dcterms:created>
  <dcterms:modified xsi:type="dcterms:W3CDTF">2017-03-30T23:16:19Z</dcterms:modified>
</cp:coreProperties>
</file>