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3" r:id="rId6"/>
    <p:sldId id="264" r:id="rId7"/>
    <p:sldId id="265" r:id="rId8"/>
    <p:sldId id="266" r:id="rId9"/>
    <p:sldId id="267" r:id="rId10"/>
    <p:sldId id="268" r:id="rId11"/>
    <p:sldId id="26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70" d="100"/>
          <a:sy n="70" d="100"/>
        </p:scale>
        <p:origin x="-138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MX" sz="3600" dirty="0" smtClean="0"/>
              <a:t>Anualidades</a:t>
            </a:r>
            <a:endParaRPr lang="es-MX" sz="3600"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r"/>
            <a:r>
              <a:rPr lang="es-MX" sz="2000" b="1" dirty="0" smtClean="0">
                <a:solidFill>
                  <a:schemeClr val="tx1"/>
                </a:solidFill>
                <a:latin typeface="Arial" pitchFamily="34" charset="0"/>
                <a:cs typeface="Arial" pitchFamily="34" charset="0"/>
              </a:rPr>
              <a:t>Área Académica: Licenciatura en Contaduría</a:t>
            </a:r>
          </a:p>
          <a:p>
            <a:pPr algn="r"/>
            <a:r>
              <a:rPr lang="es-MX" sz="2000" b="1" dirty="0" smtClean="0">
                <a:solidFill>
                  <a:prstClr val="black"/>
                </a:solidFill>
                <a:latin typeface="Arial" pitchFamily="34" charset="0"/>
                <a:ea typeface="+mj-ea"/>
                <a:cs typeface="Arial" pitchFamily="34" charset="0"/>
              </a:rPr>
              <a:t>Materia: Matemáticas Financieras</a:t>
            </a: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Profesor(a):M. C. Juana Díaz Juárez</a:t>
            </a:r>
          </a:p>
          <a:p>
            <a:pPr algn="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Período: 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600201"/>
            <a:ext cx="8229600" cy="3989040"/>
          </a:xfrm>
        </p:spPr>
        <p:txBody>
          <a:bodyPr>
            <a:normAutofit/>
          </a:bodyPr>
          <a:lstStyle/>
          <a:p>
            <a:r>
              <a:rPr lang="es-MX" sz="2000" dirty="0"/>
              <a:t>Gómez, G. (s.f.). </a:t>
            </a:r>
            <a:r>
              <a:rPr lang="es-MX" sz="2000" i="1" dirty="0" err="1"/>
              <a:t>gestiopolis</a:t>
            </a:r>
            <a:r>
              <a:rPr lang="es-MX" sz="2000" dirty="0"/>
              <a:t>. Recuperado el 23 de marzo de 2017, de https://www.gestiopolis.com/anualidades-diferidas-perpetuas-generales/</a:t>
            </a:r>
          </a:p>
          <a:p>
            <a:r>
              <a:rPr lang="es-MX" sz="2000" dirty="0"/>
              <a:t>Martínez, M. C. (s.f.). </a:t>
            </a:r>
            <a:r>
              <a:rPr lang="es-MX" sz="2000" i="1" dirty="0"/>
              <a:t>Matemáticas Financieras</a:t>
            </a:r>
            <a:r>
              <a:rPr lang="es-MX" sz="2000" dirty="0"/>
              <a:t>. Recuperado el 23 de marzo de 2017, de http://brd.unid.edu.mx/recursos/Algebra/Bloque6/Lecturas/3Definicion_y_clasificacion_de_anualidades.pdf?603f00</a:t>
            </a:r>
          </a:p>
          <a:p>
            <a:r>
              <a:rPr lang="es-MX" sz="2000" dirty="0"/>
              <a:t>Villalobos, I. J. (2007). </a:t>
            </a:r>
            <a:r>
              <a:rPr lang="es-MX" sz="2000" i="1" dirty="0"/>
              <a:t>Matemáticas Financieras.</a:t>
            </a:r>
            <a:r>
              <a:rPr lang="es-MX" sz="2000" dirty="0"/>
              <a:t> México: </a:t>
            </a:r>
            <a:r>
              <a:rPr lang="es-MX" sz="2000" dirty="0" err="1"/>
              <a:t>Person</a:t>
            </a:r>
            <a:r>
              <a:rPr lang="es-MX" sz="2000" dirty="0"/>
              <a:t> Educación de México, S. A de C. V.</a:t>
            </a: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r>
              <a:rPr lang="es-MX" sz="3200" b="1" dirty="0" smtClean="0"/>
              <a:t>Anualidades </a:t>
            </a:r>
            <a:endParaRPr lang="es-MX" sz="3200" b="1" dirty="0"/>
          </a:p>
        </p:txBody>
      </p:sp>
      <p:sp>
        <p:nvSpPr>
          <p:cNvPr id="3" name="2 Marcador de contenido"/>
          <p:cNvSpPr>
            <a:spLocks noGrp="1"/>
          </p:cNvSpPr>
          <p:nvPr>
            <p:ph idx="1"/>
          </p:nvPr>
        </p:nvSpPr>
        <p:spPr>
          <a:xfrm>
            <a:off x="395536" y="1196752"/>
            <a:ext cx="8229600" cy="4137323"/>
          </a:xfrm>
        </p:spPr>
        <p:txBody>
          <a:bodyPr>
            <a:normAutofit fontScale="70000" lnSpcReduction="20000"/>
          </a:bodyPr>
          <a:lstStyle/>
          <a:p>
            <a:pPr marL="0" indent="0" algn="ctr">
              <a:buNone/>
            </a:pPr>
            <a:r>
              <a:rPr lang="es-MX" b="1" dirty="0">
                <a:latin typeface="Arial" pitchFamily="34" charset="0"/>
                <a:cs typeface="Arial" pitchFamily="34" charset="0"/>
              </a:rPr>
              <a:t>Resumen</a:t>
            </a:r>
          </a:p>
          <a:p>
            <a:pPr algn="just"/>
            <a:r>
              <a:rPr lang="es-MX" sz="3600" dirty="0" smtClean="0">
                <a:latin typeface="Arial" pitchFamily="34" charset="0"/>
                <a:cs typeface="Arial" pitchFamily="34" charset="0"/>
              </a:rPr>
              <a:t>Los flujos de caja (pagos) de los créditos comerciales y financieros, normalmente tiene las características de ser iguales y periódicos, estos se denominan anualidades.</a:t>
            </a:r>
          </a:p>
          <a:p>
            <a:pPr algn="just"/>
            <a:r>
              <a:rPr lang="es-MX" sz="3600" b="1" dirty="0" err="1" smtClean="0">
                <a:latin typeface="Arial" pitchFamily="34" charset="0"/>
                <a:cs typeface="Arial" pitchFamily="34" charset="0"/>
              </a:rPr>
              <a:t>Abstract</a:t>
            </a:r>
            <a:endParaRPr lang="es-MX" sz="3600" b="1" dirty="0">
              <a:latin typeface="Arial" pitchFamily="34" charset="0"/>
              <a:cs typeface="Arial" pitchFamily="34" charset="0"/>
            </a:endParaRPr>
          </a:p>
          <a:p>
            <a:pPr marL="0" indent="0" algn="just">
              <a:buNone/>
            </a:pPr>
            <a:r>
              <a:rPr lang="en-US" sz="3600" dirty="0">
                <a:latin typeface="Arial" pitchFamily="34" charset="0"/>
                <a:cs typeface="Arial" pitchFamily="34" charset="0"/>
              </a:rPr>
              <a:t>The cash flows (payments) of commercial and financial credits, normally have the characteristics of being equal and periodic, these are </a:t>
            </a:r>
            <a:r>
              <a:rPr lang="en-US" sz="3600">
                <a:latin typeface="Arial" pitchFamily="34" charset="0"/>
                <a:cs typeface="Arial" pitchFamily="34" charset="0"/>
              </a:rPr>
              <a:t>denominated </a:t>
            </a:r>
            <a:r>
              <a:rPr lang="en-US" sz="3600" smtClean="0">
                <a:latin typeface="Arial" pitchFamily="34" charset="0"/>
                <a:cs typeface="Arial" pitchFamily="34" charset="0"/>
              </a:rPr>
              <a:t>annuities.</a:t>
            </a:r>
          </a:p>
          <a:p>
            <a:pPr marL="0" indent="0">
              <a:buNone/>
            </a:pPr>
            <a:endParaRPr lang="es-MX" sz="3600" dirty="0">
              <a:latin typeface="Arial" pitchFamily="34" charset="0"/>
              <a:cs typeface="Arial" pitchFamily="34" charset="0"/>
            </a:endParaRPr>
          </a:p>
          <a:p>
            <a:pPr marL="0" indent="0">
              <a:buNone/>
            </a:pPr>
            <a:r>
              <a:rPr lang="es-MX" sz="3600" b="1" dirty="0" err="1" smtClean="0">
                <a:latin typeface="Arial" pitchFamily="34" charset="0"/>
                <a:cs typeface="Arial" pitchFamily="34" charset="0"/>
              </a:rPr>
              <a:t>Keywords</a:t>
            </a:r>
            <a:r>
              <a:rPr lang="es-MX" sz="3600" b="1" dirty="0" smtClean="0">
                <a:latin typeface="Arial" pitchFamily="34" charset="0"/>
                <a:cs typeface="Arial" pitchFamily="34" charset="0"/>
              </a:rPr>
              <a:t>: </a:t>
            </a:r>
            <a:r>
              <a:rPr lang="es-MX" sz="3600" dirty="0" smtClean="0">
                <a:latin typeface="Arial" pitchFamily="34" charset="0"/>
                <a:cs typeface="Arial" pitchFamily="34" charset="0"/>
              </a:rPr>
              <a:t>anualidad, simple, vencida, anticipada.</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461665"/>
          </a:xfrm>
          <a:prstGeom prst="rect">
            <a:avLst/>
          </a:prstGeom>
          <a:noFill/>
        </p:spPr>
        <p:txBody>
          <a:bodyPr wrap="square" rtlCol="0">
            <a:spAutoFit/>
          </a:bodyPr>
          <a:lstStyle/>
          <a:p>
            <a:r>
              <a:rPr lang="es-MX" sz="2400" b="1" dirty="0" smtClean="0">
                <a:latin typeface="Arial" pitchFamily="34" charset="0"/>
                <a:cs typeface="Arial" pitchFamily="34" charset="0"/>
              </a:rPr>
              <a:t>INTRODUCCIÓN</a:t>
            </a:r>
            <a:endParaRPr lang="es-MX" sz="2400" b="1" dirty="0">
              <a:latin typeface="Arial" pitchFamily="34" charset="0"/>
              <a:cs typeface="Arial" pitchFamily="34" charset="0"/>
            </a:endParaRPr>
          </a:p>
        </p:txBody>
      </p:sp>
      <p:sp>
        <p:nvSpPr>
          <p:cNvPr id="5" name="4 CuadroTexto"/>
          <p:cNvSpPr txBox="1"/>
          <p:nvPr/>
        </p:nvSpPr>
        <p:spPr>
          <a:xfrm>
            <a:off x="755576" y="1484784"/>
            <a:ext cx="7200800" cy="3170099"/>
          </a:xfrm>
          <a:prstGeom prst="rect">
            <a:avLst/>
          </a:prstGeom>
          <a:noFill/>
        </p:spPr>
        <p:txBody>
          <a:bodyPr wrap="square" rtlCol="0">
            <a:spAutoFit/>
          </a:bodyPr>
          <a:lstStyle/>
          <a:p>
            <a:pPr algn="just"/>
            <a:r>
              <a:rPr lang="es-MX" sz="4000" dirty="0" smtClean="0"/>
              <a:t>Se definirán los diferentes tipos de anualidades y se dará mayor énfasis a las más comunes y de mayor aplicación en la vida cotidiana.</a:t>
            </a:r>
            <a:endParaRPr lang="es-MX" sz="4000" dirty="0"/>
          </a:p>
        </p:txBody>
      </p:sp>
    </p:spTree>
    <p:extLst>
      <p:ext uri="{BB962C8B-B14F-4D97-AF65-F5344CB8AC3E}">
        <p14:creationId xmlns:p14="http://schemas.microsoft.com/office/powerpoint/2010/main" val="124789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584775"/>
          </a:xfrm>
          <a:prstGeom prst="rect">
            <a:avLst/>
          </a:prstGeom>
          <a:noFill/>
        </p:spPr>
        <p:txBody>
          <a:bodyPr wrap="square" rtlCol="0">
            <a:spAutoFit/>
          </a:bodyPr>
          <a:lstStyle/>
          <a:p>
            <a:r>
              <a:rPr lang="es-MX" sz="3200" b="1" dirty="0" smtClean="0">
                <a:latin typeface="Arial" pitchFamily="34" charset="0"/>
                <a:cs typeface="Arial" pitchFamily="34" charset="0"/>
              </a:rPr>
              <a:t>ANUALIDADES</a:t>
            </a:r>
            <a:endParaRPr lang="es-MX" sz="3200" b="1" dirty="0">
              <a:latin typeface="Arial" pitchFamily="34" charset="0"/>
              <a:cs typeface="Arial" pitchFamily="34" charset="0"/>
            </a:endParaRPr>
          </a:p>
        </p:txBody>
      </p:sp>
      <p:sp>
        <p:nvSpPr>
          <p:cNvPr id="5" name="4 CuadroTexto"/>
          <p:cNvSpPr txBox="1"/>
          <p:nvPr/>
        </p:nvSpPr>
        <p:spPr>
          <a:xfrm>
            <a:off x="755576" y="1484784"/>
            <a:ext cx="6768752" cy="3108543"/>
          </a:xfrm>
          <a:prstGeom prst="rect">
            <a:avLst/>
          </a:prstGeom>
          <a:noFill/>
        </p:spPr>
        <p:txBody>
          <a:bodyPr wrap="square" rtlCol="0">
            <a:spAutoFit/>
          </a:bodyPr>
          <a:lstStyle/>
          <a:p>
            <a:pPr algn="just"/>
            <a:r>
              <a:rPr lang="es-MX" sz="2800" dirty="0" smtClean="0">
                <a:latin typeface="Arial" pitchFamily="34" charset="0"/>
                <a:cs typeface="Arial" pitchFamily="34" charset="0"/>
              </a:rPr>
              <a:t>Se refiere a una serie de flujos normalmente de un mismo monto y periodos iguales. Pueden ser abonos o pagos y lo más importante, no necesariamente deben ser e periodicidad anual, sino mensual, quincenal, bimestral, etc.</a:t>
            </a:r>
            <a:endParaRPr lang="es-MX" sz="2800" dirty="0">
              <a:latin typeface="Arial" pitchFamily="34" charset="0"/>
              <a:cs typeface="Arial" pitchFamily="34" charset="0"/>
            </a:endParaRPr>
          </a:p>
        </p:txBody>
      </p:sp>
    </p:spTree>
    <p:extLst>
      <p:ext uri="{BB962C8B-B14F-4D97-AF65-F5344CB8AC3E}">
        <p14:creationId xmlns:p14="http://schemas.microsoft.com/office/powerpoint/2010/main" val="273706186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CLASIFICACIÓN</a:t>
            </a:r>
            <a:endParaRPr lang="es-MX" sz="2400" b="1" dirty="0">
              <a:latin typeface="Arial" pitchFamily="34" charset="0"/>
              <a:cs typeface="Arial" pitchFamily="34" charset="0"/>
            </a:endParaRPr>
          </a:p>
        </p:txBody>
      </p:sp>
      <p:graphicFrame>
        <p:nvGraphicFramePr>
          <p:cNvPr id="3" name="2 Tabla"/>
          <p:cNvGraphicFramePr>
            <a:graphicFrameLocks noGrp="1"/>
          </p:cNvGraphicFramePr>
          <p:nvPr>
            <p:extLst>
              <p:ext uri="{D42A27DB-BD31-4B8C-83A1-F6EECF244321}">
                <p14:modId xmlns:p14="http://schemas.microsoft.com/office/powerpoint/2010/main" val="637765312"/>
              </p:ext>
            </p:extLst>
          </p:nvPr>
        </p:nvGraphicFramePr>
        <p:xfrm>
          <a:off x="1115616" y="1412776"/>
          <a:ext cx="7272807" cy="3261360"/>
        </p:xfrm>
        <a:graphic>
          <a:graphicData uri="http://schemas.openxmlformats.org/drawingml/2006/table">
            <a:tbl>
              <a:tblPr firstRow="1" bandRow="1">
                <a:tableStyleId>{5C22544A-7EE6-4342-B048-85BDC9FD1C3A}</a:tableStyleId>
              </a:tblPr>
              <a:tblGrid>
                <a:gridCol w="2067008"/>
                <a:gridCol w="1684229"/>
                <a:gridCol w="3521570"/>
              </a:tblGrid>
              <a:tr h="370840">
                <a:tc>
                  <a:txBody>
                    <a:bodyPr/>
                    <a:lstStyle/>
                    <a:p>
                      <a:r>
                        <a:rPr lang="es-MX" sz="2800" dirty="0" smtClean="0">
                          <a:latin typeface="Arial" pitchFamily="34" charset="0"/>
                          <a:cs typeface="Arial" pitchFamily="34" charset="0"/>
                        </a:rPr>
                        <a:t>CRITERIO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TIPO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DESCRIPCIÓN</a:t>
                      </a:r>
                      <a:endParaRPr lang="es-MX" sz="2800" dirty="0">
                        <a:latin typeface="Arial" pitchFamily="34" charset="0"/>
                        <a:cs typeface="Arial" pitchFamily="34" charset="0"/>
                      </a:endParaRPr>
                    </a:p>
                  </a:txBody>
                  <a:tcPr/>
                </a:tc>
              </a:tr>
              <a:tr h="370840">
                <a:tc rowSpan="2">
                  <a:txBody>
                    <a:bodyPr/>
                    <a:lstStyle/>
                    <a:p>
                      <a:pPr algn="ctr"/>
                      <a:r>
                        <a:rPr lang="es-MX" sz="2400" b="1" i="1" dirty="0" smtClean="0">
                          <a:latin typeface="Arial" pitchFamily="34" charset="0"/>
                          <a:cs typeface="Arial" pitchFamily="34" charset="0"/>
                        </a:rPr>
                        <a:t>TIEMPO</a:t>
                      </a:r>
                      <a:endParaRPr lang="es-MX" sz="2400" b="1" i="1" dirty="0">
                        <a:latin typeface="Arial" pitchFamily="34" charset="0"/>
                        <a:cs typeface="Arial" pitchFamily="34" charset="0"/>
                      </a:endParaRPr>
                    </a:p>
                  </a:txBody>
                  <a:tcPr anchor="ctr"/>
                </a:tc>
                <a:tc>
                  <a:txBody>
                    <a:bodyPr/>
                    <a:lstStyle/>
                    <a:p>
                      <a:r>
                        <a:rPr lang="es-MX" sz="2400" dirty="0" smtClean="0">
                          <a:latin typeface="Arial" pitchFamily="34" charset="0"/>
                          <a:cs typeface="Arial" pitchFamily="34" charset="0"/>
                        </a:rPr>
                        <a:t>Ciertas </a:t>
                      </a:r>
                      <a:endParaRPr lang="es-MX" sz="24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Sus fechas son fijas y se estipulan de antemano.</a:t>
                      </a:r>
                      <a:endParaRPr lang="es-MX" sz="2400" dirty="0">
                        <a:latin typeface="Arial" pitchFamily="34" charset="0"/>
                        <a:cs typeface="Arial" pitchFamily="34" charset="0"/>
                      </a:endParaRPr>
                    </a:p>
                  </a:txBody>
                  <a:tcPr/>
                </a:tc>
              </a:tr>
              <a:tr h="370840">
                <a:tc vMerge="1">
                  <a:txBody>
                    <a:bodyPr/>
                    <a:lstStyle/>
                    <a:p>
                      <a:endParaRPr lang="es-MX" dirty="0"/>
                    </a:p>
                  </a:txBody>
                  <a:tcPr/>
                </a:tc>
                <a:tc>
                  <a:txBody>
                    <a:bodyPr/>
                    <a:lstStyle/>
                    <a:p>
                      <a:r>
                        <a:rPr lang="es-MX" sz="2400" dirty="0" err="1" smtClean="0">
                          <a:latin typeface="Arial" pitchFamily="34" charset="0"/>
                          <a:cs typeface="Arial" pitchFamily="34" charset="0"/>
                        </a:rPr>
                        <a:t>Contingen-tes</a:t>
                      </a:r>
                      <a:r>
                        <a:rPr lang="es-MX" sz="2400" dirty="0" smtClean="0">
                          <a:latin typeface="Arial" pitchFamily="34" charset="0"/>
                          <a:cs typeface="Arial" pitchFamily="34" charset="0"/>
                        </a:rPr>
                        <a:t> </a:t>
                      </a:r>
                      <a:endParaRPr lang="es-MX" sz="24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Las fecha del primer pago, la fecha del último pago, o ambas no se fijan de antemano</a:t>
                      </a:r>
                      <a:endParaRPr lang="es-MX"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val="1180442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Continuación… </a:t>
            </a:r>
            <a:endParaRPr lang="es-MX" sz="2400" b="1" dirty="0">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873707964"/>
              </p:ext>
            </p:extLst>
          </p:nvPr>
        </p:nvGraphicFramePr>
        <p:xfrm>
          <a:off x="683568" y="1397000"/>
          <a:ext cx="7272808" cy="3261360"/>
        </p:xfrm>
        <a:graphic>
          <a:graphicData uri="http://schemas.openxmlformats.org/drawingml/2006/table">
            <a:tbl>
              <a:tblPr firstRow="1" bandRow="1">
                <a:tableStyleId>{5C22544A-7EE6-4342-B048-85BDC9FD1C3A}</a:tableStyleId>
              </a:tblPr>
              <a:tblGrid>
                <a:gridCol w="2068957"/>
                <a:gridCol w="1603451"/>
                <a:gridCol w="3600400"/>
              </a:tblGrid>
              <a:tr h="370840">
                <a:tc>
                  <a:txBody>
                    <a:bodyPr/>
                    <a:lstStyle/>
                    <a:p>
                      <a:r>
                        <a:rPr lang="es-MX" sz="2800" dirty="0" smtClean="0">
                          <a:latin typeface="Arial" pitchFamily="34" charset="0"/>
                          <a:cs typeface="Arial" pitchFamily="34" charset="0"/>
                        </a:rPr>
                        <a:t>CRITERIO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TIPO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DESCRIPCIÓN</a:t>
                      </a:r>
                      <a:endParaRPr lang="es-MX" sz="2800" dirty="0">
                        <a:latin typeface="Arial" pitchFamily="34" charset="0"/>
                        <a:cs typeface="Arial" pitchFamily="34" charset="0"/>
                      </a:endParaRPr>
                    </a:p>
                  </a:txBody>
                  <a:tcPr/>
                </a:tc>
              </a:tr>
              <a:tr h="370840">
                <a:tc rowSpan="2">
                  <a:txBody>
                    <a:bodyPr/>
                    <a:lstStyle/>
                    <a:p>
                      <a:pPr algn="ctr"/>
                      <a:r>
                        <a:rPr lang="es-MX" sz="2400" b="1" i="1" dirty="0" smtClean="0">
                          <a:latin typeface="Arial" pitchFamily="34" charset="0"/>
                          <a:cs typeface="Arial" pitchFamily="34" charset="0"/>
                        </a:rPr>
                        <a:t>INTERESES</a:t>
                      </a:r>
                      <a:endParaRPr lang="es-MX" sz="2400" b="1" i="1" dirty="0">
                        <a:latin typeface="Arial" pitchFamily="34" charset="0"/>
                        <a:cs typeface="Arial" pitchFamily="34" charset="0"/>
                      </a:endParaRPr>
                    </a:p>
                  </a:txBody>
                  <a:tcPr anchor="ctr"/>
                </a:tc>
                <a:tc>
                  <a:txBody>
                    <a:bodyPr/>
                    <a:lstStyle/>
                    <a:p>
                      <a:r>
                        <a:rPr lang="es-MX" sz="2400" dirty="0" smtClean="0">
                          <a:latin typeface="Arial" pitchFamily="34" charset="0"/>
                          <a:cs typeface="Arial" pitchFamily="34" charset="0"/>
                        </a:rPr>
                        <a:t>Generales </a:t>
                      </a:r>
                      <a:endParaRPr lang="es-MX" sz="24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El periodo de pago no coincide con el periodo de capitalización.</a:t>
                      </a:r>
                      <a:endParaRPr lang="es-MX" sz="2400" dirty="0">
                        <a:latin typeface="Arial" pitchFamily="34" charset="0"/>
                        <a:cs typeface="Arial" pitchFamily="34" charset="0"/>
                      </a:endParaRPr>
                    </a:p>
                  </a:txBody>
                  <a:tcPr/>
                </a:tc>
              </a:tr>
              <a:tr h="370840">
                <a:tc vMerge="1">
                  <a:txBody>
                    <a:bodyPr/>
                    <a:lstStyle/>
                    <a:p>
                      <a:endParaRPr lang="es-MX" dirty="0"/>
                    </a:p>
                  </a:txBody>
                  <a:tcPr/>
                </a:tc>
                <a:tc>
                  <a:txBody>
                    <a:bodyPr/>
                    <a:lstStyle/>
                    <a:p>
                      <a:r>
                        <a:rPr lang="es-MX" sz="2400" dirty="0" smtClean="0">
                          <a:latin typeface="Arial" pitchFamily="34" charset="0"/>
                          <a:cs typeface="Arial" pitchFamily="34" charset="0"/>
                        </a:rPr>
                        <a:t>Simples </a:t>
                      </a:r>
                      <a:endParaRPr lang="es-MX" sz="24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El</a:t>
                      </a:r>
                      <a:r>
                        <a:rPr lang="es-MX" sz="2400" baseline="0" dirty="0" smtClean="0">
                          <a:latin typeface="Arial" pitchFamily="34" charset="0"/>
                          <a:cs typeface="Arial" pitchFamily="34" charset="0"/>
                        </a:rPr>
                        <a:t> periodo de pago coincide con el periodo de capitalización de los intereses.</a:t>
                      </a:r>
                      <a:endParaRPr lang="es-MX"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val="2090973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Continuación… </a:t>
            </a:r>
            <a:endParaRPr lang="es-MX" sz="2400" b="1" dirty="0">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3704785116"/>
              </p:ext>
            </p:extLst>
          </p:nvPr>
        </p:nvGraphicFramePr>
        <p:xfrm>
          <a:off x="683568" y="1397000"/>
          <a:ext cx="7272808" cy="3992880"/>
        </p:xfrm>
        <a:graphic>
          <a:graphicData uri="http://schemas.openxmlformats.org/drawingml/2006/table">
            <a:tbl>
              <a:tblPr firstRow="1" bandRow="1">
                <a:tableStyleId>{5C22544A-7EE6-4342-B048-85BDC9FD1C3A}</a:tableStyleId>
              </a:tblPr>
              <a:tblGrid>
                <a:gridCol w="2068957"/>
                <a:gridCol w="1603451"/>
                <a:gridCol w="3600400"/>
              </a:tblGrid>
              <a:tr h="370840">
                <a:tc>
                  <a:txBody>
                    <a:bodyPr/>
                    <a:lstStyle/>
                    <a:p>
                      <a:r>
                        <a:rPr lang="es-MX" sz="2800" dirty="0" smtClean="0">
                          <a:latin typeface="Arial" pitchFamily="34" charset="0"/>
                          <a:cs typeface="Arial" pitchFamily="34" charset="0"/>
                        </a:rPr>
                        <a:t>CRITERIO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TIPO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DESCRIPCIÓN</a:t>
                      </a:r>
                      <a:endParaRPr lang="es-MX" sz="2800" dirty="0">
                        <a:latin typeface="Arial" pitchFamily="34" charset="0"/>
                        <a:cs typeface="Arial" pitchFamily="34" charset="0"/>
                      </a:endParaRPr>
                    </a:p>
                  </a:txBody>
                  <a:tcPr/>
                </a:tc>
              </a:tr>
              <a:tr h="370840">
                <a:tc rowSpan="2">
                  <a:txBody>
                    <a:bodyPr/>
                    <a:lstStyle/>
                    <a:p>
                      <a:pPr algn="ctr"/>
                      <a:r>
                        <a:rPr lang="es-MX" sz="2400" b="1" i="1" dirty="0" smtClean="0">
                          <a:latin typeface="Arial" pitchFamily="34" charset="0"/>
                          <a:cs typeface="Arial" pitchFamily="34" charset="0"/>
                        </a:rPr>
                        <a:t>PAGOS</a:t>
                      </a:r>
                      <a:endParaRPr lang="es-MX" sz="2400" b="1" i="1" dirty="0">
                        <a:latin typeface="Arial" pitchFamily="34" charset="0"/>
                        <a:cs typeface="Arial" pitchFamily="34" charset="0"/>
                      </a:endParaRPr>
                    </a:p>
                  </a:txBody>
                  <a:tcPr anchor="ctr"/>
                </a:tc>
                <a:tc>
                  <a:txBody>
                    <a:bodyPr/>
                    <a:lstStyle/>
                    <a:p>
                      <a:r>
                        <a:rPr lang="es-MX" sz="2000" dirty="0" smtClean="0">
                          <a:latin typeface="Arial" pitchFamily="34" charset="0"/>
                          <a:cs typeface="Arial" pitchFamily="34" charset="0"/>
                        </a:rPr>
                        <a:t>Vencidas </a:t>
                      </a:r>
                      <a:endParaRPr lang="es-MX" sz="20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También llamadas ordinarias son aquellas que los pagos se efectúan</a:t>
                      </a:r>
                      <a:r>
                        <a:rPr lang="es-MX" sz="2400" baseline="0" dirty="0" smtClean="0">
                          <a:latin typeface="Arial" pitchFamily="34" charset="0"/>
                          <a:cs typeface="Arial" pitchFamily="34" charset="0"/>
                        </a:rPr>
                        <a:t> a su vencimiento, es decir, al final de cada periodo</a:t>
                      </a:r>
                      <a:r>
                        <a:rPr lang="es-MX" sz="2400" dirty="0" smtClean="0">
                          <a:latin typeface="Arial" pitchFamily="34" charset="0"/>
                          <a:cs typeface="Arial" pitchFamily="34" charset="0"/>
                        </a:rPr>
                        <a:t>.</a:t>
                      </a:r>
                      <a:endParaRPr lang="es-MX" sz="2400" dirty="0">
                        <a:latin typeface="Arial" pitchFamily="34" charset="0"/>
                        <a:cs typeface="Arial" pitchFamily="34" charset="0"/>
                      </a:endParaRPr>
                    </a:p>
                  </a:txBody>
                  <a:tcPr/>
                </a:tc>
              </a:tr>
              <a:tr h="370840">
                <a:tc vMerge="1">
                  <a:txBody>
                    <a:bodyPr/>
                    <a:lstStyle/>
                    <a:p>
                      <a:endParaRPr lang="es-MX" dirty="0"/>
                    </a:p>
                  </a:txBody>
                  <a:tcPr/>
                </a:tc>
                <a:tc>
                  <a:txBody>
                    <a:bodyPr/>
                    <a:lstStyle/>
                    <a:p>
                      <a:r>
                        <a:rPr lang="es-MX" sz="2000" dirty="0" smtClean="0">
                          <a:latin typeface="Arial" pitchFamily="34" charset="0"/>
                          <a:cs typeface="Arial" pitchFamily="34" charset="0"/>
                        </a:rPr>
                        <a:t>Anticipadas </a:t>
                      </a:r>
                      <a:endParaRPr lang="es-MX" sz="20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Los pagos se efectúan al principio</a:t>
                      </a:r>
                      <a:r>
                        <a:rPr lang="es-MX" sz="2400" baseline="0" dirty="0" smtClean="0">
                          <a:latin typeface="Arial" pitchFamily="34" charset="0"/>
                          <a:cs typeface="Arial" pitchFamily="34" charset="0"/>
                        </a:rPr>
                        <a:t> de cada periodo.</a:t>
                      </a:r>
                      <a:endParaRPr lang="es-MX"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val="74328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Continuación… </a:t>
            </a:r>
            <a:endParaRPr lang="es-MX" sz="2400" b="1" dirty="0">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1631070567"/>
              </p:ext>
            </p:extLst>
          </p:nvPr>
        </p:nvGraphicFramePr>
        <p:xfrm>
          <a:off x="683568" y="1397000"/>
          <a:ext cx="7272808" cy="5090160"/>
        </p:xfrm>
        <a:graphic>
          <a:graphicData uri="http://schemas.openxmlformats.org/drawingml/2006/table">
            <a:tbl>
              <a:tblPr firstRow="1" bandRow="1">
                <a:tableStyleId>{5C22544A-7EE6-4342-B048-85BDC9FD1C3A}</a:tableStyleId>
              </a:tblPr>
              <a:tblGrid>
                <a:gridCol w="2068957"/>
                <a:gridCol w="1603451"/>
                <a:gridCol w="3600400"/>
              </a:tblGrid>
              <a:tr h="370840">
                <a:tc>
                  <a:txBody>
                    <a:bodyPr/>
                    <a:lstStyle/>
                    <a:p>
                      <a:r>
                        <a:rPr lang="es-MX" sz="2800" dirty="0" smtClean="0">
                          <a:latin typeface="Arial" pitchFamily="34" charset="0"/>
                          <a:cs typeface="Arial" pitchFamily="34" charset="0"/>
                        </a:rPr>
                        <a:t>CRITERIO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TIPO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DESCRIPCIÓN</a:t>
                      </a:r>
                      <a:endParaRPr lang="es-MX" sz="2800" dirty="0">
                        <a:latin typeface="Arial" pitchFamily="34" charset="0"/>
                        <a:cs typeface="Arial" pitchFamily="34" charset="0"/>
                      </a:endParaRPr>
                    </a:p>
                  </a:txBody>
                  <a:tcPr/>
                </a:tc>
              </a:tr>
              <a:tr h="370840">
                <a:tc rowSpan="2">
                  <a:txBody>
                    <a:bodyPr/>
                    <a:lstStyle/>
                    <a:p>
                      <a:pPr algn="ctr"/>
                      <a:r>
                        <a:rPr lang="es-MX" sz="2400" b="1" i="1" dirty="0" smtClean="0">
                          <a:latin typeface="Arial" pitchFamily="34" charset="0"/>
                          <a:cs typeface="Arial" pitchFamily="34" charset="0"/>
                        </a:rPr>
                        <a:t>INICIACIÓN</a:t>
                      </a:r>
                      <a:endParaRPr lang="es-MX" sz="2400" b="1" i="1" dirty="0">
                        <a:latin typeface="Arial" pitchFamily="34" charset="0"/>
                        <a:cs typeface="Arial" pitchFamily="34" charset="0"/>
                      </a:endParaRPr>
                    </a:p>
                  </a:txBody>
                  <a:tcPr anchor="ctr"/>
                </a:tc>
                <a:tc>
                  <a:txBody>
                    <a:bodyPr/>
                    <a:lstStyle/>
                    <a:p>
                      <a:r>
                        <a:rPr lang="es-MX" sz="2000" dirty="0" smtClean="0">
                          <a:latin typeface="Arial" pitchFamily="34" charset="0"/>
                          <a:cs typeface="Arial" pitchFamily="34" charset="0"/>
                        </a:rPr>
                        <a:t>Inmediatas  </a:t>
                      </a:r>
                      <a:endParaRPr lang="es-MX" sz="20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Es el caso más común. La realización de los cobros o pagos tienen lugar en el periodo inmediatamente</a:t>
                      </a:r>
                      <a:r>
                        <a:rPr lang="es-MX" sz="2400" baseline="0" dirty="0" smtClean="0">
                          <a:latin typeface="Arial" pitchFamily="34" charset="0"/>
                          <a:cs typeface="Arial" pitchFamily="34" charset="0"/>
                        </a:rPr>
                        <a:t> siguiente a la formalización del trato.</a:t>
                      </a:r>
                      <a:endParaRPr lang="es-MX" sz="2400" dirty="0">
                        <a:latin typeface="Arial" pitchFamily="34" charset="0"/>
                        <a:cs typeface="Arial" pitchFamily="34" charset="0"/>
                      </a:endParaRPr>
                    </a:p>
                  </a:txBody>
                  <a:tcPr/>
                </a:tc>
              </a:tr>
              <a:tr h="370840">
                <a:tc vMerge="1">
                  <a:txBody>
                    <a:bodyPr/>
                    <a:lstStyle/>
                    <a:p>
                      <a:endParaRPr lang="es-MX" dirty="0"/>
                    </a:p>
                  </a:txBody>
                  <a:tcPr/>
                </a:tc>
                <a:tc>
                  <a:txBody>
                    <a:bodyPr/>
                    <a:lstStyle/>
                    <a:p>
                      <a:r>
                        <a:rPr lang="es-MX" sz="2000" dirty="0" smtClean="0">
                          <a:latin typeface="Arial" pitchFamily="34" charset="0"/>
                          <a:cs typeface="Arial" pitchFamily="34" charset="0"/>
                        </a:rPr>
                        <a:t>Diferidas </a:t>
                      </a:r>
                      <a:endParaRPr lang="es-MX" sz="2000" dirty="0">
                        <a:latin typeface="Arial" pitchFamily="34" charset="0"/>
                        <a:cs typeface="Arial" pitchFamily="34" charset="0"/>
                      </a:endParaRPr>
                    </a:p>
                  </a:txBody>
                  <a:tcPr/>
                </a:tc>
                <a:tc>
                  <a:txBody>
                    <a:bodyPr/>
                    <a:lstStyle/>
                    <a:p>
                      <a:r>
                        <a:rPr lang="es-MX" sz="2400" dirty="0" smtClean="0">
                          <a:latin typeface="Arial" pitchFamily="34" charset="0"/>
                          <a:cs typeface="Arial" pitchFamily="34" charset="0"/>
                        </a:rPr>
                        <a:t>La realización de los cobros o pagos se hace tiempo después de la formalización del trato (se pospone)</a:t>
                      </a:r>
                      <a:r>
                        <a:rPr lang="es-MX" sz="2400" baseline="0" dirty="0" smtClean="0">
                          <a:latin typeface="Arial" pitchFamily="34" charset="0"/>
                          <a:cs typeface="Arial" pitchFamily="34" charset="0"/>
                        </a:rPr>
                        <a:t>.</a:t>
                      </a:r>
                      <a:endParaRPr lang="es-MX"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val="30932231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Continuación… </a:t>
            </a:r>
            <a:endParaRPr lang="es-MX" sz="2400" b="1" dirty="0">
              <a:latin typeface="Arial" pitchFamily="34" charset="0"/>
              <a:cs typeface="Arial" pitchFamily="34" charset="0"/>
            </a:endParaRPr>
          </a:p>
        </p:txBody>
      </p:sp>
      <p:graphicFrame>
        <p:nvGraphicFramePr>
          <p:cNvPr id="7" name="6 Tabla"/>
          <p:cNvGraphicFramePr>
            <a:graphicFrameLocks noGrp="1"/>
          </p:cNvGraphicFramePr>
          <p:nvPr>
            <p:extLst>
              <p:ext uri="{D42A27DB-BD31-4B8C-83A1-F6EECF244321}">
                <p14:modId xmlns:p14="http://schemas.microsoft.com/office/powerpoint/2010/main" val="2665165035"/>
              </p:ext>
            </p:extLst>
          </p:nvPr>
        </p:nvGraphicFramePr>
        <p:xfrm>
          <a:off x="683568" y="1397000"/>
          <a:ext cx="7488832" cy="3169920"/>
        </p:xfrm>
        <a:graphic>
          <a:graphicData uri="http://schemas.openxmlformats.org/drawingml/2006/table">
            <a:tbl>
              <a:tblPr firstRow="1" bandRow="1">
                <a:tableStyleId>{5C22544A-7EE6-4342-B048-85BDC9FD1C3A}</a:tableStyleId>
              </a:tblPr>
              <a:tblGrid>
                <a:gridCol w="2732951"/>
                <a:gridCol w="4755881"/>
              </a:tblGrid>
              <a:tr h="370840">
                <a:tc>
                  <a:txBody>
                    <a:bodyPr/>
                    <a:lstStyle/>
                    <a:p>
                      <a:r>
                        <a:rPr lang="es-MX" sz="2800" dirty="0" smtClean="0">
                          <a:latin typeface="Arial" pitchFamily="34" charset="0"/>
                          <a:cs typeface="Arial" pitchFamily="34" charset="0"/>
                        </a:rPr>
                        <a:t>CRITERIO</a:t>
                      </a:r>
                      <a:endParaRPr lang="es-MX" sz="2800" dirty="0">
                        <a:latin typeface="Arial" pitchFamily="34" charset="0"/>
                        <a:cs typeface="Arial" pitchFamily="34" charset="0"/>
                      </a:endParaRPr>
                    </a:p>
                  </a:txBody>
                  <a:tcPr/>
                </a:tc>
                <a:tc>
                  <a:txBody>
                    <a:bodyPr/>
                    <a:lstStyle/>
                    <a:p>
                      <a:r>
                        <a:rPr lang="es-MX" sz="2800" dirty="0" smtClean="0">
                          <a:latin typeface="Arial" pitchFamily="34" charset="0"/>
                          <a:cs typeface="Arial" pitchFamily="34" charset="0"/>
                        </a:rPr>
                        <a:t>DESCRIPCIÓN</a:t>
                      </a:r>
                      <a:endParaRPr lang="es-MX" sz="2800" dirty="0">
                        <a:latin typeface="Arial" pitchFamily="34" charset="0"/>
                        <a:cs typeface="Arial" pitchFamily="34" charset="0"/>
                      </a:endParaRPr>
                    </a:p>
                  </a:txBody>
                  <a:tcPr/>
                </a:tc>
              </a:tr>
              <a:tr h="370840">
                <a:tc>
                  <a:txBody>
                    <a:bodyPr/>
                    <a:lstStyle/>
                    <a:p>
                      <a:pPr algn="ctr"/>
                      <a:r>
                        <a:rPr lang="es-MX" sz="2400" b="1" i="1" dirty="0" smtClean="0">
                          <a:latin typeface="Arial" pitchFamily="34" charset="0"/>
                          <a:cs typeface="Arial" pitchFamily="34" charset="0"/>
                        </a:rPr>
                        <a:t>PERPETUAS</a:t>
                      </a:r>
                      <a:endParaRPr lang="es-MX" sz="2400" b="1" i="1" dirty="0">
                        <a:latin typeface="Arial" pitchFamily="34" charset="0"/>
                        <a:cs typeface="Arial" pitchFamily="34" charset="0"/>
                      </a:endParaRPr>
                    </a:p>
                  </a:txBody>
                  <a:tcPr anchor="ctr"/>
                </a:tc>
                <a:tc>
                  <a:txBody>
                    <a:bodyPr/>
                    <a:lstStyle/>
                    <a:p>
                      <a:r>
                        <a:rPr lang="es-MX" sz="2400" dirty="0" smtClean="0">
                          <a:latin typeface="Arial" pitchFamily="34" charset="0"/>
                          <a:cs typeface="Arial" pitchFamily="34" charset="0"/>
                        </a:rPr>
                        <a:t>Es</a:t>
                      </a:r>
                      <a:r>
                        <a:rPr lang="es-MX" sz="2400" baseline="0" dirty="0" smtClean="0">
                          <a:latin typeface="Arial" pitchFamily="34" charset="0"/>
                          <a:cs typeface="Arial" pitchFamily="34" charset="0"/>
                        </a:rPr>
                        <a:t> una anualidad que tiene infinito número de pagos, se denomina anualidad infinitas no existen, porque en este mundo todo tiene fin, pero, se supone que es infinita cuando el número de pagos es muy grande.</a:t>
                      </a:r>
                      <a:endParaRPr lang="es-MX" sz="2400" dirty="0">
                        <a:latin typeface="Arial" pitchFamily="34" charset="0"/>
                        <a:cs typeface="Arial" pitchFamily="34" charset="0"/>
                      </a:endParaRPr>
                    </a:p>
                  </a:txBody>
                  <a:tcPr/>
                </a:tc>
              </a:tr>
            </a:tbl>
          </a:graphicData>
        </a:graphic>
      </p:graphicFrame>
    </p:spTree>
    <p:extLst>
      <p:ext uri="{BB962C8B-B14F-4D97-AF65-F5344CB8AC3E}">
        <p14:creationId xmlns:p14="http://schemas.microsoft.com/office/powerpoint/2010/main" val="4169924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448</Words>
  <Application>Microsoft Office PowerPoint</Application>
  <PresentationFormat>Presentación en pantalla (4:3)</PresentationFormat>
  <Paragraphs>64</Paragraphs>
  <Slides>10</Slides>
  <Notes>0</Notes>
  <HiddenSlides>0</HiddenSlides>
  <MMClips>0</MMClips>
  <ScaleCrop>false</ScaleCrop>
  <HeadingPairs>
    <vt:vector size="4" baseType="variant">
      <vt:variant>
        <vt:lpstr>Tema</vt:lpstr>
      </vt:variant>
      <vt:variant>
        <vt:i4>2</vt:i4>
      </vt:variant>
      <vt:variant>
        <vt:lpstr>Títulos de diapositiva</vt:lpstr>
      </vt:variant>
      <vt:variant>
        <vt:i4>10</vt:i4>
      </vt:variant>
    </vt:vector>
  </HeadingPairs>
  <TitlesOfParts>
    <vt:vector size="12" baseType="lpstr">
      <vt:lpstr>Tema de Office</vt:lpstr>
      <vt:lpstr>1_Tema de Office</vt:lpstr>
      <vt:lpstr>Anualidades</vt:lpstr>
      <vt:lpstr>Anualidades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JUADIZ</cp:lastModifiedBy>
  <cp:revision>78</cp:revision>
  <dcterms:created xsi:type="dcterms:W3CDTF">2012-12-04T21:22:09Z</dcterms:created>
  <dcterms:modified xsi:type="dcterms:W3CDTF">2017-03-27T03:03:55Z</dcterms:modified>
</cp:coreProperties>
</file>