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6" r:id="rId4"/>
    <p:sldId id="280" r:id="rId5"/>
    <p:sldId id="259" r:id="rId6"/>
    <p:sldId id="267" r:id="rId7"/>
    <p:sldId id="278" r:id="rId8"/>
    <p:sldId id="260" r:id="rId9"/>
    <p:sldId id="268" r:id="rId10"/>
    <p:sldId id="269" r:id="rId11"/>
    <p:sldId id="270" r:id="rId12"/>
    <p:sldId id="271" r:id="rId13"/>
    <p:sldId id="279" r:id="rId14"/>
    <p:sldId id="272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 varScale="1">
        <p:scale>
          <a:sx n="107" d="100"/>
          <a:sy n="107" d="100"/>
        </p:scale>
        <p:origin x="-17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B6EC7E-6CC5-4C51-9278-C736AAE83BDE}" type="doc">
      <dgm:prSet loTypeId="urn:microsoft.com/office/officeart/2005/8/layout/hList6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8AA98603-69D5-49BA-8FF6-C4649B160D3F}">
      <dgm:prSet phldrT="[Texto]" custT="1"/>
      <dgm:spPr/>
      <dgm:t>
        <a:bodyPr/>
        <a:lstStyle/>
        <a:p>
          <a:r>
            <a:rPr lang="es-MX" sz="1600" b="0" dirty="0" smtClean="0"/>
            <a:t>Conjunto complejo que incluye conocimientos, creencias, artes, leyes, morales, costumbres y otras capacidades hábitos adquiridos por el hombre como miembro de una sociedad.</a:t>
          </a:r>
          <a:endParaRPr lang="es-MX" sz="1600" b="0" dirty="0"/>
        </a:p>
      </dgm:t>
    </dgm:pt>
    <dgm:pt modelId="{45546B7C-1F39-449F-9737-7725C97E3803}" type="parTrans" cxnId="{587ECDC6-B592-46ED-9146-CCAAC763FE2E}">
      <dgm:prSet/>
      <dgm:spPr/>
      <dgm:t>
        <a:bodyPr/>
        <a:lstStyle/>
        <a:p>
          <a:endParaRPr lang="es-MX"/>
        </a:p>
      </dgm:t>
    </dgm:pt>
    <dgm:pt modelId="{EBF7C744-3209-422A-AD10-9B548393D776}" type="sibTrans" cxnId="{587ECDC6-B592-46ED-9146-CCAAC763FE2E}">
      <dgm:prSet/>
      <dgm:spPr/>
      <dgm:t>
        <a:bodyPr/>
        <a:lstStyle/>
        <a:p>
          <a:endParaRPr lang="es-MX"/>
        </a:p>
      </dgm:t>
    </dgm:pt>
    <dgm:pt modelId="{A3971BE4-28BF-49C3-8EF0-1185302D3121}">
      <dgm:prSet phldrT="[Texto]" custT="1"/>
      <dgm:spPr/>
      <dgm:t>
        <a:bodyPr/>
        <a:lstStyle/>
        <a:p>
          <a:r>
            <a:rPr lang="es-MX" sz="1600" b="0" dirty="0" smtClean="0"/>
            <a:t>Capacidad para utilizar herramientas y símbolos.</a:t>
          </a:r>
          <a:endParaRPr lang="es-MX" sz="1600" b="0" dirty="0"/>
        </a:p>
      </dgm:t>
    </dgm:pt>
    <dgm:pt modelId="{8B547A23-E227-452B-86AF-B511A0217E3B}" type="parTrans" cxnId="{BCC074BF-D5C4-48CE-A91D-92D629BD686D}">
      <dgm:prSet/>
      <dgm:spPr/>
      <dgm:t>
        <a:bodyPr/>
        <a:lstStyle/>
        <a:p>
          <a:endParaRPr lang="es-MX"/>
        </a:p>
      </dgm:t>
    </dgm:pt>
    <dgm:pt modelId="{F9D71ADA-98A5-4487-ADB8-815DE77AC017}" type="sibTrans" cxnId="{BCC074BF-D5C4-48CE-A91D-92D629BD686D}">
      <dgm:prSet/>
      <dgm:spPr/>
      <dgm:t>
        <a:bodyPr/>
        <a:lstStyle/>
        <a:p>
          <a:endParaRPr lang="es-MX"/>
        </a:p>
      </dgm:t>
    </dgm:pt>
    <dgm:pt modelId="{D0ABC313-6E94-49A6-902F-1856AE7358EC}">
      <dgm:prSet custT="1"/>
      <dgm:spPr/>
      <dgm:t>
        <a:bodyPr/>
        <a:lstStyle/>
        <a:p>
          <a:r>
            <a:rPr lang="es-MX" sz="1600" b="0" dirty="0" smtClean="0"/>
            <a:t>Sistema de ideas o conceptos.</a:t>
          </a:r>
        </a:p>
      </dgm:t>
    </dgm:pt>
    <dgm:pt modelId="{39E8FDA3-92E4-435C-A2FE-4947924A5DB9}" type="parTrans" cxnId="{964D452B-99FE-44D8-9622-05C50BBA63ED}">
      <dgm:prSet/>
      <dgm:spPr/>
      <dgm:t>
        <a:bodyPr/>
        <a:lstStyle/>
        <a:p>
          <a:endParaRPr lang="es-MX"/>
        </a:p>
      </dgm:t>
    </dgm:pt>
    <dgm:pt modelId="{15F0D600-BAAA-408E-A3AA-E3EAF36C279D}" type="sibTrans" cxnId="{964D452B-99FE-44D8-9622-05C50BBA63ED}">
      <dgm:prSet/>
      <dgm:spPr/>
      <dgm:t>
        <a:bodyPr/>
        <a:lstStyle/>
        <a:p>
          <a:endParaRPr lang="es-MX"/>
        </a:p>
      </dgm:t>
    </dgm:pt>
    <dgm:pt modelId="{3274ECF6-5843-4345-B996-43292E218DFA}">
      <dgm:prSet custT="1"/>
      <dgm:spPr/>
      <dgm:t>
        <a:bodyPr/>
        <a:lstStyle/>
        <a:p>
          <a:r>
            <a:rPr lang="es-MX" sz="1600" b="0" dirty="0" smtClean="0"/>
            <a:t>Totalidad de los modos de vida de los seres humanos o totalidad de herramientas, actos, pensamientos e instituciones adaptativas por medio de las cuales los pueblos viven y se perpetúan.</a:t>
          </a:r>
          <a:endParaRPr lang="es-MX" sz="1600" b="0" dirty="0"/>
        </a:p>
      </dgm:t>
    </dgm:pt>
    <dgm:pt modelId="{414168D3-C507-445F-8CB2-5154EA054066}" type="parTrans" cxnId="{323C8B46-C2AE-44CA-8066-8F50575039F3}">
      <dgm:prSet/>
      <dgm:spPr/>
      <dgm:t>
        <a:bodyPr/>
        <a:lstStyle/>
        <a:p>
          <a:endParaRPr lang="es-MX"/>
        </a:p>
      </dgm:t>
    </dgm:pt>
    <dgm:pt modelId="{D57CD41A-8802-48DF-9F24-02C5012AF0B6}" type="sibTrans" cxnId="{323C8B46-C2AE-44CA-8066-8F50575039F3}">
      <dgm:prSet/>
      <dgm:spPr/>
      <dgm:t>
        <a:bodyPr/>
        <a:lstStyle/>
        <a:p>
          <a:endParaRPr lang="es-MX"/>
        </a:p>
      </dgm:t>
    </dgm:pt>
    <dgm:pt modelId="{5817C81E-5CCE-404F-86A0-75BE66C9567D}">
      <dgm:prSet custT="1"/>
      <dgm:spPr/>
      <dgm:t>
        <a:bodyPr/>
        <a:lstStyle/>
        <a:p>
          <a:r>
            <a:rPr lang="es-MX" sz="1600" b="0" dirty="0" smtClean="0"/>
            <a:t>Diversidad de pensamientos y comportamientos que exhiben los seres humanos.</a:t>
          </a:r>
          <a:endParaRPr lang="es-MX" sz="1600" b="0" dirty="0"/>
        </a:p>
      </dgm:t>
    </dgm:pt>
    <dgm:pt modelId="{85FAF27B-87BE-4EEE-916F-9F659F81669D}" type="parTrans" cxnId="{3FA22057-11BB-43F4-B711-D5B71DEDB8C8}">
      <dgm:prSet/>
      <dgm:spPr/>
      <dgm:t>
        <a:bodyPr/>
        <a:lstStyle/>
        <a:p>
          <a:endParaRPr lang="es-MX"/>
        </a:p>
      </dgm:t>
    </dgm:pt>
    <dgm:pt modelId="{3DB2E2D9-2C99-4400-8A33-5B86E415512C}" type="sibTrans" cxnId="{3FA22057-11BB-43F4-B711-D5B71DEDB8C8}">
      <dgm:prSet/>
      <dgm:spPr/>
      <dgm:t>
        <a:bodyPr/>
        <a:lstStyle/>
        <a:p>
          <a:endParaRPr lang="es-MX"/>
        </a:p>
      </dgm:t>
    </dgm:pt>
    <dgm:pt modelId="{817B6773-6522-403F-B97B-4DAD06BD3DBA}" type="pres">
      <dgm:prSet presAssocID="{28B6EC7E-6CC5-4C51-9278-C736AAE83BD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F8552A5-28F3-4080-8485-54C954423C23}" type="pres">
      <dgm:prSet presAssocID="{8AA98603-69D5-49BA-8FF6-C4649B160D3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9437952-1F6E-4177-A259-3F153C6749C5}" type="pres">
      <dgm:prSet presAssocID="{EBF7C744-3209-422A-AD10-9B548393D776}" presName="sibTrans" presStyleCnt="0"/>
      <dgm:spPr/>
    </dgm:pt>
    <dgm:pt modelId="{D60AAEBE-6046-422A-994B-5DE8254C0AC6}" type="pres">
      <dgm:prSet presAssocID="{A3971BE4-28BF-49C3-8EF0-1185302D312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129FAD1-650C-4068-81B4-A41A7D552AE8}" type="pres">
      <dgm:prSet presAssocID="{F9D71ADA-98A5-4487-ADB8-815DE77AC017}" presName="sibTrans" presStyleCnt="0"/>
      <dgm:spPr/>
    </dgm:pt>
    <dgm:pt modelId="{BEB78EAF-C249-4440-8C36-9D3457A9883A}" type="pres">
      <dgm:prSet presAssocID="{D0ABC313-6E94-49A6-902F-1856AE7358E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32EE652-F727-4C87-8FC5-BCD87EDF95C4}" type="pres">
      <dgm:prSet presAssocID="{15F0D600-BAAA-408E-A3AA-E3EAF36C279D}" presName="sibTrans" presStyleCnt="0"/>
      <dgm:spPr/>
    </dgm:pt>
    <dgm:pt modelId="{59DF0463-06D1-48EA-BA63-2E7CF0515431}" type="pres">
      <dgm:prSet presAssocID="{3274ECF6-5843-4345-B996-43292E218DF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FAB9D0-A32E-4EDB-ACE5-217131ADB486}" type="pres">
      <dgm:prSet presAssocID="{D57CD41A-8802-48DF-9F24-02C5012AF0B6}" presName="sibTrans" presStyleCnt="0"/>
      <dgm:spPr/>
    </dgm:pt>
    <dgm:pt modelId="{5AE8E910-32EF-4FFC-8233-AD9B7C610829}" type="pres">
      <dgm:prSet presAssocID="{5817C81E-5CCE-404F-86A0-75BE66C9567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B245A46-D68F-438E-B633-FBDB3E5B38D2}" type="presOf" srcId="{A3971BE4-28BF-49C3-8EF0-1185302D3121}" destId="{D60AAEBE-6046-422A-994B-5DE8254C0AC6}" srcOrd="0" destOrd="0" presId="urn:microsoft.com/office/officeart/2005/8/layout/hList6"/>
    <dgm:cxn modelId="{964D452B-99FE-44D8-9622-05C50BBA63ED}" srcId="{28B6EC7E-6CC5-4C51-9278-C736AAE83BDE}" destId="{D0ABC313-6E94-49A6-902F-1856AE7358EC}" srcOrd="2" destOrd="0" parTransId="{39E8FDA3-92E4-435C-A2FE-4947924A5DB9}" sibTransId="{15F0D600-BAAA-408E-A3AA-E3EAF36C279D}"/>
    <dgm:cxn modelId="{38705766-16BE-4C0C-89AD-32F4322E3C1B}" type="presOf" srcId="{8AA98603-69D5-49BA-8FF6-C4649B160D3F}" destId="{6F8552A5-28F3-4080-8485-54C954423C23}" srcOrd="0" destOrd="0" presId="urn:microsoft.com/office/officeart/2005/8/layout/hList6"/>
    <dgm:cxn modelId="{94FB5A75-0435-49B7-B97E-749018E7AF95}" type="presOf" srcId="{5817C81E-5CCE-404F-86A0-75BE66C9567D}" destId="{5AE8E910-32EF-4FFC-8233-AD9B7C610829}" srcOrd="0" destOrd="0" presId="urn:microsoft.com/office/officeart/2005/8/layout/hList6"/>
    <dgm:cxn modelId="{AA39E260-2718-4EB2-8415-BDC879759979}" type="presOf" srcId="{D0ABC313-6E94-49A6-902F-1856AE7358EC}" destId="{BEB78EAF-C249-4440-8C36-9D3457A9883A}" srcOrd="0" destOrd="0" presId="urn:microsoft.com/office/officeart/2005/8/layout/hList6"/>
    <dgm:cxn modelId="{587ECDC6-B592-46ED-9146-CCAAC763FE2E}" srcId="{28B6EC7E-6CC5-4C51-9278-C736AAE83BDE}" destId="{8AA98603-69D5-49BA-8FF6-C4649B160D3F}" srcOrd="0" destOrd="0" parTransId="{45546B7C-1F39-449F-9737-7725C97E3803}" sibTransId="{EBF7C744-3209-422A-AD10-9B548393D776}"/>
    <dgm:cxn modelId="{323C8B46-C2AE-44CA-8066-8F50575039F3}" srcId="{28B6EC7E-6CC5-4C51-9278-C736AAE83BDE}" destId="{3274ECF6-5843-4345-B996-43292E218DFA}" srcOrd="3" destOrd="0" parTransId="{414168D3-C507-445F-8CB2-5154EA054066}" sibTransId="{D57CD41A-8802-48DF-9F24-02C5012AF0B6}"/>
    <dgm:cxn modelId="{DAE9B0C5-24C6-49BF-836A-5D009220DCD3}" type="presOf" srcId="{28B6EC7E-6CC5-4C51-9278-C736AAE83BDE}" destId="{817B6773-6522-403F-B97B-4DAD06BD3DBA}" srcOrd="0" destOrd="0" presId="urn:microsoft.com/office/officeart/2005/8/layout/hList6"/>
    <dgm:cxn modelId="{3FA22057-11BB-43F4-B711-D5B71DEDB8C8}" srcId="{28B6EC7E-6CC5-4C51-9278-C736AAE83BDE}" destId="{5817C81E-5CCE-404F-86A0-75BE66C9567D}" srcOrd="4" destOrd="0" parTransId="{85FAF27B-87BE-4EEE-916F-9F659F81669D}" sibTransId="{3DB2E2D9-2C99-4400-8A33-5B86E415512C}"/>
    <dgm:cxn modelId="{C45ADE3A-CCF4-49B9-A68A-0165C790948A}" type="presOf" srcId="{3274ECF6-5843-4345-B996-43292E218DFA}" destId="{59DF0463-06D1-48EA-BA63-2E7CF0515431}" srcOrd="0" destOrd="0" presId="urn:microsoft.com/office/officeart/2005/8/layout/hList6"/>
    <dgm:cxn modelId="{BCC074BF-D5C4-48CE-A91D-92D629BD686D}" srcId="{28B6EC7E-6CC5-4C51-9278-C736AAE83BDE}" destId="{A3971BE4-28BF-49C3-8EF0-1185302D3121}" srcOrd="1" destOrd="0" parTransId="{8B547A23-E227-452B-86AF-B511A0217E3B}" sibTransId="{F9D71ADA-98A5-4487-ADB8-815DE77AC017}"/>
    <dgm:cxn modelId="{9927AA34-3140-4838-A37F-1E3A9E6FD16A}" type="presParOf" srcId="{817B6773-6522-403F-B97B-4DAD06BD3DBA}" destId="{6F8552A5-28F3-4080-8485-54C954423C23}" srcOrd="0" destOrd="0" presId="urn:microsoft.com/office/officeart/2005/8/layout/hList6"/>
    <dgm:cxn modelId="{415ABB39-520F-492B-A0E6-3B40DC0E198B}" type="presParOf" srcId="{817B6773-6522-403F-B97B-4DAD06BD3DBA}" destId="{59437952-1F6E-4177-A259-3F153C6749C5}" srcOrd="1" destOrd="0" presId="urn:microsoft.com/office/officeart/2005/8/layout/hList6"/>
    <dgm:cxn modelId="{0DDF76FD-22BA-4B48-B427-AA1C2FC8C6C4}" type="presParOf" srcId="{817B6773-6522-403F-B97B-4DAD06BD3DBA}" destId="{D60AAEBE-6046-422A-994B-5DE8254C0AC6}" srcOrd="2" destOrd="0" presId="urn:microsoft.com/office/officeart/2005/8/layout/hList6"/>
    <dgm:cxn modelId="{D953D1B1-302D-4CA4-B0EC-125C1FE045EF}" type="presParOf" srcId="{817B6773-6522-403F-B97B-4DAD06BD3DBA}" destId="{8129FAD1-650C-4068-81B4-A41A7D552AE8}" srcOrd="3" destOrd="0" presId="urn:microsoft.com/office/officeart/2005/8/layout/hList6"/>
    <dgm:cxn modelId="{56EB513E-45F4-4018-99BD-F6C73CA0EB28}" type="presParOf" srcId="{817B6773-6522-403F-B97B-4DAD06BD3DBA}" destId="{BEB78EAF-C249-4440-8C36-9D3457A9883A}" srcOrd="4" destOrd="0" presId="urn:microsoft.com/office/officeart/2005/8/layout/hList6"/>
    <dgm:cxn modelId="{C0002AE1-DBD8-4A10-9EF1-DF9A3C61FDB6}" type="presParOf" srcId="{817B6773-6522-403F-B97B-4DAD06BD3DBA}" destId="{B32EE652-F727-4C87-8FC5-BCD87EDF95C4}" srcOrd="5" destOrd="0" presId="urn:microsoft.com/office/officeart/2005/8/layout/hList6"/>
    <dgm:cxn modelId="{589B91B2-CCA1-42B4-A7C8-89D99433EDED}" type="presParOf" srcId="{817B6773-6522-403F-B97B-4DAD06BD3DBA}" destId="{59DF0463-06D1-48EA-BA63-2E7CF0515431}" srcOrd="6" destOrd="0" presId="urn:microsoft.com/office/officeart/2005/8/layout/hList6"/>
    <dgm:cxn modelId="{F795F0F1-2CE5-4A0B-91B7-52DD2180AC2F}" type="presParOf" srcId="{817B6773-6522-403F-B97B-4DAD06BD3DBA}" destId="{E7FAB9D0-A32E-4EDB-ACE5-217131ADB486}" srcOrd="7" destOrd="0" presId="urn:microsoft.com/office/officeart/2005/8/layout/hList6"/>
    <dgm:cxn modelId="{60AEAF31-357C-4302-A3CB-26F21749AA71}" type="presParOf" srcId="{817B6773-6522-403F-B97B-4DAD06BD3DBA}" destId="{5AE8E910-32EF-4FFC-8233-AD9B7C610829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B1DB28-EB17-479A-B6EF-1B2DD216438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85DDDC3E-3432-46F5-A30C-77DAED82A2F0}">
      <dgm:prSet phldrT="[Texto]"/>
      <dgm:spPr/>
      <dgm:t>
        <a:bodyPr/>
        <a:lstStyle/>
        <a:p>
          <a:r>
            <a:rPr lang="es-MX" b="1" dirty="0" smtClean="0"/>
            <a:t>La cultura consiste tanto en acontecimientos que tienen lugar dentro de la mente de las personas como en la conducta exterior de estas mismas personas</a:t>
          </a:r>
          <a:endParaRPr lang="es-MX" b="1" dirty="0"/>
        </a:p>
      </dgm:t>
    </dgm:pt>
    <dgm:pt modelId="{12D64B74-4194-46ED-A18A-743E444DF49D}" type="parTrans" cxnId="{C173BFB3-7A91-4E80-9328-5DAC176EA1CE}">
      <dgm:prSet/>
      <dgm:spPr/>
      <dgm:t>
        <a:bodyPr/>
        <a:lstStyle/>
        <a:p>
          <a:endParaRPr lang="es-MX"/>
        </a:p>
      </dgm:t>
    </dgm:pt>
    <dgm:pt modelId="{DAE7A0A4-EBD7-4FD5-9220-C8622AD37E29}" type="sibTrans" cxnId="{C173BFB3-7A91-4E80-9328-5DAC176EA1CE}">
      <dgm:prSet/>
      <dgm:spPr/>
      <dgm:t>
        <a:bodyPr/>
        <a:lstStyle/>
        <a:p>
          <a:endParaRPr lang="es-MX"/>
        </a:p>
      </dgm:t>
    </dgm:pt>
    <dgm:pt modelId="{7C9895F7-E95C-4E53-9010-31A92703DE4A}">
      <dgm:prSet/>
      <dgm:spPr/>
      <dgm:t>
        <a:bodyPr/>
        <a:lstStyle/>
        <a:p>
          <a:r>
            <a:rPr lang="es-MX" b="1" dirty="0" smtClean="0"/>
            <a:t>Los seres humanos pueden describir sus pensamientos y conducta desde su propio punto de vista. </a:t>
          </a:r>
          <a:endParaRPr lang="es-MX" b="1" dirty="0"/>
        </a:p>
      </dgm:t>
    </dgm:pt>
    <dgm:pt modelId="{8BDBF6C1-1529-4DA6-8BE5-721D9FF1FE3A}" type="parTrans" cxnId="{1F8B120D-A4C2-4944-84BA-44C6DE68C622}">
      <dgm:prSet/>
      <dgm:spPr/>
      <dgm:t>
        <a:bodyPr/>
        <a:lstStyle/>
        <a:p>
          <a:endParaRPr lang="es-MX"/>
        </a:p>
      </dgm:t>
    </dgm:pt>
    <dgm:pt modelId="{6346854A-2D9A-4FE3-A04D-874DDD2F9300}" type="sibTrans" cxnId="{1F8B120D-A4C2-4944-84BA-44C6DE68C622}">
      <dgm:prSet/>
      <dgm:spPr/>
      <dgm:t>
        <a:bodyPr/>
        <a:lstStyle/>
        <a:p>
          <a:endParaRPr lang="es-MX"/>
        </a:p>
      </dgm:t>
    </dgm:pt>
    <dgm:pt modelId="{7B8C5DE0-59A1-46E3-AE8C-B991145B95A7}" type="pres">
      <dgm:prSet presAssocID="{49B1DB28-EB17-479A-B6EF-1B2DD216438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5623C5F-E40C-4752-8FA0-B3E3A2D4128A}" type="pres">
      <dgm:prSet presAssocID="{85DDDC3E-3432-46F5-A30C-77DAED82A2F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D380697-4838-4B9C-8D07-C286FE7FAD55}" type="pres">
      <dgm:prSet presAssocID="{DAE7A0A4-EBD7-4FD5-9220-C8622AD37E29}" presName="sibTrans" presStyleCnt="0"/>
      <dgm:spPr/>
    </dgm:pt>
    <dgm:pt modelId="{D29B702A-94B1-41FD-BA04-FBF223B94727}" type="pres">
      <dgm:prSet presAssocID="{7C9895F7-E95C-4E53-9010-31A92703DE4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4B5A4C9-B4A4-4E08-9119-C09953C338D0}" type="presOf" srcId="{49B1DB28-EB17-479A-B6EF-1B2DD216438D}" destId="{7B8C5DE0-59A1-46E3-AE8C-B991145B95A7}" srcOrd="0" destOrd="0" presId="urn:microsoft.com/office/officeart/2005/8/layout/default"/>
    <dgm:cxn modelId="{C173BFB3-7A91-4E80-9328-5DAC176EA1CE}" srcId="{49B1DB28-EB17-479A-B6EF-1B2DD216438D}" destId="{85DDDC3E-3432-46F5-A30C-77DAED82A2F0}" srcOrd="0" destOrd="0" parTransId="{12D64B74-4194-46ED-A18A-743E444DF49D}" sibTransId="{DAE7A0A4-EBD7-4FD5-9220-C8622AD37E29}"/>
    <dgm:cxn modelId="{5934E639-B596-42C7-9230-FC3BB01DCCF8}" type="presOf" srcId="{85DDDC3E-3432-46F5-A30C-77DAED82A2F0}" destId="{95623C5F-E40C-4752-8FA0-B3E3A2D4128A}" srcOrd="0" destOrd="0" presId="urn:microsoft.com/office/officeart/2005/8/layout/default"/>
    <dgm:cxn modelId="{1F8B120D-A4C2-4944-84BA-44C6DE68C622}" srcId="{49B1DB28-EB17-479A-B6EF-1B2DD216438D}" destId="{7C9895F7-E95C-4E53-9010-31A92703DE4A}" srcOrd="1" destOrd="0" parTransId="{8BDBF6C1-1529-4DA6-8BE5-721D9FF1FE3A}" sibTransId="{6346854A-2D9A-4FE3-A04D-874DDD2F9300}"/>
    <dgm:cxn modelId="{DE21BA70-BF2C-4777-AAC9-4518C09B7309}" type="presOf" srcId="{7C9895F7-E95C-4E53-9010-31A92703DE4A}" destId="{D29B702A-94B1-41FD-BA04-FBF223B94727}" srcOrd="0" destOrd="0" presId="urn:microsoft.com/office/officeart/2005/8/layout/default"/>
    <dgm:cxn modelId="{86915A54-D0BE-46EF-BFE8-F8A8649394B6}" type="presParOf" srcId="{7B8C5DE0-59A1-46E3-AE8C-B991145B95A7}" destId="{95623C5F-E40C-4752-8FA0-B3E3A2D4128A}" srcOrd="0" destOrd="0" presId="urn:microsoft.com/office/officeart/2005/8/layout/default"/>
    <dgm:cxn modelId="{6FF54F2B-BE75-4BCA-9FF7-565B434F4D8B}" type="presParOf" srcId="{7B8C5DE0-59A1-46E3-AE8C-B991145B95A7}" destId="{8D380697-4838-4B9C-8D07-C286FE7FAD55}" srcOrd="1" destOrd="0" presId="urn:microsoft.com/office/officeart/2005/8/layout/default"/>
    <dgm:cxn modelId="{CC49355D-912D-496A-A320-D96CE2794224}" type="presParOf" srcId="{7B8C5DE0-59A1-46E3-AE8C-B991145B95A7}" destId="{D29B702A-94B1-41FD-BA04-FBF223B9472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552A5-28F3-4080-8485-54C954423C23}">
      <dsp:nvSpPr>
        <dsp:cNvPr id="0" name=""/>
        <dsp:cNvSpPr/>
      </dsp:nvSpPr>
      <dsp:spPr>
        <a:xfrm rot="16200000">
          <a:off x="-1504466" y="1509242"/>
          <a:ext cx="4694510" cy="1676024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/>
            <a:t>Conjunto complejo que incluye conocimientos, creencias, artes, leyes, morales, costumbres y otras capacidades hábitos adquiridos por el hombre como miembro de una sociedad.</a:t>
          </a:r>
          <a:endParaRPr lang="es-MX" sz="1600" b="0" kern="1200" dirty="0"/>
        </a:p>
      </dsp:txBody>
      <dsp:txXfrm rot="5400000">
        <a:off x="4777" y="938901"/>
        <a:ext cx="1676024" cy="2816706"/>
      </dsp:txXfrm>
    </dsp:sp>
    <dsp:sp modelId="{D60AAEBE-6046-422A-994B-5DE8254C0AC6}">
      <dsp:nvSpPr>
        <dsp:cNvPr id="0" name=""/>
        <dsp:cNvSpPr/>
      </dsp:nvSpPr>
      <dsp:spPr>
        <a:xfrm rot="16200000">
          <a:off x="297259" y="1509242"/>
          <a:ext cx="4694510" cy="1676024"/>
        </a:xfrm>
        <a:prstGeom prst="flowChartManualOperation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/>
            <a:t>Capacidad para utilizar herramientas y símbolos.</a:t>
          </a:r>
          <a:endParaRPr lang="es-MX" sz="1600" b="0" kern="1200" dirty="0"/>
        </a:p>
      </dsp:txBody>
      <dsp:txXfrm rot="5400000">
        <a:off x="1806502" y="938901"/>
        <a:ext cx="1676024" cy="2816706"/>
      </dsp:txXfrm>
    </dsp:sp>
    <dsp:sp modelId="{BEB78EAF-C249-4440-8C36-9D3457A9883A}">
      <dsp:nvSpPr>
        <dsp:cNvPr id="0" name=""/>
        <dsp:cNvSpPr/>
      </dsp:nvSpPr>
      <dsp:spPr>
        <a:xfrm rot="16200000">
          <a:off x="2098984" y="1509242"/>
          <a:ext cx="4694510" cy="1676024"/>
        </a:xfrm>
        <a:prstGeom prst="flowChartManualOperati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/>
            <a:t>Sistema de ideas o conceptos.</a:t>
          </a:r>
        </a:p>
      </dsp:txBody>
      <dsp:txXfrm rot="5400000">
        <a:off x="3608227" y="938901"/>
        <a:ext cx="1676024" cy="2816706"/>
      </dsp:txXfrm>
    </dsp:sp>
    <dsp:sp modelId="{59DF0463-06D1-48EA-BA63-2E7CF0515431}">
      <dsp:nvSpPr>
        <dsp:cNvPr id="0" name=""/>
        <dsp:cNvSpPr/>
      </dsp:nvSpPr>
      <dsp:spPr>
        <a:xfrm rot="16200000">
          <a:off x="3900710" y="1509242"/>
          <a:ext cx="4694510" cy="1676024"/>
        </a:xfrm>
        <a:prstGeom prst="flowChartManualOperation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/>
            <a:t>Totalidad de los modos de vida de los seres humanos o totalidad de herramientas, actos, pensamientos e instituciones adaptativas por medio de las cuales los pueblos viven y se perpetúan.</a:t>
          </a:r>
          <a:endParaRPr lang="es-MX" sz="1600" b="0" kern="1200" dirty="0"/>
        </a:p>
      </dsp:txBody>
      <dsp:txXfrm rot="5400000">
        <a:off x="5409953" y="938901"/>
        <a:ext cx="1676024" cy="2816706"/>
      </dsp:txXfrm>
    </dsp:sp>
    <dsp:sp modelId="{5AE8E910-32EF-4FFC-8233-AD9B7C610829}">
      <dsp:nvSpPr>
        <dsp:cNvPr id="0" name=""/>
        <dsp:cNvSpPr/>
      </dsp:nvSpPr>
      <dsp:spPr>
        <a:xfrm rot="16200000">
          <a:off x="5702436" y="1509242"/>
          <a:ext cx="4694510" cy="1676024"/>
        </a:xfrm>
        <a:prstGeom prst="flowChartManualOperati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/>
            <a:t>Diversidad de pensamientos y comportamientos que exhiben los seres humanos.</a:t>
          </a:r>
          <a:endParaRPr lang="es-MX" sz="1600" b="0" kern="1200" dirty="0"/>
        </a:p>
      </dsp:txBody>
      <dsp:txXfrm rot="5400000">
        <a:off x="7211679" y="938901"/>
        <a:ext cx="1676024" cy="28167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23C5F-E40C-4752-8FA0-B3E3A2D4128A}">
      <dsp:nvSpPr>
        <dsp:cNvPr id="0" name=""/>
        <dsp:cNvSpPr/>
      </dsp:nvSpPr>
      <dsp:spPr>
        <a:xfrm>
          <a:off x="1485304" y="496"/>
          <a:ext cx="3125390" cy="18752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La cultura consiste tanto en acontecimientos que tienen lugar dentro de la mente de las personas como en la conducta exterior de estas mismas personas</a:t>
          </a:r>
          <a:endParaRPr lang="es-MX" sz="2000" b="1" kern="1200" dirty="0"/>
        </a:p>
      </dsp:txBody>
      <dsp:txXfrm>
        <a:off x="1485304" y="496"/>
        <a:ext cx="3125390" cy="1875234"/>
      </dsp:txXfrm>
    </dsp:sp>
    <dsp:sp modelId="{D29B702A-94B1-41FD-BA04-FBF223B94727}">
      <dsp:nvSpPr>
        <dsp:cNvPr id="0" name=""/>
        <dsp:cNvSpPr/>
      </dsp:nvSpPr>
      <dsp:spPr>
        <a:xfrm>
          <a:off x="1485304" y="2188269"/>
          <a:ext cx="3125390" cy="187523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Los seres humanos pueden describir sus pensamientos y conducta desde su propio punto de vista. </a:t>
          </a:r>
          <a:endParaRPr lang="es-MX" sz="2000" b="1" kern="1200" dirty="0"/>
        </a:p>
      </dsp:txBody>
      <dsp:txXfrm>
        <a:off x="1485304" y="2188269"/>
        <a:ext cx="3125390" cy="1875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30/03/2017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63688" y="3068960"/>
            <a:ext cx="6336704" cy="792088"/>
          </a:xfrm>
        </p:spPr>
        <p:txBody>
          <a:bodyPr>
            <a:normAutofit/>
          </a:bodyPr>
          <a:lstStyle/>
          <a:p>
            <a:pPr algn="r"/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Tema: </a:t>
            </a:r>
            <a:r>
              <a:rPr lang="es-MX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Cultura, posturas </a:t>
            </a:r>
            <a:r>
              <a:rPr lang="es-MX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teóricas</a:t>
            </a:r>
            <a:endParaRPr lang="es-MX" sz="3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1556792"/>
            <a:ext cx="7663199" cy="1434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3600" b="1" i="1" dirty="0" smtClean="0">
                <a:solidFill>
                  <a:schemeClr val="bg2">
                    <a:lumMod val="10000"/>
                  </a:schemeClr>
                </a:solidFill>
              </a:rPr>
              <a:t>México Multicultural</a:t>
            </a:r>
            <a:endParaRPr lang="es-MX" sz="3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Conector recto 8"/>
          <p:cNvCxnSpPr/>
          <p:nvPr/>
        </p:nvCxnSpPr>
        <p:spPr>
          <a:xfrm>
            <a:off x="2195736" y="2852936"/>
            <a:ext cx="5256584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1607962" y="4306045"/>
            <a:ext cx="68524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b="1" dirty="0">
                <a:cs typeface="Arial" pitchFamily="34" charset="0"/>
              </a:rPr>
              <a:t>Área Académica:   LICENCIATURA EN CONTADURÍA.</a:t>
            </a:r>
          </a:p>
          <a:p>
            <a:endParaRPr lang="es-MX" b="1" dirty="0">
              <a:cs typeface="Arial" pitchFamily="34" charset="0"/>
            </a:endParaRPr>
          </a:p>
          <a:p>
            <a:r>
              <a:rPr lang="es-MX" b="1" dirty="0">
                <a:cs typeface="Arial" pitchFamily="34" charset="0"/>
              </a:rPr>
              <a:t>Profesor: </a:t>
            </a:r>
            <a:r>
              <a:rPr lang="es-MX" b="1" dirty="0" smtClean="0">
                <a:cs typeface="Arial" pitchFamily="34" charset="0"/>
              </a:rPr>
              <a:t>L.E. Claudia Beatriz Lechuga Canto</a:t>
            </a:r>
            <a:endParaRPr lang="es-MX" b="1" dirty="0">
              <a:cs typeface="Arial" pitchFamily="34" charset="0"/>
            </a:endParaRPr>
          </a:p>
          <a:p>
            <a:endParaRPr lang="es-MX" b="1" dirty="0">
              <a:cs typeface="Arial" pitchFamily="34" charset="0"/>
            </a:endParaRPr>
          </a:p>
          <a:p>
            <a:r>
              <a:rPr lang="es-MX" b="1" dirty="0">
                <a:cs typeface="Arial" pitchFamily="34" charset="0"/>
              </a:rPr>
              <a:t>Periodo: Enero-junio 2017</a:t>
            </a:r>
            <a:endParaRPr lang="es-MX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27584" y="4581128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dirty="0"/>
              <a:t>Proceso por el cual se transmite la cultura de una generación a la siguiente.</a:t>
            </a:r>
          </a:p>
        </p:txBody>
      </p:sp>
      <p:pic>
        <p:nvPicPr>
          <p:cNvPr id="6" name="3 Imagen" descr="images (8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75756" y="1600200"/>
            <a:ext cx="4464496" cy="26543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/>
          <p:cNvSpPr txBox="1"/>
          <p:nvPr/>
        </p:nvSpPr>
        <p:spPr>
          <a:xfrm>
            <a:off x="2375756" y="404664"/>
            <a:ext cx="4464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err="1" smtClean="0"/>
              <a:t>Endoculturación</a:t>
            </a:r>
            <a:endParaRPr lang="es-MX" sz="3200" b="1" dirty="0"/>
          </a:p>
        </p:txBody>
      </p:sp>
    </p:spTree>
    <p:extLst>
      <p:ext uri="{BB962C8B-B14F-4D97-AF65-F5344CB8AC3E}">
        <p14:creationId xmlns:p14="http://schemas.microsoft.com/office/powerpoint/2010/main" val="243492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59346" y="1044719"/>
            <a:ext cx="8229600" cy="4525963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83568" y="1434133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/>
              <a:t>Proceso mediante el cual se transmite la cultura de una sociedad a otra.</a:t>
            </a:r>
          </a:p>
        </p:txBody>
      </p:sp>
      <p:pic>
        <p:nvPicPr>
          <p:cNvPr id="6" name="Picture 2" descr="C:\Users\wendy\Documents\UAEH\Mexico multicultural\fotos\ciud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4732" y="2850849"/>
            <a:ext cx="5853612" cy="27198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ángulo 4"/>
          <p:cNvSpPr/>
          <p:nvPr/>
        </p:nvSpPr>
        <p:spPr>
          <a:xfrm>
            <a:off x="3874892" y="393122"/>
            <a:ext cx="15985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b="1" dirty="0" smtClean="0"/>
              <a:t>Difusión</a:t>
            </a:r>
            <a:endParaRPr lang="es-MX" sz="3200" b="1" dirty="0"/>
          </a:p>
        </p:txBody>
      </p:sp>
    </p:spTree>
    <p:extLst>
      <p:ext uri="{BB962C8B-B14F-4D97-AF65-F5344CB8AC3E}">
        <p14:creationId xmlns:p14="http://schemas.microsoft.com/office/powerpoint/2010/main" val="249469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59346" y="1044719"/>
            <a:ext cx="8229600" cy="4525963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468532" y="393122"/>
            <a:ext cx="24112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b="1" dirty="0" smtClean="0"/>
              <a:t>Conclusiones</a:t>
            </a:r>
            <a:endParaRPr lang="es-MX" sz="3200" b="1" dirty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315210577"/>
              </p:ext>
            </p:extLst>
          </p:nvPr>
        </p:nvGraphicFramePr>
        <p:xfrm>
          <a:off x="-216230" y="12757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3 Imagen" descr="EINSTEIN.jpe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436096" y="1700808"/>
            <a:ext cx="2520280" cy="26859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4256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73649" y="1412776"/>
            <a:ext cx="80752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US" sz="2400" dirty="0"/>
              <a:t>George W. STOCKING (1966) “Franz Boas and </a:t>
            </a:r>
            <a:r>
              <a:rPr lang="en-US" sz="2400" dirty="0" err="1"/>
              <a:t>thecultureconcept</a:t>
            </a:r>
            <a:r>
              <a:rPr lang="en-US" sz="2400" dirty="0"/>
              <a:t> in </a:t>
            </a:r>
            <a:r>
              <a:rPr lang="en-US" sz="2400" dirty="0" err="1"/>
              <a:t>historicalperspective</a:t>
            </a:r>
            <a:r>
              <a:rPr lang="en-US" sz="2400" dirty="0"/>
              <a:t>”. </a:t>
            </a:r>
            <a:r>
              <a:rPr lang="en-US" sz="2400" i="1" dirty="0"/>
              <a:t>American Anthropologist68 (4): 867-882</a:t>
            </a:r>
            <a:r>
              <a:rPr lang="en-US" sz="2400" i="1" dirty="0" smtClean="0"/>
              <a:t>.</a:t>
            </a:r>
          </a:p>
          <a:p>
            <a:pPr algn="just"/>
            <a:endParaRPr lang="en-US" sz="2400" i="1" dirty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MX" sz="2400" dirty="0"/>
              <a:t>Ward H. GOODENOUGH (1975) “Cultura, lenguaje y sociedad”, en </a:t>
            </a:r>
            <a:r>
              <a:rPr lang="es-MX" sz="2400" i="1" dirty="0"/>
              <a:t>El concepto de cultura: textos fundamentales, J. S. </a:t>
            </a:r>
            <a:r>
              <a:rPr lang="es-MX" sz="2400" i="1" dirty="0" err="1"/>
              <a:t>Kahn</a:t>
            </a:r>
            <a:r>
              <a:rPr lang="es-MX" sz="2400" i="1" dirty="0"/>
              <a:t>, </a:t>
            </a:r>
            <a:r>
              <a:rPr lang="es-MX" sz="2400" i="1" dirty="0" err="1"/>
              <a:t>comp.</a:t>
            </a:r>
            <a:r>
              <a:rPr lang="es-MX" sz="2400" i="1" dirty="0"/>
              <a:t>, pp. 157-248. Barcelona: Anagrama</a:t>
            </a:r>
            <a:r>
              <a:rPr lang="es-MX" sz="2400" i="1" dirty="0" smtClean="0"/>
              <a:t>.</a:t>
            </a:r>
          </a:p>
          <a:p>
            <a:pPr algn="just"/>
            <a:endParaRPr lang="es-MX" sz="2400" i="1" dirty="0" smtClean="0"/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MX" sz="2400" dirty="0" err="1" smtClean="0"/>
              <a:t>Kaluf</a:t>
            </a:r>
            <a:r>
              <a:rPr lang="es-MX" sz="2400" dirty="0" smtClean="0"/>
              <a:t> F. Cecilia </a:t>
            </a:r>
            <a:r>
              <a:rPr lang="es-MX" sz="2400" dirty="0"/>
              <a:t>(</a:t>
            </a:r>
            <a:r>
              <a:rPr lang="es-MX" sz="2400" dirty="0" smtClean="0"/>
              <a:t>2005), Diversidad </a:t>
            </a:r>
            <a:r>
              <a:rPr lang="es-MX" sz="2400" dirty="0"/>
              <a:t>cultural </a:t>
            </a:r>
            <a:r>
              <a:rPr lang="es-MX" sz="2400" dirty="0" smtClean="0"/>
              <a:t>http</a:t>
            </a:r>
            <a:r>
              <a:rPr lang="es-MX" sz="2400" dirty="0"/>
              <a:t>://unesdoc.unesco.org/images/0015/001512/151226s.pdf</a:t>
            </a:r>
          </a:p>
        </p:txBody>
      </p:sp>
      <p:sp>
        <p:nvSpPr>
          <p:cNvPr id="5" name="Rectángulo 4"/>
          <p:cNvSpPr/>
          <p:nvPr/>
        </p:nvSpPr>
        <p:spPr>
          <a:xfrm>
            <a:off x="3204848" y="659243"/>
            <a:ext cx="21482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b="1" dirty="0" smtClean="0"/>
              <a:t>Referencias</a:t>
            </a:r>
            <a:endParaRPr lang="es-MX" sz="3200" b="1" dirty="0"/>
          </a:p>
        </p:txBody>
      </p:sp>
    </p:spTree>
    <p:extLst>
      <p:ext uri="{BB962C8B-B14F-4D97-AF65-F5344CB8AC3E}">
        <p14:creationId xmlns:p14="http://schemas.microsoft.com/office/powerpoint/2010/main" val="193781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72504"/>
            <a:ext cx="8229600" cy="1166738"/>
          </a:xfrm>
        </p:spPr>
        <p:txBody>
          <a:bodyPr>
            <a:normAutofit/>
          </a:bodyPr>
          <a:lstStyle/>
          <a:p>
            <a:r>
              <a:rPr lang="es-MX" sz="3200" b="1" dirty="0" smtClean="0">
                <a:solidFill>
                  <a:schemeClr val="bg2">
                    <a:lumMod val="10000"/>
                  </a:schemeClr>
                </a:solidFill>
              </a:rPr>
              <a:t>Resumen</a:t>
            </a:r>
            <a:endParaRPr lang="es-MX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010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400" dirty="0" smtClean="0">
                <a:cs typeface="Arial" pitchFamily="34" charset="0"/>
              </a:rPr>
              <a:t>La cultura esta relacionada con la diversidad y pluralidad de las sociedades mediante sus costumbres, formas de pensar, de vivir, de interactuar con su entorno.</a:t>
            </a:r>
          </a:p>
          <a:p>
            <a:pPr marL="0" indent="0">
              <a:buNone/>
            </a:pPr>
            <a:endParaRPr lang="es-MX" sz="2000" b="1" dirty="0"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 smtClean="0">
                <a:cs typeface="Arial" pitchFamily="34" charset="0"/>
              </a:rPr>
              <a:t>Abstract</a:t>
            </a:r>
            <a:endParaRPr lang="es-MX" b="1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s-MX" sz="2400" dirty="0" smtClean="0"/>
              <a:t>Culture </a:t>
            </a:r>
            <a:r>
              <a:rPr lang="es-MX" sz="2400" dirty="0" err="1"/>
              <a:t>is</a:t>
            </a:r>
            <a:r>
              <a:rPr lang="es-MX" sz="2400" dirty="0"/>
              <a:t> </a:t>
            </a:r>
            <a:r>
              <a:rPr lang="es-MX" sz="2400" dirty="0" err="1"/>
              <a:t>related</a:t>
            </a:r>
            <a:r>
              <a:rPr lang="es-MX" sz="2400" dirty="0"/>
              <a:t> </a:t>
            </a:r>
            <a:r>
              <a:rPr lang="es-MX" sz="2400" dirty="0" err="1"/>
              <a:t>to</a:t>
            </a:r>
            <a:r>
              <a:rPr lang="es-MX" sz="2400" dirty="0"/>
              <a:t>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diversity</a:t>
            </a:r>
            <a:r>
              <a:rPr lang="es-MX" sz="2400" dirty="0"/>
              <a:t> and </a:t>
            </a:r>
            <a:r>
              <a:rPr lang="es-MX" sz="2400" dirty="0" err="1"/>
              <a:t>plurality</a:t>
            </a:r>
            <a:r>
              <a:rPr lang="es-MX" sz="2400" dirty="0"/>
              <a:t> of </a:t>
            </a:r>
            <a:r>
              <a:rPr lang="es-MX" sz="2400" dirty="0" err="1"/>
              <a:t>societies</a:t>
            </a:r>
            <a:r>
              <a:rPr lang="es-MX" sz="2400" dirty="0"/>
              <a:t> </a:t>
            </a:r>
            <a:r>
              <a:rPr lang="es-MX" sz="2400" dirty="0" err="1"/>
              <a:t>through</a:t>
            </a:r>
            <a:r>
              <a:rPr lang="es-MX" sz="2400" dirty="0"/>
              <a:t> </a:t>
            </a:r>
            <a:r>
              <a:rPr lang="es-MX" sz="2400" dirty="0" err="1"/>
              <a:t>their</a:t>
            </a:r>
            <a:r>
              <a:rPr lang="es-MX" sz="2400" dirty="0"/>
              <a:t> </a:t>
            </a:r>
            <a:r>
              <a:rPr lang="es-MX" sz="2400" dirty="0" err="1"/>
              <a:t>customs</a:t>
            </a:r>
            <a:r>
              <a:rPr lang="es-MX" sz="2400" dirty="0"/>
              <a:t>, </a:t>
            </a:r>
            <a:r>
              <a:rPr lang="es-MX" sz="2400" dirty="0" err="1"/>
              <a:t>ways</a:t>
            </a:r>
            <a:r>
              <a:rPr lang="es-MX" sz="2400" dirty="0"/>
              <a:t> of </a:t>
            </a:r>
            <a:r>
              <a:rPr lang="es-MX" sz="2400" dirty="0" err="1"/>
              <a:t>thinking</a:t>
            </a:r>
            <a:r>
              <a:rPr lang="es-MX" sz="2400" dirty="0"/>
              <a:t>, living, </a:t>
            </a:r>
            <a:r>
              <a:rPr lang="es-MX" sz="2400" dirty="0" err="1"/>
              <a:t>interacting</a:t>
            </a:r>
            <a:r>
              <a:rPr lang="es-MX" sz="2400" dirty="0"/>
              <a:t> </a:t>
            </a:r>
            <a:r>
              <a:rPr lang="es-MX" sz="2400" dirty="0" err="1"/>
              <a:t>with</a:t>
            </a:r>
            <a:r>
              <a:rPr lang="es-MX" sz="2400" dirty="0"/>
              <a:t> </a:t>
            </a:r>
            <a:r>
              <a:rPr lang="es-MX" sz="2400" dirty="0" err="1"/>
              <a:t>their</a:t>
            </a:r>
            <a:r>
              <a:rPr lang="es-MX" sz="2400" dirty="0"/>
              <a:t> </a:t>
            </a:r>
            <a:r>
              <a:rPr lang="es-MX" sz="2400" dirty="0" err="1"/>
              <a:t>environment</a:t>
            </a:r>
            <a:r>
              <a:rPr lang="es-MX" sz="2400" dirty="0"/>
              <a:t>.</a:t>
            </a:r>
          </a:p>
          <a:p>
            <a:pPr marL="0" indent="0">
              <a:buNone/>
            </a:pPr>
            <a:r>
              <a:rPr lang="es-MX" sz="2400" dirty="0"/>
              <a:t> </a:t>
            </a:r>
          </a:p>
          <a:p>
            <a:pPr marL="0" indent="0">
              <a:buNone/>
            </a:pP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58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72504"/>
            <a:ext cx="8229600" cy="1166738"/>
          </a:xfrm>
        </p:spPr>
        <p:txBody>
          <a:bodyPr>
            <a:normAutofit/>
          </a:bodyPr>
          <a:lstStyle/>
          <a:p>
            <a:r>
              <a:rPr lang="es-MX" sz="3200" b="1" dirty="0" smtClean="0">
                <a:solidFill>
                  <a:schemeClr val="bg2">
                    <a:lumMod val="10000"/>
                  </a:schemeClr>
                </a:solidFill>
              </a:rPr>
              <a:t>¿Qué imaginas cuando hablamos de cultura?</a:t>
            </a:r>
            <a:endParaRPr lang="es-MX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3 Imagen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272459">
            <a:off x="506863" y="2254245"/>
            <a:ext cx="2817341" cy="23402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5 Imagen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358651">
            <a:off x="5905500" y="1842400"/>
            <a:ext cx="2781300" cy="1647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4 Imagen" descr="images (5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61476" y="1399882"/>
            <a:ext cx="1524000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3 Imagen" descr="descarg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61187" y="3742254"/>
            <a:ext cx="2628900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9425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562074"/>
          </a:xfrm>
        </p:spPr>
        <p:txBody>
          <a:bodyPr>
            <a:noAutofit/>
          </a:bodyPr>
          <a:lstStyle/>
          <a:p>
            <a:r>
              <a:rPr lang="es-MX" sz="3200" b="1" dirty="0" smtClean="0">
                <a:solidFill>
                  <a:schemeClr val="bg2">
                    <a:lumMod val="10000"/>
                  </a:schemeClr>
                </a:solidFill>
              </a:rPr>
              <a:t>Cultura</a:t>
            </a:r>
            <a:endParaRPr lang="es-MX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09535877"/>
              </p:ext>
            </p:extLst>
          </p:nvPr>
        </p:nvGraphicFramePr>
        <p:xfrm>
          <a:off x="251520" y="966738"/>
          <a:ext cx="8892480" cy="4694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Autofit/>
          </a:bodyPr>
          <a:lstStyle/>
          <a:p>
            <a:r>
              <a:rPr lang="es-MX" sz="3200" b="1" dirty="0" smtClean="0">
                <a:solidFill>
                  <a:schemeClr val="bg2">
                    <a:lumMod val="10000"/>
                  </a:schemeClr>
                </a:solidFill>
              </a:rPr>
              <a:t>Cultura</a:t>
            </a:r>
            <a:endParaRPr lang="es-MX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966" y="806156"/>
            <a:ext cx="3960440" cy="45259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2200" dirty="0"/>
              <a:t>Conjunto de modos de vida y costumbres, conocimiento y grado de desarrollo artístico, </a:t>
            </a:r>
            <a:r>
              <a:rPr lang="es-MX" sz="2200" dirty="0" smtClean="0"/>
              <a:t> científico </a:t>
            </a:r>
            <a:r>
              <a:rPr lang="es-MX" sz="2200" dirty="0"/>
              <a:t>e industrial en una época o grupo social</a:t>
            </a:r>
            <a:r>
              <a:rPr lang="es-MX" sz="22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sz="2200" dirty="0" smtClean="0"/>
              <a:t>Conjunto </a:t>
            </a:r>
            <a:r>
              <a:rPr lang="es-MX" sz="2200" dirty="0"/>
              <a:t>de saberes y expresiones delimitadas por ciertas características comunes y restringidas a algunos sectores de la sociedad capaces de producirlos (artes plásticas, filosofía, literatura, cine, etc.).</a:t>
            </a:r>
          </a:p>
        </p:txBody>
      </p:sp>
      <p:pic>
        <p:nvPicPr>
          <p:cNvPr id="6" name="3 Imagen" descr="costumbres-de-la-in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857524"/>
            <a:ext cx="1987268" cy="204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4 Imagen" descr="images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50652" y="3083847"/>
            <a:ext cx="3787468" cy="22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2613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5266" y="966383"/>
            <a:ext cx="8496944" cy="2016224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2800" dirty="0"/>
              <a:t>Las culturas cambian y evolucionan (no hay grados de cultura)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sz="2800" dirty="0"/>
              <a:t>La cultura es independiente a la raza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sz="2800" dirty="0"/>
              <a:t>No existen patrones de medida universales que permitan afirmar que una cultura es superior a otra. (Relativismo cultural)</a:t>
            </a:r>
          </a:p>
          <a:p>
            <a:endParaRPr lang="es-MX" sz="2800" dirty="0"/>
          </a:p>
        </p:txBody>
      </p:sp>
      <p:pic>
        <p:nvPicPr>
          <p:cNvPr id="8" name="3 Imagen" descr="images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6224" y="2982607"/>
            <a:ext cx="8280920" cy="23870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268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641887" y="1356373"/>
            <a:ext cx="434328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400" dirty="0"/>
              <a:t>La cultura se adquiere </a:t>
            </a:r>
            <a:r>
              <a:rPr lang="es-MX" sz="2400" dirty="0" smtClean="0"/>
              <a:t>socialmente.</a:t>
            </a:r>
          </a:p>
          <a:p>
            <a:endParaRPr lang="es-MX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400" dirty="0"/>
              <a:t>Se aprende a través de la </a:t>
            </a:r>
            <a:r>
              <a:rPr lang="es-MX" sz="2400" dirty="0" smtClean="0"/>
              <a:t>educación.</a:t>
            </a:r>
          </a:p>
          <a:p>
            <a:endParaRPr lang="es-MX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400" dirty="0"/>
              <a:t>En la medida que crece el ser humano y se incorpora a la vida en sociedad.</a:t>
            </a:r>
          </a:p>
        </p:txBody>
      </p:sp>
      <p:pic>
        <p:nvPicPr>
          <p:cNvPr id="8" name="3 Imagen" descr="images (8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8824" y="908720"/>
            <a:ext cx="2305050" cy="1981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4 Imagen" descr="images (1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96570" y="3133747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96431" y="573316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400" dirty="0"/>
              <a:t>Las nociones culturales aprendidas son parte de la configuración de toda persona y a través de ellas las personas interpretan lo que les rodea y actúa en el mundo.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400" dirty="0"/>
              <a:t>Modo de vida</a:t>
            </a:r>
          </a:p>
        </p:txBody>
      </p:sp>
      <p:pic>
        <p:nvPicPr>
          <p:cNvPr id="6" name="3 Imagen" descr="descarga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2564903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5 Imagen" descr="images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3541216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4 Imagen" descr="images (3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96025" y="281047"/>
            <a:ext cx="2390775" cy="1914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276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51520" y="764704"/>
            <a:ext cx="86409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s-MX" sz="2800" dirty="0"/>
              <a:t>La cultura consiste en las formas de pensar, sentir y actuar, socialmente adquiridas, de los miembros de una determinada sociedad.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s-MX" sz="2800" dirty="0"/>
              <a:t>Las culturas mantienen su continuidad mediante un proceso de </a:t>
            </a:r>
            <a:r>
              <a:rPr lang="es-MX" sz="2800" dirty="0" err="1"/>
              <a:t>endoculturación</a:t>
            </a:r>
            <a:r>
              <a:rPr lang="es-MX" sz="2800" dirty="0"/>
              <a:t>. </a:t>
            </a:r>
          </a:p>
        </p:txBody>
      </p:sp>
      <p:pic>
        <p:nvPicPr>
          <p:cNvPr id="6" name="Picture 2" descr="C:\Users\wendy\Documents\UAEH\Mexico multicultural\fotos\etnia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0016" y="3098643"/>
            <a:ext cx="3726160" cy="26746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7105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525</Words>
  <Application>Microsoft Office PowerPoint</Application>
  <PresentationFormat>Presentación en pantalla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13</vt:i4>
      </vt:variant>
    </vt:vector>
  </HeadingPairs>
  <TitlesOfParts>
    <vt:vector size="15" baseType="lpstr">
      <vt:lpstr>Tema de Office</vt:lpstr>
      <vt:lpstr>1_Tema de Office</vt:lpstr>
      <vt:lpstr>Tema: La Cultura, posturas teóricas</vt:lpstr>
      <vt:lpstr>Resumen</vt:lpstr>
      <vt:lpstr>¿Qué imaginas cuando hablamos de cultura?</vt:lpstr>
      <vt:lpstr>Cultura</vt:lpstr>
      <vt:lpstr>Cultura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COORDINACIÓN LC</cp:lastModifiedBy>
  <cp:revision>85</cp:revision>
  <dcterms:created xsi:type="dcterms:W3CDTF">2012-12-04T21:22:09Z</dcterms:created>
  <dcterms:modified xsi:type="dcterms:W3CDTF">2017-03-30T21:11:27Z</dcterms:modified>
</cp:coreProperties>
</file>