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4" r:id="rId6"/>
    <p:sldId id="271" r:id="rId7"/>
    <p:sldId id="265" r:id="rId8"/>
    <p:sldId id="272" r:id="rId9"/>
    <p:sldId id="266" r:id="rId10"/>
    <p:sldId id="273" r:id="rId11"/>
    <p:sldId id="274" r:id="rId12"/>
    <p:sldId id="275" r:id="rId13"/>
    <p:sldId id="261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6051EA-D532-4517-8871-C56E4AA8631C}" type="doc">
      <dgm:prSet loTypeId="urn:microsoft.com/office/officeart/2005/8/layout/hList7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05862606-8986-4E9E-8400-0D4084E4747F}">
      <dgm:prSet phldrT="[Texto]"/>
      <dgm:spPr/>
      <dgm:t>
        <a:bodyPr/>
        <a:lstStyle/>
        <a:p>
          <a:r>
            <a:rPr lang="es-MX" dirty="0" smtClean="0"/>
            <a:t>consumo</a:t>
          </a:r>
          <a:endParaRPr lang="es-MX" dirty="0"/>
        </a:p>
      </dgm:t>
    </dgm:pt>
    <dgm:pt modelId="{F6673304-518B-4D0B-B10B-CA6142C1883E}" type="parTrans" cxnId="{741DE358-D430-4E55-8DC4-B7C485C7D8E2}">
      <dgm:prSet/>
      <dgm:spPr/>
      <dgm:t>
        <a:bodyPr/>
        <a:lstStyle/>
        <a:p>
          <a:endParaRPr lang="es-MX"/>
        </a:p>
      </dgm:t>
    </dgm:pt>
    <dgm:pt modelId="{03776976-EAB2-43A4-8171-97C1F5998DE8}" type="sibTrans" cxnId="{741DE358-D430-4E55-8DC4-B7C485C7D8E2}">
      <dgm:prSet/>
      <dgm:spPr/>
      <dgm:t>
        <a:bodyPr/>
        <a:lstStyle/>
        <a:p>
          <a:endParaRPr lang="es-MX"/>
        </a:p>
      </dgm:t>
    </dgm:pt>
    <dgm:pt modelId="{9AA35D27-CC23-4374-AD1A-0642DFB26052}">
      <dgm:prSet phldrT="[Texto]"/>
      <dgm:spPr/>
      <dgm:t>
        <a:bodyPr/>
        <a:lstStyle/>
        <a:p>
          <a:r>
            <a:rPr lang="es-MX" dirty="0" smtClean="0"/>
            <a:t>Ahorro</a:t>
          </a:r>
          <a:endParaRPr lang="es-MX" dirty="0"/>
        </a:p>
      </dgm:t>
    </dgm:pt>
    <dgm:pt modelId="{0DF56844-6F28-4A78-85EF-3DA3481525ED}" type="parTrans" cxnId="{ADE37034-CF41-4D63-818A-B69A78645B30}">
      <dgm:prSet/>
      <dgm:spPr/>
      <dgm:t>
        <a:bodyPr/>
        <a:lstStyle/>
        <a:p>
          <a:endParaRPr lang="es-MX"/>
        </a:p>
      </dgm:t>
    </dgm:pt>
    <dgm:pt modelId="{E9F8FDEB-1DC2-4FB2-9D0F-298720F61C34}" type="sibTrans" cxnId="{ADE37034-CF41-4D63-818A-B69A78645B30}">
      <dgm:prSet/>
      <dgm:spPr/>
      <dgm:t>
        <a:bodyPr/>
        <a:lstStyle/>
        <a:p>
          <a:endParaRPr lang="es-MX"/>
        </a:p>
      </dgm:t>
    </dgm:pt>
    <dgm:pt modelId="{52EC0723-9F4A-41C3-94E1-573A49C36388}">
      <dgm:prSet phldrT="[Texto]"/>
      <dgm:spPr/>
      <dgm:t>
        <a:bodyPr/>
        <a:lstStyle/>
        <a:p>
          <a:r>
            <a:rPr lang="es-MX" dirty="0" smtClean="0"/>
            <a:t>Pago de deudas</a:t>
          </a:r>
          <a:endParaRPr lang="es-MX" dirty="0"/>
        </a:p>
      </dgm:t>
    </dgm:pt>
    <dgm:pt modelId="{3242AD17-E6A2-4521-AFE0-CE1672598F32}" type="parTrans" cxnId="{23C3E301-D252-4885-A346-5AB71926FE0C}">
      <dgm:prSet/>
      <dgm:spPr/>
      <dgm:t>
        <a:bodyPr/>
        <a:lstStyle/>
        <a:p>
          <a:endParaRPr lang="es-MX"/>
        </a:p>
      </dgm:t>
    </dgm:pt>
    <dgm:pt modelId="{CED05FEC-9E10-4290-9166-B201593F8786}" type="sibTrans" cxnId="{23C3E301-D252-4885-A346-5AB71926FE0C}">
      <dgm:prSet/>
      <dgm:spPr/>
      <dgm:t>
        <a:bodyPr/>
        <a:lstStyle/>
        <a:p>
          <a:endParaRPr lang="es-MX"/>
        </a:p>
      </dgm:t>
    </dgm:pt>
    <dgm:pt modelId="{37D117EB-1B52-47F7-B6AC-4A3AC1244985}" type="pres">
      <dgm:prSet presAssocID="{A06051EA-D532-4517-8871-C56E4AA8631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C686BBC-E352-47BF-A13E-94EB4B7FF50E}" type="pres">
      <dgm:prSet presAssocID="{A06051EA-D532-4517-8871-C56E4AA8631C}" presName="fgShape" presStyleLbl="fgShp" presStyleIdx="0" presStyleCnt="1"/>
      <dgm:spPr/>
      <dgm:t>
        <a:bodyPr/>
        <a:lstStyle/>
        <a:p>
          <a:endParaRPr lang="es-MX"/>
        </a:p>
      </dgm:t>
    </dgm:pt>
    <dgm:pt modelId="{064AE4B0-7342-4E30-B29C-3FF570834E4A}" type="pres">
      <dgm:prSet presAssocID="{A06051EA-D532-4517-8871-C56E4AA8631C}" presName="linComp" presStyleCnt="0"/>
      <dgm:spPr/>
      <dgm:t>
        <a:bodyPr/>
        <a:lstStyle/>
        <a:p>
          <a:endParaRPr lang="es-MX"/>
        </a:p>
      </dgm:t>
    </dgm:pt>
    <dgm:pt modelId="{953EA41A-13AD-4096-8729-F11F3013AFBE}" type="pres">
      <dgm:prSet presAssocID="{05862606-8986-4E9E-8400-0D4084E4747F}" presName="compNode" presStyleCnt="0"/>
      <dgm:spPr/>
      <dgm:t>
        <a:bodyPr/>
        <a:lstStyle/>
        <a:p>
          <a:endParaRPr lang="es-MX"/>
        </a:p>
      </dgm:t>
    </dgm:pt>
    <dgm:pt modelId="{A107CBD5-B7BE-4FD7-99D9-4C9001ACC764}" type="pres">
      <dgm:prSet presAssocID="{05862606-8986-4E9E-8400-0D4084E4747F}" presName="bkgdShape" presStyleLbl="node1" presStyleIdx="0" presStyleCnt="3"/>
      <dgm:spPr/>
      <dgm:t>
        <a:bodyPr/>
        <a:lstStyle/>
        <a:p>
          <a:endParaRPr lang="es-MX"/>
        </a:p>
      </dgm:t>
    </dgm:pt>
    <dgm:pt modelId="{F00FF449-3314-47D4-B8DA-07D64AEEDF52}" type="pres">
      <dgm:prSet presAssocID="{05862606-8986-4E9E-8400-0D4084E4747F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56814E2-3AB9-4A9A-BF4F-672742A7A062}" type="pres">
      <dgm:prSet presAssocID="{05862606-8986-4E9E-8400-0D4084E4747F}" presName="invisiNode" presStyleLbl="node1" presStyleIdx="0" presStyleCnt="3"/>
      <dgm:spPr/>
      <dgm:t>
        <a:bodyPr/>
        <a:lstStyle/>
        <a:p>
          <a:endParaRPr lang="es-MX"/>
        </a:p>
      </dgm:t>
    </dgm:pt>
    <dgm:pt modelId="{B50E7067-4AC9-488B-A828-297A2833BCE8}" type="pres">
      <dgm:prSet presAssocID="{05862606-8986-4E9E-8400-0D4084E4747F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s-MX"/>
        </a:p>
      </dgm:t>
    </dgm:pt>
    <dgm:pt modelId="{4B3C996D-F92C-45B8-8876-5EC989EA9867}" type="pres">
      <dgm:prSet presAssocID="{03776976-EAB2-43A4-8171-97C1F5998DE8}" presName="sibTrans" presStyleLbl="sibTrans2D1" presStyleIdx="0" presStyleCnt="0"/>
      <dgm:spPr/>
      <dgm:t>
        <a:bodyPr/>
        <a:lstStyle/>
        <a:p>
          <a:endParaRPr lang="es-MX"/>
        </a:p>
      </dgm:t>
    </dgm:pt>
    <dgm:pt modelId="{015EEECE-1AA0-45FA-BE32-6E60BE0E4665}" type="pres">
      <dgm:prSet presAssocID="{9AA35D27-CC23-4374-AD1A-0642DFB26052}" presName="compNode" presStyleCnt="0"/>
      <dgm:spPr/>
      <dgm:t>
        <a:bodyPr/>
        <a:lstStyle/>
        <a:p>
          <a:endParaRPr lang="es-MX"/>
        </a:p>
      </dgm:t>
    </dgm:pt>
    <dgm:pt modelId="{B17CBD3C-6577-4B6A-8F3C-52E0CC759F57}" type="pres">
      <dgm:prSet presAssocID="{9AA35D27-CC23-4374-AD1A-0642DFB26052}" presName="bkgdShape" presStyleLbl="node1" presStyleIdx="1" presStyleCnt="3"/>
      <dgm:spPr/>
      <dgm:t>
        <a:bodyPr/>
        <a:lstStyle/>
        <a:p>
          <a:endParaRPr lang="es-MX"/>
        </a:p>
      </dgm:t>
    </dgm:pt>
    <dgm:pt modelId="{0B7382D4-0066-4A3D-ADC0-1312F872821B}" type="pres">
      <dgm:prSet presAssocID="{9AA35D27-CC23-4374-AD1A-0642DFB26052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55D338-0ACC-4AC3-82D9-FA16696951E5}" type="pres">
      <dgm:prSet presAssocID="{9AA35D27-CC23-4374-AD1A-0642DFB26052}" presName="invisiNode" presStyleLbl="node1" presStyleIdx="1" presStyleCnt="3"/>
      <dgm:spPr/>
      <dgm:t>
        <a:bodyPr/>
        <a:lstStyle/>
        <a:p>
          <a:endParaRPr lang="es-MX"/>
        </a:p>
      </dgm:t>
    </dgm:pt>
    <dgm:pt modelId="{D97D24AD-0002-4B31-AB68-065ACC52CD0F}" type="pres">
      <dgm:prSet presAssocID="{9AA35D27-CC23-4374-AD1A-0642DFB26052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MX"/>
        </a:p>
      </dgm:t>
    </dgm:pt>
    <dgm:pt modelId="{2CBBE507-A4E7-4CE5-9BEE-70782C154C00}" type="pres">
      <dgm:prSet presAssocID="{E9F8FDEB-1DC2-4FB2-9D0F-298720F61C34}" presName="sibTrans" presStyleLbl="sibTrans2D1" presStyleIdx="0" presStyleCnt="0"/>
      <dgm:spPr/>
      <dgm:t>
        <a:bodyPr/>
        <a:lstStyle/>
        <a:p>
          <a:endParaRPr lang="es-MX"/>
        </a:p>
      </dgm:t>
    </dgm:pt>
    <dgm:pt modelId="{AED63C82-2C28-4E60-81F5-4C5FB9B48051}" type="pres">
      <dgm:prSet presAssocID="{52EC0723-9F4A-41C3-94E1-573A49C36388}" presName="compNode" presStyleCnt="0"/>
      <dgm:spPr/>
      <dgm:t>
        <a:bodyPr/>
        <a:lstStyle/>
        <a:p>
          <a:endParaRPr lang="es-MX"/>
        </a:p>
      </dgm:t>
    </dgm:pt>
    <dgm:pt modelId="{E3FE968C-7011-4241-851E-2032056CD37A}" type="pres">
      <dgm:prSet presAssocID="{52EC0723-9F4A-41C3-94E1-573A49C36388}" presName="bkgdShape" presStyleLbl="node1" presStyleIdx="2" presStyleCnt="3"/>
      <dgm:spPr/>
      <dgm:t>
        <a:bodyPr/>
        <a:lstStyle/>
        <a:p>
          <a:endParaRPr lang="es-MX"/>
        </a:p>
      </dgm:t>
    </dgm:pt>
    <dgm:pt modelId="{5E17360B-3C6B-4429-8CCC-C870248883C9}" type="pres">
      <dgm:prSet presAssocID="{52EC0723-9F4A-41C3-94E1-573A49C36388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F80407F-DEF9-467D-9529-23E2012B3E6C}" type="pres">
      <dgm:prSet presAssocID="{52EC0723-9F4A-41C3-94E1-573A49C36388}" presName="invisiNode" presStyleLbl="node1" presStyleIdx="2" presStyleCnt="3"/>
      <dgm:spPr/>
      <dgm:t>
        <a:bodyPr/>
        <a:lstStyle/>
        <a:p>
          <a:endParaRPr lang="es-MX"/>
        </a:p>
      </dgm:t>
    </dgm:pt>
    <dgm:pt modelId="{4CE83BDD-3819-483B-B339-9F5B0E97AD3E}" type="pres">
      <dgm:prSet presAssocID="{52EC0723-9F4A-41C3-94E1-573A49C36388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</dgm:spPr>
      <dgm:t>
        <a:bodyPr/>
        <a:lstStyle/>
        <a:p>
          <a:endParaRPr lang="es-MX"/>
        </a:p>
      </dgm:t>
    </dgm:pt>
  </dgm:ptLst>
  <dgm:cxnLst>
    <dgm:cxn modelId="{62AA95BE-A762-45E9-8872-B06F6A2F73C9}" type="presOf" srcId="{52EC0723-9F4A-41C3-94E1-573A49C36388}" destId="{E3FE968C-7011-4241-851E-2032056CD37A}" srcOrd="0" destOrd="0" presId="urn:microsoft.com/office/officeart/2005/8/layout/hList7"/>
    <dgm:cxn modelId="{23C3E301-D252-4885-A346-5AB71926FE0C}" srcId="{A06051EA-D532-4517-8871-C56E4AA8631C}" destId="{52EC0723-9F4A-41C3-94E1-573A49C36388}" srcOrd="2" destOrd="0" parTransId="{3242AD17-E6A2-4521-AFE0-CE1672598F32}" sibTransId="{CED05FEC-9E10-4290-9166-B201593F8786}"/>
    <dgm:cxn modelId="{5120983C-1559-4D5C-9F21-9E586B9C1B48}" type="presOf" srcId="{52EC0723-9F4A-41C3-94E1-573A49C36388}" destId="{5E17360B-3C6B-4429-8CCC-C870248883C9}" srcOrd="1" destOrd="0" presId="urn:microsoft.com/office/officeart/2005/8/layout/hList7"/>
    <dgm:cxn modelId="{F7B58169-FCB6-4CCC-B3F7-2777513A5650}" type="presOf" srcId="{05862606-8986-4E9E-8400-0D4084E4747F}" destId="{A107CBD5-B7BE-4FD7-99D9-4C9001ACC764}" srcOrd="0" destOrd="0" presId="urn:microsoft.com/office/officeart/2005/8/layout/hList7"/>
    <dgm:cxn modelId="{D7B810AD-9C74-4A63-8F18-2572496209F2}" type="presOf" srcId="{05862606-8986-4E9E-8400-0D4084E4747F}" destId="{F00FF449-3314-47D4-B8DA-07D64AEEDF52}" srcOrd="1" destOrd="0" presId="urn:microsoft.com/office/officeart/2005/8/layout/hList7"/>
    <dgm:cxn modelId="{85B11447-7A45-4B8E-95CF-C7E4CFB6C6EF}" type="presOf" srcId="{E9F8FDEB-1DC2-4FB2-9D0F-298720F61C34}" destId="{2CBBE507-A4E7-4CE5-9BEE-70782C154C00}" srcOrd="0" destOrd="0" presId="urn:microsoft.com/office/officeart/2005/8/layout/hList7"/>
    <dgm:cxn modelId="{E9BEB442-7D75-4193-A5B0-9D25E231B80C}" type="presOf" srcId="{A06051EA-D532-4517-8871-C56E4AA8631C}" destId="{37D117EB-1B52-47F7-B6AC-4A3AC1244985}" srcOrd="0" destOrd="0" presId="urn:microsoft.com/office/officeart/2005/8/layout/hList7"/>
    <dgm:cxn modelId="{741DE358-D430-4E55-8DC4-B7C485C7D8E2}" srcId="{A06051EA-D532-4517-8871-C56E4AA8631C}" destId="{05862606-8986-4E9E-8400-0D4084E4747F}" srcOrd="0" destOrd="0" parTransId="{F6673304-518B-4D0B-B10B-CA6142C1883E}" sibTransId="{03776976-EAB2-43A4-8171-97C1F5998DE8}"/>
    <dgm:cxn modelId="{95B50CB0-71B4-4AC2-BD7E-606AFB732A69}" type="presOf" srcId="{03776976-EAB2-43A4-8171-97C1F5998DE8}" destId="{4B3C996D-F92C-45B8-8876-5EC989EA9867}" srcOrd="0" destOrd="0" presId="urn:microsoft.com/office/officeart/2005/8/layout/hList7"/>
    <dgm:cxn modelId="{A367B47D-7920-415E-A2A3-6C7ED597C57E}" type="presOf" srcId="{9AA35D27-CC23-4374-AD1A-0642DFB26052}" destId="{0B7382D4-0066-4A3D-ADC0-1312F872821B}" srcOrd="1" destOrd="0" presId="urn:microsoft.com/office/officeart/2005/8/layout/hList7"/>
    <dgm:cxn modelId="{ADE37034-CF41-4D63-818A-B69A78645B30}" srcId="{A06051EA-D532-4517-8871-C56E4AA8631C}" destId="{9AA35D27-CC23-4374-AD1A-0642DFB26052}" srcOrd="1" destOrd="0" parTransId="{0DF56844-6F28-4A78-85EF-3DA3481525ED}" sibTransId="{E9F8FDEB-1DC2-4FB2-9D0F-298720F61C34}"/>
    <dgm:cxn modelId="{979ACE8E-D012-42B6-8B4B-F2F2BD78737D}" type="presOf" srcId="{9AA35D27-CC23-4374-AD1A-0642DFB26052}" destId="{B17CBD3C-6577-4B6A-8F3C-52E0CC759F57}" srcOrd="0" destOrd="0" presId="urn:microsoft.com/office/officeart/2005/8/layout/hList7"/>
    <dgm:cxn modelId="{98BC4785-705C-4E30-A272-34B48559585A}" type="presParOf" srcId="{37D117EB-1B52-47F7-B6AC-4A3AC1244985}" destId="{CC686BBC-E352-47BF-A13E-94EB4B7FF50E}" srcOrd="0" destOrd="0" presId="urn:microsoft.com/office/officeart/2005/8/layout/hList7"/>
    <dgm:cxn modelId="{48930AB2-84CB-442C-8A0C-E3EAF2C08C03}" type="presParOf" srcId="{37D117EB-1B52-47F7-B6AC-4A3AC1244985}" destId="{064AE4B0-7342-4E30-B29C-3FF570834E4A}" srcOrd="1" destOrd="0" presId="urn:microsoft.com/office/officeart/2005/8/layout/hList7"/>
    <dgm:cxn modelId="{83912475-A941-45C7-A7A8-2149EC3EC341}" type="presParOf" srcId="{064AE4B0-7342-4E30-B29C-3FF570834E4A}" destId="{953EA41A-13AD-4096-8729-F11F3013AFBE}" srcOrd="0" destOrd="0" presId="urn:microsoft.com/office/officeart/2005/8/layout/hList7"/>
    <dgm:cxn modelId="{83D479BA-8934-45B2-9C4C-E61194928BD7}" type="presParOf" srcId="{953EA41A-13AD-4096-8729-F11F3013AFBE}" destId="{A107CBD5-B7BE-4FD7-99D9-4C9001ACC764}" srcOrd="0" destOrd="0" presId="urn:microsoft.com/office/officeart/2005/8/layout/hList7"/>
    <dgm:cxn modelId="{7CA948B6-0ADA-4230-A585-B4289149A31A}" type="presParOf" srcId="{953EA41A-13AD-4096-8729-F11F3013AFBE}" destId="{F00FF449-3314-47D4-B8DA-07D64AEEDF52}" srcOrd="1" destOrd="0" presId="urn:microsoft.com/office/officeart/2005/8/layout/hList7"/>
    <dgm:cxn modelId="{72F2A492-30D8-4186-8578-108FE6B00F56}" type="presParOf" srcId="{953EA41A-13AD-4096-8729-F11F3013AFBE}" destId="{956814E2-3AB9-4A9A-BF4F-672742A7A062}" srcOrd="2" destOrd="0" presId="urn:microsoft.com/office/officeart/2005/8/layout/hList7"/>
    <dgm:cxn modelId="{28248ABB-B1B9-4137-BC92-18D70A1CB2A1}" type="presParOf" srcId="{953EA41A-13AD-4096-8729-F11F3013AFBE}" destId="{B50E7067-4AC9-488B-A828-297A2833BCE8}" srcOrd="3" destOrd="0" presId="urn:microsoft.com/office/officeart/2005/8/layout/hList7"/>
    <dgm:cxn modelId="{DD9091DE-92D3-4C15-AC11-DDBEA04C90B7}" type="presParOf" srcId="{064AE4B0-7342-4E30-B29C-3FF570834E4A}" destId="{4B3C996D-F92C-45B8-8876-5EC989EA9867}" srcOrd="1" destOrd="0" presId="urn:microsoft.com/office/officeart/2005/8/layout/hList7"/>
    <dgm:cxn modelId="{1491294F-EB0C-4A4C-AB12-65F7849B1F88}" type="presParOf" srcId="{064AE4B0-7342-4E30-B29C-3FF570834E4A}" destId="{015EEECE-1AA0-45FA-BE32-6E60BE0E4665}" srcOrd="2" destOrd="0" presId="urn:microsoft.com/office/officeart/2005/8/layout/hList7"/>
    <dgm:cxn modelId="{9B661987-EAEB-43FD-B4BB-511C4C0EF225}" type="presParOf" srcId="{015EEECE-1AA0-45FA-BE32-6E60BE0E4665}" destId="{B17CBD3C-6577-4B6A-8F3C-52E0CC759F57}" srcOrd="0" destOrd="0" presId="urn:microsoft.com/office/officeart/2005/8/layout/hList7"/>
    <dgm:cxn modelId="{86D09221-B8DE-42C6-8391-DDAC4FD50F46}" type="presParOf" srcId="{015EEECE-1AA0-45FA-BE32-6E60BE0E4665}" destId="{0B7382D4-0066-4A3D-ADC0-1312F872821B}" srcOrd="1" destOrd="0" presId="urn:microsoft.com/office/officeart/2005/8/layout/hList7"/>
    <dgm:cxn modelId="{3C066D63-C13B-4C23-B9E3-2577545392E0}" type="presParOf" srcId="{015EEECE-1AA0-45FA-BE32-6E60BE0E4665}" destId="{B855D338-0ACC-4AC3-82D9-FA16696951E5}" srcOrd="2" destOrd="0" presId="urn:microsoft.com/office/officeart/2005/8/layout/hList7"/>
    <dgm:cxn modelId="{367EC3A2-6508-4E6B-826A-B06566F0725E}" type="presParOf" srcId="{015EEECE-1AA0-45FA-BE32-6E60BE0E4665}" destId="{D97D24AD-0002-4B31-AB68-065ACC52CD0F}" srcOrd="3" destOrd="0" presId="urn:microsoft.com/office/officeart/2005/8/layout/hList7"/>
    <dgm:cxn modelId="{0287D87D-E87F-40D6-9E5C-339BD7DAD6CE}" type="presParOf" srcId="{064AE4B0-7342-4E30-B29C-3FF570834E4A}" destId="{2CBBE507-A4E7-4CE5-9BEE-70782C154C00}" srcOrd="3" destOrd="0" presId="urn:microsoft.com/office/officeart/2005/8/layout/hList7"/>
    <dgm:cxn modelId="{14AE6F6D-39A5-4D70-9B32-01C0411EE8A1}" type="presParOf" srcId="{064AE4B0-7342-4E30-B29C-3FF570834E4A}" destId="{AED63C82-2C28-4E60-81F5-4C5FB9B48051}" srcOrd="4" destOrd="0" presId="urn:microsoft.com/office/officeart/2005/8/layout/hList7"/>
    <dgm:cxn modelId="{A17B97BB-EBFE-4B0B-A1D2-D0F26D754A6A}" type="presParOf" srcId="{AED63C82-2C28-4E60-81F5-4C5FB9B48051}" destId="{E3FE968C-7011-4241-851E-2032056CD37A}" srcOrd="0" destOrd="0" presId="urn:microsoft.com/office/officeart/2005/8/layout/hList7"/>
    <dgm:cxn modelId="{D73CAB0D-6E21-4356-B7A2-5325888EACA2}" type="presParOf" srcId="{AED63C82-2C28-4E60-81F5-4C5FB9B48051}" destId="{5E17360B-3C6B-4429-8CCC-C870248883C9}" srcOrd="1" destOrd="0" presId="urn:microsoft.com/office/officeart/2005/8/layout/hList7"/>
    <dgm:cxn modelId="{FF46DBCD-0857-415C-B117-3C64B4EBEC68}" type="presParOf" srcId="{AED63C82-2C28-4E60-81F5-4C5FB9B48051}" destId="{EF80407F-DEF9-467D-9529-23E2012B3E6C}" srcOrd="2" destOrd="0" presId="urn:microsoft.com/office/officeart/2005/8/layout/hList7"/>
    <dgm:cxn modelId="{8099A951-B1C0-4E10-8B78-23D4E3CA9C99}" type="presParOf" srcId="{AED63C82-2C28-4E60-81F5-4C5FB9B48051}" destId="{4CE83BDD-3819-483B-B339-9F5B0E97AD3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7FB228-4AA1-4CDF-A464-68357E71F3A8}" type="doc">
      <dgm:prSet loTypeId="urn:microsoft.com/office/officeart/2005/8/layout/radial6" loCatId="cycle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53D207F2-BC06-4897-B623-B3A84AECD4A5}">
      <dgm:prSet phldrT="[Texto]" custT="1"/>
      <dgm:spPr/>
      <dgm:t>
        <a:bodyPr/>
        <a:lstStyle/>
        <a:p>
          <a:r>
            <a:rPr lang="es-MX" sz="2400" dirty="0" smtClean="0"/>
            <a:t>El gasto de consumo </a:t>
          </a:r>
          <a:endParaRPr lang="es-MX" sz="2400" dirty="0"/>
        </a:p>
      </dgm:t>
    </dgm:pt>
    <dgm:pt modelId="{D69B5C9F-6579-4476-9C3C-D3CEA344891B}" type="parTrans" cxnId="{AA4C88B6-4423-4261-9F10-114F1A168729}">
      <dgm:prSet/>
      <dgm:spPr/>
      <dgm:t>
        <a:bodyPr/>
        <a:lstStyle/>
        <a:p>
          <a:endParaRPr lang="es-MX"/>
        </a:p>
      </dgm:t>
    </dgm:pt>
    <dgm:pt modelId="{24526AC9-D22B-46D6-89CA-C5989777E08F}" type="sibTrans" cxnId="{AA4C88B6-4423-4261-9F10-114F1A168729}">
      <dgm:prSet/>
      <dgm:spPr/>
      <dgm:t>
        <a:bodyPr/>
        <a:lstStyle/>
        <a:p>
          <a:endParaRPr lang="es-MX"/>
        </a:p>
      </dgm:t>
    </dgm:pt>
    <dgm:pt modelId="{35EFCAE5-ED96-49AE-99A8-94D865A72B19}">
      <dgm:prSet phldrT="[Texto]" custT="1"/>
      <dgm:spPr/>
      <dgm:t>
        <a:bodyPr/>
        <a:lstStyle/>
        <a:p>
          <a:r>
            <a:rPr lang="es-MX" sz="2000" dirty="0" smtClean="0"/>
            <a:t>Ingreso disponible</a:t>
          </a:r>
          <a:endParaRPr lang="es-MX" sz="2000" dirty="0"/>
        </a:p>
      </dgm:t>
    </dgm:pt>
    <dgm:pt modelId="{9F22B434-720C-4C45-983A-7068408AF9FD}" type="parTrans" cxnId="{2C439735-386E-4A67-AC8E-984CF9851890}">
      <dgm:prSet/>
      <dgm:spPr/>
      <dgm:t>
        <a:bodyPr/>
        <a:lstStyle/>
        <a:p>
          <a:endParaRPr lang="es-MX"/>
        </a:p>
      </dgm:t>
    </dgm:pt>
    <dgm:pt modelId="{F0816F11-7C4E-44BB-B694-ADFD0D6C2DDE}" type="sibTrans" cxnId="{2C439735-386E-4A67-AC8E-984CF9851890}">
      <dgm:prSet/>
      <dgm:spPr/>
      <dgm:t>
        <a:bodyPr/>
        <a:lstStyle/>
        <a:p>
          <a:endParaRPr lang="es-MX"/>
        </a:p>
      </dgm:t>
    </dgm:pt>
    <dgm:pt modelId="{57C2C860-1DEF-4A21-AFB4-A50F0B03EC1C}">
      <dgm:prSet phldrT="[Texto]" custT="1"/>
      <dgm:spPr/>
      <dgm:t>
        <a:bodyPr/>
        <a:lstStyle/>
        <a:p>
          <a:r>
            <a:rPr lang="es-MX" sz="2000" dirty="0" smtClean="0"/>
            <a:t>Riqueza acumulada</a:t>
          </a:r>
        </a:p>
      </dgm:t>
    </dgm:pt>
    <dgm:pt modelId="{64D6516E-F57A-4057-9A03-BC863F50DC40}" type="parTrans" cxnId="{ADB35FF2-9557-4EF6-ABFF-9DCEBD83BC62}">
      <dgm:prSet/>
      <dgm:spPr/>
      <dgm:t>
        <a:bodyPr/>
        <a:lstStyle/>
        <a:p>
          <a:endParaRPr lang="es-MX"/>
        </a:p>
      </dgm:t>
    </dgm:pt>
    <dgm:pt modelId="{52511332-1C20-4736-AA51-BCF2341574BC}" type="sibTrans" cxnId="{ADB35FF2-9557-4EF6-ABFF-9DCEBD83BC62}">
      <dgm:prSet/>
      <dgm:spPr/>
      <dgm:t>
        <a:bodyPr/>
        <a:lstStyle/>
        <a:p>
          <a:endParaRPr lang="es-MX"/>
        </a:p>
      </dgm:t>
    </dgm:pt>
    <dgm:pt modelId="{EE974DA4-94A8-4936-A8B3-58D0B07C3218}">
      <dgm:prSet phldrT="[Texto]" custT="1"/>
      <dgm:spPr/>
      <dgm:t>
        <a:bodyPr/>
        <a:lstStyle/>
        <a:p>
          <a:r>
            <a:rPr lang="es-MX" sz="2000" dirty="0" smtClean="0"/>
            <a:t>Tasa de interés</a:t>
          </a:r>
          <a:endParaRPr lang="es-MX" sz="2000" dirty="0"/>
        </a:p>
      </dgm:t>
    </dgm:pt>
    <dgm:pt modelId="{FEFE954E-D436-4BF9-9285-488040165252}" type="parTrans" cxnId="{E4B47154-D998-47DD-A01A-F60BF3FC082E}">
      <dgm:prSet/>
      <dgm:spPr/>
      <dgm:t>
        <a:bodyPr/>
        <a:lstStyle/>
        <a:p>
          <a:endParaRPr lang="es-MX"/>
        </a:p>
      </dgm:t>
    </dgm:pt>
    <dgm:pt modelId="{8C8CCBC4-38F0-4D94-AE26-90A4E729F474}" type="sibTrans" cxnId="{E4B47154-D998-47DD-A01A-F60BF3FC082E}">
      <dgm:prSet/>
      <dgm:spPr/>
      <dgm:t>
        <a:bodyPr/>
        <a:lstStyle/>
        <a:p>
          <a:endParaRPr lang="es-MX"/>
        </a:p>
      </dgm:t>
    </dgm:pt>
    <dgm:pt modelId="{9987B40F-4478-41CA-BC20-1B03ACEEA71D}">
      <dgm:prSet phldrT="[Texto]" custT="1"/>
      <dgm:spPr/>
      <dgm:t>
        <a:bodyPr/>
        <a:lstStyle/>
        <a:p>
          <a:r>
            <a:rPr lang="es-MX" sz="2000" dirty="0" smtClean="0"/>
            <a:t>Ingreso futuro</a:t>
          </a:r>
          <a:endParaRPr lang="es-MX" sz="2000" dirty="0"/>
        </a:p>
      </dgm:t>
    </dgm:pt>
    <dgm:pt modelId="{0314B4BD-AB98-49E1-B2C2-7CB8D7785B98}" type="parTrans" cxnId="{C57F32F6-6DF8-492E-84A5-815DBDF56F64}">
      <dgm:prSet/>
      <dgm:spPr/>
      <dgm:t>
        <a:bodyPr/>
        <a:lstStyle/>
        <a:p>
          <a:endParaRPr lang="es-MX"/>
        </a:p>
      </dgm:t>
    </dgm:pt>
    <dgm:pt modelId="{AD13017B-7142-4B83-87F2-E75CF3F3456C}" type="sibTrans" cxnId="{C57F32F6-6DF8-492E-84A5-815DBDF56F64}">
      <dgm:prSet/>
      <dgm:spPr/>
      <dgm:t>
        <a:bodyPr/>
        <a:lstStyle/>
        <a:p>
          <a:endParaRPr lang="es-MX"/>
        </a:p>
      </dgm:t>
    </dgm:pt>
    <dgm:pt modelId="{EE4F317D-4378-48D9-9C02-D34C5D8554FF}" type="pres">
      <dgm:prSet presAssocID="{227FB228-4AA1-4CDF-A464-68357E71F3A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5B341C4-8661-4D03-833E-AB1547BEDF9F}" type="pres">
      <dgm:prSet presAssocID="{53D207F2-BC06-4897-B623-B3A84AECD4A5}" presName="centerShape" presStyleLbl="node0" presStyleIdx="0" presStyleCnt="1"/>
      <dgm:spPr/>
      <dgm:t>
        <a:bodyPr/>
        <a:lstStyle/>
        <a:p>
          <a:endParaRPr lang="es-MX"/>
        </a:p>
      </dgm:t>
    </dgm:pt>
    <dgm:pt modelId="{0DB7F735-A751-4633-9A8F-90F18C70813F}" type="pres">
      <dgm:prSet presAssocID="{35EFCAE5-ED96-49AE-99A8-94D865A72B19}" presName="node" presStyleLbl="node1" presStyleIdx="0" presStyleCnt="4" custScaleX="132644" custScaleY="12369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AD7311E-330E-4563-9A27-D43DB243733A}" type="pres">
      <dgm:prSet presAssocID="{35EFCAE5-ED96-49AE-99A8-94D865A72B19}" presName="dummy" presStyleCnt="0"/>
      <dgm:spPr/>
      <dgm:t>
        <a:bodyPr/>
        <a:lstStyle/>
        <a:p>
          <a:endParaRPr lang="es-MX"/>
        </a:p>
      </dgm:t>
    </dgm:pt>
    <dgm:pt modelId="{665C24CA-7BDA-4F97-A7DB-C960B4D18E71}" type="pres">
      <dgm:prSet presAssocID="{F0816F11-7C4E-44BB-B694-ADFD0D6C2DDE}" presName="sibTrans" presStyleLbl="sibTrans2D1" presStyleIdx="0" presStyleCnt="4"/>
      <dgm:spPr/>
      <dgm:t>
        <a:bodyPr/>
        <a:lstStyle/>
        <a:p>
          <a:endParaRPr lang="es-MX"/>
        </a:p>
      </dgm:t>
    </dgm:pt>
    <dgm:pt modelId="{D5104DB3-82D4-41FF-8845-954F1FAEA3F4}" type="pres">
      <dgm:prSet presAssocID="{57C2C860-1DEF-4A21-AFB4-A50F0B03EC1C}" presName="node" presStyleLbl="node1" presStyleIdx="1" presStyleCnt="4" custScaleX="139544" custScaleY="13432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47171D-45C1-4482-B125-FBA28A4B79A6}" type="pres">
      <dgm:prSet presAssocID="{57C2C860-1DEF-4A21-AFB4-A50F0B03EC1C}" presName="dummy" presStyleCnt="0"/>
      <dgm:spPr/>
      <dgm:t>
        <a:bodyPr/>
        <a:lstStyle/>
        <a:p>
          <a:endParaRPr lang="es-MX"/>
        </a:p>
      </dgm:t>
    </dgm:pt>
    <dgm:pt modelId="{A40A03B1-2F0C-4E77-A7EC-C79FD4FE1D3E}" type="pres">
      <dgm:prSet presAssocID="{52511332-1C20-4736-AA51-BCF2341574BC}" presName="sibTrans" presStyleLbl="sibTrans2D1" presStyleIdx="1" presStyleCnt="4"/>
      <dgm:spPr/>
      <dgm:t>
        <a:bodyPr/>
        <a:lstStyle/>
        <a:p>
          <a:endParaRPr lang="es-MX"/>
        </a:p>
      </dgm:t>
    </dgm:pt>
    <dgm:pt modelId="{F26964A6-34A5-4BE1-AC0F-26D091D53CD6}" type="pres">
      <dgm:prSet presAssocID="{EE974DA4-94A8-4936-A8B3-58D0B07C3218}" presName="node" presStyleLbl="node1" presStyleIdx="2" presStyleCnt="4" custScaleX="121019" custScaleY="12202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A087A48-58FA-4F7A-B64A-533E1379032B}" type="pres">
      <dgm:prSet presAssocID="{EE974DA4-94A8-4936-A8B3-58D0B07C3218}" presName="dummy" presStyleCnt="0"/>
      <dgm:spPr/>
      <dgm:t>
        <a:bodyPr/>
        <a:lstStyle/>
        <a:p>
          <a:endParaRPr lang="es-MX"/>
        </a:p>
      </dgm:t>
    </dgm:pt>
    <dgm:pt modelId="{F1DC0E0C-DD64-4A71-9AA4-7AA803C39736}" type="pres">
      <dgm:prSet presAssocID="{8C8CCBC4-38F0-4D94-AE26-90A4E729F474}" presName="sibTrans" presStyleLbl="sibTrans2D1" presStyleIdx="2" presStyleCnt="4"/>
      <dgm:spPr/>
      <dgm:t>
        <a:bodyPr/>
        <a:lstStyle/>
        <a:p>
          <a:endParaRPr lang="es-MX"/>
        </a:p>
      </dgm:t>
    </dgm:pt>
    <dgm:pt modelId="{8A803382-ECDD-4CB9-944A-3F527E090A1B}" type="pres">
      <dgm:prSet presAssocID="{9987B40F-4478-41CA-BC20-1B03ACEEA71D}" presName="node" presStyleLbl="node1" presStyleIdx="3" presStyleCnt="4" custScaleX="140833" custScaleY="13462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5A1193-69C7-4F98-8613-003F81734085}" type="pres">
      <dgm:prSet presAssocID="{9987B40F-4478-41CA-BC20-1B03ACEEA71D}" presName="dummy" presStyleCnt="0"/>
      <dgm:spPr/>
      <dgm:t>
        <a:bodyPr/>
        <a:lstStyle/>
        <a:p>
          <a:endParaRPr lang="es-MX"/>
        </a:p>
      </dgm:t>
    </dgm:pt>
    <dgm:pt modelId="{4264D029-CC3C-4C9E-83ED-30F34A2D5648}" type="pres">
      <dgm:prSet presAssocID="{AD13017B-7142-4B83-87F2-E75CF3F3456C}" presName="sibTrans" presStyleLbl="sibTrans2D1" presStyleIdx="3" presStyleCnt="4"/>
      <dgm:spPr/>
      <dgm:t>
        <a:bodyPr/>
        <a:lstStyle/>
        <a:p>
          <a:endParaRPr lang="es-MX"/>
        </a:p>
      </dgm:t>
    </dgm:pt>
  </dgm:ptLst>
  <dgm:cxnLst>
    <dgm:cxn modelId="{E4B47154-D998-47DD-A01A-F60BF3FC082E}" srcId="{53D207F2-BC06-4897-B623-B3A84AECD4A5}" destId="{EE974DA4-94A8-4936-A8B3-58D0B07C3218}" srcOrd="2" destOrd="0" parTransId="{FEFE954E-D436-4BF9-9285-488040165252}" sibTransId="{8C8CCBC4-38F0-4D94-AE26-90A4E729F474}"/>
    <dgm:cxn modelId="{632BF757-F41C-453F-9B4B-A15645A75D86}" type="presOf" srcId="{35EFCAE5-ED96-49AE-99A8-94D865A72B19}" destId="{0DB7F735-A751-4633-9A8F-90F18C70813F}" srcOrd="0" destOrd="0" presId="urn:microsoft.com/office/officeart/2005/8/layout/radial6"/>
    <dgm:cxn modelId="{B257224F-D9DF-435A-A8C8-957D86EA8225}" type="presOf" srcId="{AD13017B-7142-4B83-87F2-E75CF3F3456C}" destId="{4264D029-CC3C-4C9E-83ED-30F34A2D5648}" srcOrd="0" destOrd="0" presId="urn:microsoft.com/office/officeart/2005/8/layout/radial6"/>
    <dgm:cxn modelId="{2C439735-386E-4A67-AC8E-984CF9851890}" srcId="{53D207F2-BC06-4897-B623-B3A84AECD4A5}" destId="{35EFCAE5-ED96-49AE-99A8-94D865A72B19}" srcOrd="0" destOrd="0" parTransId="{9F22B434-720C-4C45-983A-7068408AF9FD}" sibTransId="{F0816F11-7C4E-44BB-B694-ADFD0D6C2DDE}"/>
    <dgm:cxn modelId="{702E3389-0AC9-424F-869C-33155370D18A}" type="presOf" srcId="{EE974DA4-94A8-4936-A8B3-58D0B07C3218}" destId="{F26964A6-34A5-4BE1-AC0F-26D091D53CD6}" srcOrd="0" destOrd="0" presId="urn:microsoft.com/office/officeart/2005/8/layout/radial6"/>
    <dgm:cxn modelId="{AA4C88B6-4423-4261-9F10-114F1A168729}" srcId="{227FB228-4AA1-4CDF-A464-68357E71F3A8}" destId="{53D207F2-BC06-4897-B623-B3A84AECD4A5}" srcOrd="0" destOrd="0" parTransId="{D69B5C9F-6579-4476-9C3C-D3CEA344891B}" sibTransId="{24526AC9-D22B-46D6-89CA-C5989777E08F}"/>
    <dgm:cxn modelId="{27A13383-0DE8-49ED-BEAA-4F13CF8D837A}" type="presOf" srcId="{227FB228-4AA1-4CDF-A464-68357E71F3A8}" destId="{EE4F317D-4378-48D9-9C02-D34C5D8554FF}" srcOrd="0" destOrd="0" presId="urn:microsoft.com/office/officeart/2005/8/layout/radial6"/>
    <dgm:cxn modelId="{C57F32F6-6DF8-492E-84A5-815DBDF56F64}" srcId="{53D207F2-BC06-4897-B623-B3A84AECD4A5}" destId="{9987B40F-4478-41CA-BC20-1B03ACEEA71D}" srcOrd="3" destOrd="0" parTransId="{0314B4BD-AB98-49E1-B2C2-7CB8D7785B98}" sibTransId="{AD13017B-7142-4B83-87F2-E75CF3F3456C}"/>
    <dgm:cxn modelId="{B159C615-8782-4608-B1E6-99725430DC99}" type="presOf" srcId="{F0816F11-7C4E-44BB-B694-ADFD0D6C2DDE}" destId="{665C24CA-7BDA-4F97-A7DB-C960B4D18E71}" srcOrd="0" destOrd="0" presId="urn:microsoft.com/office/officeart/2005/8/layout/radial6"/>
    <dgm:cxn modelId="{ADB35FF2-9557-4EF6-ABFF-9DCEBD83BC62}" srcId="{53D207F2-BC06-4897-B623-B3A84AECD4A5}" destId="{57C2C860-1DEF-4A21-AFB4-A50F0B03EC1C}" srcOrd="1" destOrd="0" parTransId="{64D6516E-F57A-4057-9A03-BC863F50DC40}" sibTransId="{52511332-1C20-4736-AA51-BCF2341574BC}"/>
    <dgm:cxn modelId="{24F79E20-65C0-477F-8330-F5687BAF1236}" type="presOf" srcId="{57C2C860-1DEF-4A21-AFB4-A50F0B03EC1C}" destId="{D5104DB3-82D4-41FF-8845-954F1FAEA3F4}" srcOrd="0" destOrd="0" presId="urn:microsoft.com/office/officeart/2005/8/layout/radial6"/>
    <dgm:cxn modelId="{94A2952F-FE17-4BA0-B9C7-3439F3523EE2}" type="presOf" srcId="{9987B40F-4478-41CA-BC20-1B03ACEEA71D}" destId="{8A803382-ECDD-4CB9-944A-3F527E090A1B}" srcOrd="0" destOrd="0" presId="urn:microsoft.com/office/officeart/2005/8/layout/radial6"/>
    <dgm:cxn modelId="{FCC0DAA8-9E00-4A3B-88D6-DF3407723AAC}" type="presOf" srcId="{53D207F2-BC06-4897-B623-B3A84AECD4A5}" destId="{B5B341C4-8661-4D03-833E-AB1547BEDF9F}" srcOrd="0" destOrd="0" presId="urn:microsoft.com/office/officeart/2005/8/layout/radial6"/>
    <dgm:cxn modelId="{0319B0DF-C2FE-4021-81C0-030BDB91F6D9}" type="presOf" srcId="{8C8CCBC4-38F0-4D94-AE26-90A4E729F474}" destId="{F1DC0E0C-DD64-4A71-9AA4-7AA803C39736}" srcOrd="0" destOrd="0" presId="urn:microsoft.com/office/officeart/2005/8/layout/radial6"/>
    <dgm:cxn modelId="{5C9136DC-A626-4969-B129-0C78137F48F6}" type="presOf" srcId="{52511332-1C20-4736-AA51-BCF2341574BC}" destId="{A40A03B1-2F0C-4E77-A7EC-C79FD4FE1D3E}" srcOrd="0" destOrd="0" presId="urn:microsoft.com/office/officeart/2005/8/layout/radial6"/>
    <dgm:cxn modelId="{52F2E033-AF74-41B2-8FB8-E3E71FD93E14}" type="presParOf" srcId="{EE4F317D-4378-48D9-9C02-D34C5D8554FF}" destId="{B5B341C4-8661-4D03-833E-AB1547BEDF9F}" srcOrd="0" destOrd="0" presId="urn:microsoft.com/office/officeart/2005/8/layout/radial6"/>
    <dgm:cxn modelId="{1C86205B-DCB5-46AD-ADB1-448461AEC080}" type="presParOf" srcId="{EE4F317D-4378-48D9-9C02-D34C5D8554FF}" destId="{0DB7F735-A751-4633-9A8F-90F18C70813F}" srcOrd="1" destOrd="0" presId="urn:microsoft.com/office/officeart/2005/8/layout/radial6"/>
    <dgm:cxn modelId="{9A4D08E4-52E4-46EE-8088-94B121B135A5}" type="presParOf" srcId="{EE4F317D-4378-48D9-9C02-D34C5D8554FF}" destId="{5AD7311E-330E-4563-9A27-D43DB243733A}" srcOrd="2" destOrd="0" presId="urn:microsoft.com/office/officeart/2005/8/layout/radial6"/>
    <dgm:cxn modelId="{A6BBE1AE-7830-4455-A35F-137EF48F640B}" type="presParOf" srcId="{EE4F317D-4378-48D9-9C02-D34C5D8554FF}" destId="{665C24CA-7BDA-4F97-A7DB-C960B4D18E71}" srcOrd="3" destOrd="0" presId="urn:microsoft.com/office/officeart/2005/8/layout/radial6"/>
    <dgm:cxn modelId="{8B921364-6E05-4A30-BF09-90538A81A6C1}" type="presParOf" srcId="{EE4F317D-4378-48D9-9C02-D34C5D8554FF}" destId="{D5104DB3-82D4-41FF-8845-954F1FAEA3F4}" srcOrd="4" destOrd="0" presId="urn:microsoft.com/office/officeart/2005/8/layout/radial6"/>
    <dgm:cxn modelId="{C2E7BA08-E752-4F71-B477-3CBB8C905A8C}" type="presParOf" srcId="{EE4F317D-4378-48D9-9C02-D34C5D8554FF}" destId="{1047171D-45C1-4482-B125-FBA28A4B79A6}" srcOrd="5" destOrd="0" presId="urn:microsoft.com/office/officeart/2005/8/layout/radial6"/>
    <dgm:cxn modelId="{674194E3-4C4E-4258-90BD-97EC60A30D21}" type="presParOf" srcId="{EE4F317D-4378-48D9-9C02-D34C5D8554FF}" destId="{A40A03B1-2F0C-4E77-A7EC-C79FD4FE1D3E}" srcOrd="6" destOrd="0" presId="urn:microsoft.com/office/officeart/2005/8/layout/radial6"/>
    <dgm:cxn modelId="{074651BD-4207-496D-B368-159DFFBE39F4}" type="presParOf" srcId="{EE4F317D-4378-48D9-9C02-D34C5D8554FF}" destId="{F26964A6-34A5-4BE1-AC0F-26D091D53CD6}" srcOrd="7" destOrd="0" presId="urn:microsoft.com/office/officeart/2005/8/layout/radial6"/>
    <dgm:cxn modelId="{22B5C79B-0293-456E-BB39-38FC5C6AA3E1}" type="presParOf" srcId="{EE4F317D-4378-48D9-9C02-D34C5D8554FF}" destId="{6A087A48-58FA-4F7A-B64A-533E1379032B}" srcOrd="8" destOrd="0" presId="urn:microsoft.com/office/officeart/2005/8/layout/radial6"/>
    <dgm:cxn modelId="{BFD83A4E-AF23-46F7-80EC-C08CABEEBFF5}" type="presParOf" srcId="{EE4F317D-4378-48D9-9C02-D34C5D8554FF}" destId="{F1DC0E0C-DD64-4A71-9AA4-7AA803C39736}" srcOrd="9" destOrd="0" presId="urn:microsoft.com/office/officeart/2005/8/layout/radial6"/>
    <dgm:cxn modelId="{56891BFA-67F8-448F-9A11-A12A0C4A618C}" type="presParOf" srcId="{EE4F317D-4378-48D9-9C02-D34C5D8554FF}" destId="{8A803382-ECDD-4CB9-944A-3F527E090A1B}" srcOrd="10" destOrd="0" presId="urn:microsoft.com/office/officeart/2005/8/layout/radial6"/>
    <dgm:cxn modelId="{5DAF92EE-1D18-417D-8C6F-26B57B2DBE79}" type="presParOf" srcId="{EE4F317D-4378-48D9-9C02-D34C5D8554FF}" destId="{CA5A1193-69C7-4F98-8613-003F81734085}" srcOrd="11" destOrd="0" presId="urn:microsoft.com/office/officeart/2005/8/layout/radial6"/>
    <dgm:cxn modelId="{2131E355-0011-4679-88EF-8B8B944524C7}" type="presParOf" srcId="{EE4F317D-4378-48D9-9C02-D34C5D8554FF}" destId="{4264D029-CC3C-4C9E-83ED-30F34A2D5648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7CBD5-B7BE-4FD7-99D9-4C9001ACC764}">
      <dsp:nvSpPr>
        <dsp:cNvPr id="0" name=""/>
        <dsp:cNvSpPr/>
      </dsp:nvSpPr>
      <dsp:spPr>
        <a:xfrm>
          <a:off x="1481" y="0"/>
          <a:ext cx="2305170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700" kern="1200" dirty="0" smtClean="0"/>
            <a:t>consumo</a:t>
          </a:r>
          <a:endParaRPr lang="es-MX" sz="3700" kern="1200" dirty="0"/>
        </a:p>
      </dsp:txBody>
      <dsp:txXfrm>
        <a:off x="1481" y="1625600"/>
        <a:ext cx="2305170" cy="1625600"/>
      </dsp:txXfrm>
    </dsp:sp>
    <dsp:sp modelId="{B50E7067-4AC9-488B-A828-297A2833BCE8}">
      <dsp:nvSpPr>
        <dsp:cNvPr id="0" name=""/>
        <dsp:cNvSpPr/>
      </dsp:nvSpPr>
      <dsp:spPr>
        <a:xfrm>
          <a:off x="477410" y="243840"/>
          <a:ext cx="1353312" cy="135331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17CBD3C-6577-4B6A-8F3C-52E0CC759F57}">
      <dsp:nvSpPr>
        <dsp:cNvPr id="0" name=""/>
        <dsp:cNvSpPr/>
      </dsp:nvSpPr>
      <dsp:spPr>
        <a:xfrm>
          <a:off x="2375806" y="0"/>
          <a:ext cx="2305170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700" kern="1200" dirty="0" smtClean="0"/>
            <a:t>Ahorro</a:t>
          </a:r>
          <a:endParaRPr lang="es-MX" sz="3700" kern="1200" dirty="0"/>
        </a:p>
      </dsp:txBody>
      <dsp:txXfrm>
        <a:off x="2375806" y="1625600"/>
        <a:ext cx="2305170" cy="1625600"/>
      </dsp:txXfrm>
    </dsp:sp>
    <dsp:sp modelId="{D97D24AD-0002-4B31-AB68-065ACC52CD0F}">
      <dsp:nvSpPr>
        <dsp:cNvPr id="0" name=""/>
        <dsp:cNvSpPr/>
      </dsp:nvSpPr>
      <dsp:spPr>
        <a:xfrm>
          <a:off x="2851736" y="243840"/>
          <a:ext cx="1353312" cy="135331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E3FE968C-7011-4241-851E-2032056CD37A}">
      <dsp:nvSpPr>
        <dsp:cNvPr id="0" name=""/>
        <dsp:cNvSpPr/>
      </dsp:nvSpPr>
      <dsp:spPr>
        <a:xfrm>
          <a:off x="4750132" y="0"/>
          <a:ext cx="2305170" cy="4064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700" kern="1200" dirty="0" smtClean="0"/>
            <a:t>Pago de deudas</a:t>
          </a:r>
          <a:endParaRPr lang="es-MX" sz="3700" kern="1200" dirty="0"/>
        </a:p>
      </dsp:txBody>
      <dsp:txXfrm>
        <a:off x="4750132" y="1625600"/>
        <a:ext cx="2305170" cy="1625600"/>
      </dsp:txXfrm>
    </dsp:sp>
    <dsp:sp modelId="{4CE83BDD-3819-483B-B339-9F5B0E97AD3E}">
      <dsp:nvSpPr>
        <dsp:cNvPr id="0" name=""/>
        <dsp:cNvSpPr/>
      </dsp:nvSpPr>
      <dsp:spPr>
        <a:xfrm>
          <a:off x="5226061" y="243840"/>
          <a:ext cx="1353312" cy="135331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C686BBC-E352-47BF-A13E-94EB4B7FF50E}">
      <dsp:nvSpPr>
        <dsp:cNvPr id="0" name=""/>
        <dsp:cNvSpPr/>
      </dsp:nvSpPr>
      <dsp:spPr>
        <a:xfrm>
          <a:off x="282271" y="3251200"/>
          <a:ext cx="6492241" cy="609600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64D029-CC3C-4C9E-83ED-30F34A2D5648}">
      <dsp:nvSpPr>
        <dsp:cNvPr id="0" name=""/>
        <dsp:cNvSpPr/>
      </dsp:nvSpPr>
      <dsp:spPr>
        <a:xfrm>
          <a:off x="1938559" y="578467"/>
          <a:ext cx="3821882" cy="3821882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DC0E0C-DD64-4A71-9AA4-7AA803C39736}">
      <dsp:nvSpPr>
        <dsp:cNvPr id="0" name=""/>
        <dsp:cNvSpPr/>
      </dsp:nvSpPr>
      <dsp:spPr>
        <a:xfrm>
          <a:off x="1938559" y="578467"/>
          <a:ext cx="3821882" cy="3821882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0A03B1-2F0C-4E77-A7EC-C79FD4FE1D3E}">
      <dsp:nvSpPr>
        <dsp:cNvPr id="0" name=""/>
        <dsp:cNvSpPr/>
      </dsp:nvSpPr>
      <dsp:spPr>
        <a:xfrm>
          <a:off x="1938559" y="578467"/>
          <a:ext cx="3821882" cy="3821882"/>
        </a:xfrm>
        <a:prstGeom prst="blockArc">
          <a:avLst>
            <a:gd name="adj1" fmla="val 0"/>
            <a:gd name="adj2" fmla="val 5400000"/>
            <a:gd name="adj3" fmla="val 464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5C24CA-7BDA-4F97-A7DB-C960B4D18E71}">
      <dsp:nvSpPr>
        <dsp:cNvPr id="0" name=""/>
        <dsp:cNvSpPr/>
      </dsp:nvSpPr>
      <dsp:spPr>
        <a:xfrm>
          <a:off x="1938559" y="578467"/>
          <a:ext cx="3821882" cy="3821882"/>
        </a:xfrm>
        <a:prstGeom prst="blockArc">
          <a:avLst>
            <a:gd name="adj1" fmla="val 16200000"/>
            <a:gd name="adj2" fmla="val 0"/>
            <a:gd name="adj3" fmla="val 46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B341C4-8661-4D03-833E-AB1547BEDF9F}">
      <dsp:nvSpPr>
        <dsp:cNvPr id="0" name=""/>
        <dsp:cNvSpPr/>
      </dsp:nvSpPr>
      <dsp:spPr>
        <a:xfrm>
          <a:off x="2969798" y="1609705"/>
          <a:ext cx="1759406" cy="175940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El gasto de consumo </a:t>
          </a:r>
          <a:endParaRPr lang="es-MX" sz="2400" kern="1200" dirty="0"/>
        </a:p>
      </dsp:txBody>
      <dsp:txXfrm>
        <a:off x="3227457" y="1867364"/>
        <a:ext cx="1244088" cy="1244088"/>
      </dsp:txXfrm>
    </dsp:sp>
    <dsp:sp modelId="{0DB7F735-A751-4633-9A8F-90F18C70813F}">
      <dsp:nvSpPr>
        <dsp:cNvPr id="0" name=""/>
        <dsp:cNvSpPr/>
      </dsp:nvSpPr>
      <dsp:spPr>
        <a:xfrm>
          <a:off x="3032689" y="-138881"/>
          <a:ext cx="1633622" cy="152337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Ingreso disponible</a:t>
          </a:r>
          <a:endParaRPr lang="es-MX" sz="2000" kern="1200" dirty="0"/>
        </a:p>
      </dsp:txBody>
      <dsp:txXfrm>
        <a:off x="3271927" y="84212"/>
        <a:ext cx="1155146" cy="1077185"/>
      </dsp:txXfrm>
    </dsp:sp>
    <dsp:sp modelId="{D5104DB3-82D4-41FF-8845-954F1FAEA3F4}">
      <dsp:nvSpPr>
        <dsp:cNvPr id="0" name=""/>
        <dsp:cNvSpPr/>
      </dsp:nvSpPr>
      <dsp:spPr>
        <a:xfrm>
          <a:off x="4856804" y="1662251"/>
          <a:ext cx="1718602" cy="1654313"/>
        </a:xfrm>
        <a:prstGeom prst="ellipse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Riqueza acumulada</a:t>
          </a:r>
        </a:p>
      </dsp:txBody>
      <dsp:txXfrm>
        <a:off x="5108487" y="1904520"/>
        <a:ext cx="1215236" cy="1169775"/>
      </dsp:txXfrm>
    </dsp:sp>
    <dsp:sp modelId="{F26964A6-34A5-4BE1-AC0F-26D091D53CD6}">
      <dsp:nvSpPr>
        <dsp:cNvPr id="0" name=""/>
        <dsp:cNvSpPr/>
      </dsp:nvSpPr>
      <dsp:spPr>
        <a:xfrm>
          <a:off x="3104275" y="3604592"/>
          <a:ext cx="1490451" cy="1502840"/>
        </a:xfrm>
        <a:prstGeom prst="ellipse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Tasa de interés</a:t>
          </a:r>
          <a:endParaRPr lang="es-MX" sz="2000" kern="1200" dirty="0"/>
        </a:p>
      </dsp:txBody>
      <dsp:txXfrm>
        <a:off x="3322546" y="3824678"/>
        <a:ext cx="1053909" cy="1062668"/>
      </dsp:txXfrm>
    </dsp:sp>
    <dsp:sp modelId="{8A803382-ECDD-4CB9-944A-3F527E090A1B}">
      <dsp:nvSpPr>
        <dsp:cNvPr id="0" name=""/>
        <dsp:cNvSpPr/>
      </dsp:nvSpPr>
      <dsp:spPr>
        <a:xfrm>
          <a:off x="1115658" y="1660379"/>
          <a:ext cx="1734477" cy="1658057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Ingreso futuro</a:t>
          </a:r>
          <a:endParaRPr lang="es-MX" sz="2000" kern="1200" dirty="0"/>
        </a:p>
      </dsp:txBody>
      <dsp:txXfrm>
        <a:off x="1369666" y="1903196"/>
        <a:ext cx="1226461" cy="1172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2800" b="1" i="1" dirty="0"/>
              <a:t>Indicadores Macroeconómicos </a:t>
            </a:r>
            <a:br>
              <a:rPr lang="es-ES" sz="2800" b="1" i="1" dirty="0"/>
            </a:br>
            <a:r>
              <a:rPr lang="es-ES" sz="2800" b="1" i="1" dirty="0"/>
              <a:t>y modelo a corto plazo</a:t>
            </a:r>
            <a:r>
              <a:rPr lang="es-ES" b="1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ES" b="1" i="1" dirty="0">
                <a:solidFill>
                  <a:schemeClr val="accent6">
                    <a:lumMod val="75000"/>
                  </a:schemeClr>
                </a:solidFill>
              </a:rPr>
            </a:br>
            <a:endParaRPr lang="es-MX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209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Contaduría</a:t>
            </a:r>
          </a:p>
          <a:p>
            <a:pPr algn="r"/>
            <a:r>
              <a:rPr lang="es-MX" sz="2000" b="1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Materia: </a:t>
            </a:r>
            <a:r>
              <a:rPr lang="es-MX" sz="2000" b="1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Fundamentos de Economía 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L.E. Claudia Beatriz Lechuga Canto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s-MX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Período: Enero-Junio 2017</a:t>
            </a:r>
            <a:endParaRPr lang="es-MX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2 Marcador de contenido"/>
          <p:cNvSpPr>
            <a:spLocks noGrp="1"/>
          </p:cNvSpPr>
          <p:nvPr>
            <p:ph idx="1"/>
          </p:nvPr>
        </p:nvSpPr>
        <p:spPr>
          <a:xfrm>
            <a:off x="971600" y="188640"/>
            <a:ext cx="7725544" cy="79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/>
              <a:t>PIB en equilibrio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67544" y="836712"/>
            <a:ext cx="82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000" dirty="0" smtClean="0"/>
          </a:p>
          <a:p>
            <a:r>
              <a:rPr lang="es-ES" sz="2000" dirty="0" smtClean="0"/>
              <a:t>     </a:t>
            </a:r>
          </a:p>
          <a:p>
            <a:r>
              <a:rPr lang="es-ES" sz="2000" dirty="0"/>
              <a:t> </a:t>
            </a:r>
            <a:r>
              <a:rPr lang="es-ES" sz="2000" dirty="0" smtClean="0"/>
              <a:t>  </a:t>
            </a:r>
            <a:endParaRPr lang="es-ES" dirty="0"/>
          </a:p>
        </p:txBody>
      </p:sp>
      <p:pic>
        <p:nvPicPr>
          <p:cNvPr id="7" name="5 Marcador de contenid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52" y="980728"/>
            <a:ext cx="7056784" cy="27041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ángulo 2"/>
          <p:cNvSpPr/>
          <p:nvPr/>
        </p:nvSpPr>
        <p:spPr>
          <a:xfrm>
            <a:off x="1187624" y="3933056"/>
            <a:ext cx="692311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/>
              <a:t>Y = PIB =GA</a:t>
            </a:r>
          </a:p>
          <a:p>
            <a:r>
              <a:rPr lang="es-MX" sz="2400" b="1" dirty="0"/>
              <a:t>GA = C +I +G + X-M</a:t>
            </a:r>
          </a:p>
          <a:p>
            <a:r>
              <a:rPr lang="es-MX" sz="2400" b="1" dirty="0"/>
              <a:t>PIB en equilibrio:  PIB = GA  y cambio inventarios = 0</a:t>
            </a:r>
          </a:p>
          <a:p>
            <a:r>
              <a:rPr lang="es-MX" sz="2400" b="1" dirty="0"/>
              <a:t>Cambio en inventarios = PIB - GA</a:t>
            </a:r>
          </a:p>
          <a:p>
            <a:endParaRPr lang="es-MX" sz="2400" b="1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58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2 Marcador de contenido"/>
          <p:cNvSpPr>
            <a:spLocks noGrp="1"/>
          </p:cNvSpPr>
          <p:nvPr>
            <p:ph idx="1"/>
          </p:nvPr>
        </p:nvSpPr>
        <p:spPr>
          <a:xfrm>
            <a:off x="971600" y="44624"/>
            <a:ext cx="7725544" cy="79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 smtClean="0"/>
              <a:t>Caso de PIB </a:t>
            </a:r>
            <a:r>
              <a:rPr lang="es-MX" b="1" dirty="0"/>
              <a:t>en equilibrio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67544" y="836712"/>
            <a:ext cx="82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000" dirty="0" smtClean="0"/>
          </a:p>
          <a:p>
            <a:r>
              <a:rPr lang="es-ES" sz="2000" dirty="0" smtClean="0"/>
              <a:t>     </a:t>
            </a:r>
          </a:p>
          <a:p>
            <a:r>
              <a:rPr lang="es-ES" sz="2000" dirty="0"/>
              <a:t> </a:t>
            </a:r>
            <a:r>
              <a:rPr lang="es-ES" sz="2000" dirty="0" smtClean="0"/>
              <a:t>  </a:t>
            </a:r>
            <a:endParaRPr lang="es-ES" dirty="0"/>
          </a:p>
        </p:txBody>
      </p:sp>
      <p:graphicFrame>
        <p:nvGraphicFramePr>
          <p:cNvPr id="8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7047353"/>
              </p:ext>
            </p:extLst>
          </p:nvPr>
        </p:nvGraphicFramePr>
        <p:xfrm>
          <a:off x="632248" y="2033320"/>
          <a:ext cx="7693075" cy="345638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932894"/>
                <a:gridCol w="1008240"/>
                <a:gridCol w="995812"/>
                <a:gridCol w="1454880"/>
                <a:gridCol w="1238939"/>
                <a:gridCol w="1000473"/>
                <a:gridCol w="1061837"/>
              </a:tblGrid>
              <a:tr h="11834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PIB  Ingreso total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Consumo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Gasto de Inversión planeada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Compras gubernamentales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Exportaciones netas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Gasto agregado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Cambio en Inventarios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3.000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2.500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.300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.500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.200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4.000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3.250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.300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.500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.200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5.000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4.000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.300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.500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.200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6.000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4.750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.300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.500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.200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7.000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5.500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.300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.500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.200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 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8.000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6.250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.300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.500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</a:rPr>
                        <a:t>.200</a:t>
                      </a:r>
                      <a:endParaRPr lang="es-MX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endParaRPr lang="es-MX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67544" y="652046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En México durante el 2016 se registraron los datos siguientes que conforman los componentes del gasto agregado y el Ingreso total.</a:t>
            </a:r>
          </a:p>
          <a:p>
            <a:r>
              <a:rPr lang="es-MX" sz="2000" dirty="0" smtClean="0"/>
              <a:t>Aplicando el sistema de cuentas nacionales mediante el modelo de corto plazo determina el Gasto agregado y el PIB en equilibrio. 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29692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600201"/>
            <a:ext cx="7931224" cy="3845024"/>
          </a:xfrm>
        </p:spPr>
        <p:txBody>
          <a:bodyPr>
            <a:normAutofit/>
          </a:bodyPr>
          <a:lstStyle/>
          <a:p>
            <a:pPr algn="just"/>
            <a:r>
              <a:rPr lang="es-MX" sz="2400" dirty="0" err="1"/>
              <a:t>Graue</a:t>
            </a:r>
            <a:r>
              <a:rPr lang="es-MX" sz="2400" dirty="0"/>
              <a:t> A. (2009), Fundamentos de economía, Pearson Educación, México, primera edición</a:t>
            </a:r>
          </a:p>
          <a:p>
            <a:pPr marL="0" indent="0" algn="just">
              <a:buNone/>
            </a:pPr>
            <a:endParaRPr lang="es-MX" sz="2400" dirty="0"/>
          </a:p>
          <a:p>
            <a:pPr algn="just"/>
            <a:r>
              <a:rPr lang="es-ES" sz="2400" dirty="0"/>
              <a:t>Hall, R. (2005), Macroeconomía, principios y aplicaciones, Thomson </a:t>
            </a:r>
            <a:r>
              <a:rPr lang="es-ES" sz="2400" dirty="0" err="1"/>
              <a:t>Learning</a:t>
            </a:r>
            <a:r>
              <a:rPr lang="es-ES" sz="2400" dirty="0"/>
              <a:t> editores, México, quinta edición.</a:t>
            </a:r>
            <a:endParaRPr lang="es-MX" sz="2400" dirty="0"/>
          </a:p>
          <a:p>
            <a:pPr marL="0" indent="0">
              <a:buNone/>
            </a:pPr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  <a:p>
            <a:pPr marL="0" indent="0">
              <a:buNone/>
            </a:pPr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3200" b="1" i="1" dirty="0"/>
              <a:t>Indicadores Macroeconómicos </a:t>
            </a:r>
            <a:br>
              <a:rPr lang="es-ES" sz="3200" b="1" i="1" dirty="0"/>
            </a:br>
            <a:r>
              <a:rPr lang="es-ES" sz="3200" b="1" i="1" dirty="0"/>
              <a:t>y modelo a corto plazo</a:t>
            </a:r>
            <a:r>
              <a:rPr lang="es-ES" sz="3200" b="1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ES" sz="3200" b="1" i="1" dirty="0">
                <a:solidFill>
                  <a:schemeClr val="accent6">
                    <a:lumMod val="75000"/>
                  </a:schemeClr>
                </a:solidFill>
              </a:rPr>
            </a:br>
            <a:endParaRPr lang="es-MX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9033" y="1373531"/>
            <a:ext cx="8229600" cy="41373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18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sz="1800" dirty="0" smtClean="0">
                <a:latin typeface="Arial" pitchFamily="34" charset="0"/>
                <a:cs typeface="Arial" pitchFamily="34" charset="0"/>
              </a:rPr>
              <a:t>El Modelo a Corto Plazo mide los indicadores macroeconómicos como el Gasto Agregado y el Ingreso Total que se genera en determinado país y que muestra si se tiene equilibrio en el Producto Interno Bruto, ya que un supuesto del modelo establece que todo gasto debe ser igual al ingreso.</a:t>
            </a:r>
          </a:p>
          <a:p>
            <a:pPr marL="0" indent="0" algn="just">
              <a:buNone/>
            </a:pPr>
            <a:endParaRPr lang="es-MX" sz="18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1800" b="1" dirty="0">
                <a:latin typeface="Arial" pitchFamily="34" charset="0"/>
                <a:cs typeface="Arial" pitchFamily="34" charset="0"/>
              </a:rPr>
              <a:t>Abstract</a:t>
            </a:r>
          </a:p>
          <a:p>
            <a:pPr marL="0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The Short-Term Model measures the macroeconomic indicators as the Aggregate Expenditure and Total Income that is generated in a given country and that shows if there is balance in the Gross Domestic Product, since a model assumption states that all expenditure must be equal to the entry.</a:t>
            </a:r>
            <a:endParaRPr lang="es-MX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1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1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18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800" dirty="0" smtClean="0">
                <a:latin typeface="Arial" pitchFamily="34" charset="0"/>
                <a:cs typeface="Arial" pitchFamily="34" charset="0"/>
              </a:rPr>
              <a:t>Modelo a Corto Plazo, Gasto Agregado, Ingreso Total, Producto Interno Bruto.</a:t>
            </a:r>
            <a:endParaRPr lang="es-MX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2 Marcador de contenido"/>
          <p:cNvSpPr>
            <a:spLocks noGrp="1"/>
          </p:cNvSpPr>
          <p:nvPr>
            <p:ph idx="1"/>
          </p:nvPr>
        </p:nvSpPr>
        <p:spPr>
          <a:xfrm>
            <a:off x="899592" y="260648"/>
            <a:ext cx="7725544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Producción Total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26888" y="980728"/>
            <a:ext cx="69847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/>
              <a:t>PIB Nominal: </a:t>
            </a:r>
            <a:r>
              <a:rPr lang="es-MX" dirty="0"/>
              <a:t>Producción de bienes y servicios a precios corrientes o de mercado.</a:t>
            </a:r>
          </a:p>
          <a:p>
            <a:pPr algn="just"/>
            <a:endParaRPr lang="es-MX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/>
              <a:t>PIB Real: </a:t>
            </a:r>
            <a:r>
              <a:rPr lang="es-MX" dirty="0"/>
              <a:t>Producción de bienes y servicios a precios constantes o de un año base. (se utiliza para comparar la producciones de diferentes años valoradas a precios constantes y quitando efectos de la inflación).</a:t>
            </a:r>
          </a:p>
          <a:p>
            <a:pPr algn="just"/>
            <a:endParaRPr lang="es-MX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/>
              <a:t>Deflactor del PIB: </a:t>
            </a:r>
            <a:r>
              <a:rPr lang="es-MX" dirty="0"/>
              <a:t>Es un factor que nos muestra los cambios reales que el PIB ha tenido de un período a otro, mide el incremento en el nivel de precios en relación con el nivel de precios de un año base.</a:t>
            </a:r>
          </a:p>
          <a:p>
            <a:pPr algn="just"/>
            <a:endParaRPr lang="es-MX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/>
              <a:t>Deflactor del PIB </a:t>
            </a:r>
            <a:r>
              <a:rPr lang="es-MX" dirty="0"/>
              <a:t>= PIB Nominal / PIB Real  * 100</a:t>
            </a:r>
          </a:p>
          <a:p>
            <a:pPr algn="just"/>
            <a:endParaRPr lang="es-MX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/>
              <a:t>Cambio porcentual del PIB </a:t>
            </a:r>
            <a:r>
              <a:rPr lang="es-MX" dirty="0"/>
              <a:t>= Año1- Año0/Año 0  * 100</a:t>
            </a:r>
          </a:p>
          <a:p>
            <a:pPr algn="just"/>
            <a:endParaRPr lang="es-MX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/>
              <a:t>PIB per cápita </a:t>
            </a:r>
            <a:r>
              <a:rPr lang="es-MX" dirty="0"/>
              <a:t>= PIB /Población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4789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88640"/>
            <a:ext cx="7920880" cy="720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Medición del PIB y otros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83568" y="1484784"/>
            <a:ext cx="756084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PIB = C + I + G + X-M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PNB = C + </a:t>
            </a:r>
            <a:r>
              <a:rPr lang="es-MX" sz="2800" dirty="0" err="1"/>
              <a:t>Ib</a:t>
            </a:r>
            <a:r>
              <a:rPr lang="es-MX" sz="2800" dirty="0"/>
              <a:t> + G + X-M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PNB  - Depreciación = PNN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PNN – Impuestos indirectos al comercio = 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/>
              <a:t>IN  - Impuestos sobre la renta/sociedad – Proporción de los beneficios retenidos – Impuestos a la seguridad social +- Donaciones y transferencias = ID</a:t>
            </a:r>
          </a:p>
        </p:txBody>
      </p:sp>
    </p:spTree>
    <p:extLst>
      <p:ext uri="{BB962C8B-B14F-4D97-AF65-F5344CB8AC3E}">
        <p14:creationId xmlns:p14="http://schemas.microsoft.com/office/powerpoint/2010/main" val="272645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88640"/>
            <a:ext cx="7920880" cy="720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Medición del PIB y otros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63588" y="933194"/>
            <a:ext cx="75608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/>
              <a:t>PNB – Depreciación</a:t>
            </a:r>
          </a:p>
          <a:p>
            <a:pPr algn="just"/>
            <a:r>
              <a:rPr lang="es-MX" sz="2800" dirty="0"/>
              <a:t>PNN  - Impuestos indirectos al comercio</a:t>
            </a:r>
          </a:p>
          <a:p>
            <a:pPr algn="just"/>
            <a:r>
              <a:rPr lang="es-MX" sz="2800" dirty="0"/>
              <a:t>Ingreso Nacional (IN)</a:t>
            </a:r>
          </a:p>
          <a:p>
            <a:pPr marL="342900" indent="-342900" algn="just">
              <a:buFontTx/>
              <a:buChar char="-"/>
            </a:pPr>
            <a:r>
              <a:rPr lang="es-MX" sz="2800" dirty="0"/>
              <a:t>Impuestos sobre la renta/sociedades</a:t>
            </a:r>
          </a:p>
          <a:p>
            <a:pPr marL="342900" indent="-342900" algn="just">
              <a:buFontTx/>
              <a:buChar char="-"/>
            </a:pPr>
            <a:r>
              <a:rPr lang="es-MX" sz="2800" dirty="0"/>
              <a:t>Proporción de los beneficios retenidos</a:t>
            </a:r>
          </a:p>
          <a:p>
            <a:pPr marL="342900" indent="-342900" algn="just">
              <a:buFontTx/>
              <a:buChar char="-"/>
            </a:pPr>
            <a:r>
              <a:rPr lang="es-MX" sz="2800" dirty="0"/>
              <a:t>Seguridad Social</a:t>
            </a:r>
          </a:p>
          <a:p>
            <a:pPr algn="just"/>
            <a:r>
              <a:rPr lang="es-MX" sz="2800" dirty="0"/>
              <a:t>+- Donaciones al extranjero</a:t>
            </a:r>
          </a:p>
          <a:p>
            <a:pPr algn="just"/>
            <a:r>
              <a:rPr lang="es-MX" sz="2800" dirty="0"/>
              <a:t>+ Transferencias o subsidios del sector público</a:t>
            </a:r>
          </a:p>
          <a:p>
            <a:pPr algn="just"/>
            <a:r>
              <a:rPr lang="es-MX" sz="2800" dirty="0"/>
              <a:t>Ingreso Personal (IP)</a:t>
            </a:r>
          </a:p>
          <a:p>
            <a:pPr marL="342900" indent="-342900" algn="just">
              <a:buFontTx/>
              <a:buChar char="-"/>
            </a:pPr>
            <a:r>
              <a:rPr lang="es-MX" sz="2800" dirty="0"/>
              <a:t>Impuestos sobre la renta personal</a:t>
            </a:r>
          </a:p>
          <a:p>
            <a:pPr algn="just"/>
            <a:r>
              <a:rPr lang="es-MX" sz="2800" dirty="0"/>
              <a:t>= Ingreso Personal Disponible (IPD)</a:t>
            </a:r>
          </a:p>
        </p:txBody>
      </p:sp>
    </p:spTree>
    <p:extLst>
      <p:ext uri="{BB962C8B-B14F-4D97-AF65-F5344CB8AC3E}">
        <p14:creationId xmlns:p14="http://schemas.microsoft.com/office/powerpoint/2010/main" val="264401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45232" y="332656"/>
            <a:ext cx="7931224" cy="1080120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s-MX" b="1" dirty="0">
                <a:ln w="12700">
                  <a:solidFill>
                    <a:schemeClr val="tx2"/>
                  </a:solidFill>
                </a:ln>
              </a:rPr>
              <a:t>Usos del Ingreso Personal Disponible</a:t>
            </a:r>
          </a:p>
          <a:p>
            <a:pPr marL="0" indent="0" algn="ctr">
              <a:buNone/>
            </a:pPr>
            <a:endParaRPr lang="es-MX" sz="37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99981687"/>
              </p:ext>
            </p:extLst>
          </p:nvPr>
        </p:nvGraphicFramePr>
        <p:xfrm>
          <a:off x="1043608" y="1196752"/>
          <a:ext cx="70567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659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720080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s-ES" sz="2400" b="1" dirty="0">
                <a:ln w="12700">
                  <a:solidFill>
                    <a:schemeClr val="tx2"/>
                  </a:solidFill>
                </a:ln>
              </a:rPr>
              <a:t>Medición del  Producto e Ingreso Agregado, Modelo a Corto Plazo</a:t>
            </a:r>
            <a:endParaRPr lang="es-MX" sz="2400" b="1" dirty="0">
              <a:ln w="12700">
                <a:solidFill>
                  <a:schemeClr val="tx2"/>
                </a:solidFill>
              </a:ln>
            </a:endParaRPr>
          </a:p>
          <a:p>
            <a:pPr marL="0" indent="0" algn="ctr">
              <a:buNone/>
            </a:pPr>
            <a:endParaRPr lang="es-MX" sz="37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10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7640537"/>
              </p:ext>
            </p:extLst>
          </p:nvPr>
        </p:nvGraphicFramePr>
        <p:xfrm>
          <a:off x="827584" y="939303"/>
          <a:ext cx="7691065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600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2 Marcador de contenido"/>
          <p:cNvSpPr>
            <a:spLocks noGrp="1"/>
          </p:cNvSpPr>
          <p:nvPr>
            <p:ph idx="1"/>
          </p:nvPr>
        </p:nvSpPr>
        <p:spPr>
          <a:xfrm>
            <a:off x="971600" y="188640"/>
            <a:ext cx="7725544" cy="79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>
                <a:ln>
                  <a:solidFill>
                    <a:schemeClr val="tx2"/>
                  </a:solidFill>
                </a:ln>
              </a:rPr>
              <a:t>Función de consumo</a:t>
            </a:r>
          </a:p>
          <a:p>
            <a:pPr marL="0" indent="0" algn="ctr">
              <a:buNone/>
            </a:pP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67544" y="836712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/>
              <a:t>Es la relación que existe entre el ingreso disponible y el consumo: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13765"/>
            <a:ext cx="6048672" cy="35217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ángulo 2"/>
          <p:cNvSpPr/>
          <p:nvPr/>
        </p:nvSpPr>
        <p:spPr>
          <a:xfrm>
            <a:off x="1666020" y="5166877"/>
            <a:ext cx="63367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1" dirty="0"/>
              <a:t>Propensión Marginal al Consumo (PMC)= </a:t>
            </a:r>
            <a:r>
              <a:rPr lang="el-GR" sz="2000" b="1" dirty="0"/>
              <a:t>Δ</a:t>
            </a:r>
            <a:r>
              <a:rPr lang="es-MX" sz="2000" b="1" dirty="0"/>
              <a:t>C/</a:t>
            </a:r>
            <a:r>
              <a:rPr lang="el-GR" sz="2000" b="1" dirty="0"/>
              <a:t>Δ</a:t>
            </a:r>
            <a:r>
              <a:rPr lang="es-MX" sz="2000" b="1" dirty="0"/>
              <a:t>Y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val="167729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2 Marcador de contenido"/>
          <p:cNvSpPr>
            <a:spLocks noGrp="1"/>
          </p:cNvSpPr>
          <p:nvPr>
            <p:ph idx="1"/>
          </p:nvPr>
        </p:nvSpPr>
        <p:spPr>
          <a:xfrm>
            <a:off x="971600" y="188640"/>
            <a:ext cx="7725544" cy="79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>
                <a:ln>
                  <a:solidFill>
                    <a:schemeClr val="tx2"/>
                  </a:solidFill>
                </a:ln>
              </a:rPr>
              <a:t>Función de ahorro</a:t>
            </a:r>
          </a:p>
          <a:p>
            <a:pPr marL="0" indent="0" algn="ctr">
              <a:buNone/>
            </a:pP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67544" y="836712"/>
            <a:ext cx="82296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/>
              <a:t>Es la relación que existe entre el ingreso disponible y el ahorro, esta se deriva de la función del consumo: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r>
              <a:rPr lang="es-ES" sz="2000" dirty="0" smtClean="0"/>
              <a:t>     </a:t>
            </a:r>
          </a:p>
          <a:p>
            <a:r>
              <a:rPr lang="es-ES" sz="2000" dirty="0"/>
              <a:t> </a:t>
            </a:r>
            <a:r>
              <a:rPr lang="es-ES" sz="2000" dirty="0" smtClean="0"/>
              <a:t>   </a:t>
            </a:r>
            <a:r>
              <a:rPr lang="es-ES" sz="2400" b="1" dirty="0" smtClean="0"/>
              <a:t>Ahorro </a:t>
            </a:r>
            <a:r>
              <a:rPr lang="es-ES" sz="2400" b="1" dirty="0"/>
              <a:t>(A) = Yd - C</a:t>
            </a:r>
          </a:p>
          <a:p>
            <a:endParaRPr lang="es-ES" dirty="0"/>
          </a:p>
        </p:txBody>
      </p:sp>
      <p:pic>
        <p:nvPicPr>
          <p:cNvPr id="6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606" y="1772816"/>
            <a:ext cx="4824538" cy="32309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ángulo 4"/>
          <p:cNvSpPr/>
          <p:nvPr/>
        </p:nvSpPr>
        <p:spPr>
          <a:xfrm>
            <a:off x="659399" y="2920258"/>
            <a:ext cx="30213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b="1" dirty="0"/>
              <a:t>Propensión Marginal al Ahorro (PMA)= </a:t>
            </a:r>
            <a:r>
              <a:rPr lang="el-GR" sz="2000" b="1" dirty="0"/>
              <a:t>Δ</a:t>
            </a:r>
            <a:r>
              <a:rPr lang="es-MX" sz="2000" b="1" dirty="0"/>
              <a:t>A/</a:t>
            </a:r>
            <a:r>
              <a:rPr lang="el-GR" sz="2000" b="1" dirty="0"/>
              <a:t>Δ</a:t>
            </a:r>
            <a:r>
              <a:rPr lang="es-MX" sz="2000" b="1" dirty="0"/>
              <a:t>Y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val="245220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695</Words>
  <Application>Microsoft Office PowerPoint</Application>
  <PresentationFormat>Presentación en pantalla (4:3)</PresentationFormat>
  <Paragraphs>136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Tema de Office</vt:lpstr>
      <vt:lpstr>1_Tema de Office</vt:lpstr>
      <vt:lpstr>Indicadores Macroeconómicos  y modelo a corto plazo </vt:lpstr>
      <vt:lpstr>Indicadores Macroeconómicos  y modelo a corto plazo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CLAUDIA BEATRIZ LECHUGA CANTO</cp:lastModifiedBy>
  <cp:revision>75</cp:revision>
  <dcterms:created xsi:type="dcterms:W3CDTF">2012-12-04T21:22:09Z</dcterms:created>
  <dcterms:modified xsi:type="dcterms:W3CDTF">2017-03-31T03:14:21Z</dcterms:modified>
</cp:coreProperties>
</file>