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61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086" autoAdjust="0"/>
  </p:normalViewPr>
  <p:slideViewPr>
    <p:cSldViewPr>
      <p:cViewPr>
        <p:scale>
          <a:sx n="114" d="100"/>
          <a:sy n="114" d="100"/>
        </p:scale>
        <p:origin x="-154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rfect-english-grammar.com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757808" y="1772816"/>
            <a:ext cx="7772400" cy="1470025"/>
          </a:xfrm>
        </p:spPr>
        <p:txBody>
          <a:bodyPr/>
          <a:lstStyle/>
          <a:p>
            <a:r>
              <a:rPr lang="es-MX" b="1" dirty="0" smtClean="0"/>
              <a:t>Tema:  Simple </a:t>
            </a:r>
            <a:r>
              <a:rPr lang="es-MX" b="1" dirty="0" err="1"/>
              <a:t>Past</a:t>
            </a:r>
            <a:endParaRPr lang="es-MX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395536" y="3717032"/>
            <a:ext cx="8568952" cy="270996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s-MX" sz="3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35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Contaduría</a:t>
            </a:r>
            <a:endParaRPr lang="es-MX" sz="35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MX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</a:t>
            </a:r>
            <a:r>
              <a:rPr lang="es-MX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s-MX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Manuel Saldaña </a:t>
            </a:r>
            <a:r>
              <a:rPr lang="es-MX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Franquis</a:t>
            </a:r>
            <a:endParaRPr lang="es-MX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MX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</a:t>
            </a:r>
            <a:r>
              <a:rPr lang="es-MX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s-MX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Enero – Junio  2017.</a:t>
            </a:r>
            <a:endParaRPr lang="es-MX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3204" y="20465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b="1" dirty="0">
                <a:solidFill>
                  <a:srgbClr val="FF0000"/>
                </a:solidFill>
              </a:rPr>
              <a:t/>
            </a:r>
            <a:br>
              <a:rPr lang="es-MX" b="1" dirty="0">
                <a:solidFill>
                  <a:srgbClr val="FF0000"/>
                </a:solidFill>
              </a:rPr>
            </a:br>
            <a:endParaRPr lang="es-MX" dirty="0"/>
          </a:p>
        </p:txBody>
      </p:sp>
      <p:pic>
        <p:nvPicPr>
          <p:cNvPr id="4" name="Picture 1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35" t="-5431" r="1559" b="34649"/>
          <a:stretch/>
        </p:blipFill>
        <p:spPr bwMode="auto">
          <a:xfrm>
            <a:off x="251520" y="1351651"/>
            <a:ext cx="8712968" cy="3877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1475656" y="553750"/>
            <a:ext cx="58973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/>
              <a:t>Complete </a:t>
            </a:r>
            <a:r>
              <a:rPr lang="en-US" sz="3200" b="1" dirty="0"/>
              <a:t>the table in simple past</a:t>
            </a:r>
            <a:endParaRPr lang="es-MX" sz="3200" b="1" dirty="0"/>
          </a:p>
        </p:txBody>
      </p:sp>
    </p:spTree>
    <p:extLst>
      <p:ext uri="{BB962C8B-B14F-4D97-AF65-F5344CB8AC3E}">
        <p14:creationId xmlns:p14="http://schemas.microsoft.com/office/powerpoint/2010/main" val="241066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Put </a:t>
            </a:r>
            <a:r>
              <a:rPr lang="en-US" b="1" dirty="0"/>
              <a:t>the sentences into simple past.</a:t>
            </a:r>
            <a:br>
              <a:rPr lang="en-US" b="1" dirty="0"/>
            </a:br>
            <a:r>
              <a:rPr lang="es-MX" b="1" dirty="0">
                <a:solidFill>
                  <a:srgbClr val="FF0000"/>
                </a:solidFill>
              </a:rPr>
              <a:t/>
            </a:r>
            <a:br>
              <a:rPr lang="es-MX" b="1" dirty="0">
                <a:solidFill>
                  <a:srgbClr val="FF0000"/>
                </a:solidFill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3960440"/>
          </a:xfrm>
        </p:spPr>
        <p:txBody>
          <a:bodyPr>
            <a:normAutofit fontScale="92500"/>
          </a:bodyPr>
          <a:lstStyle/>
          <a:p>
            <a:pPr marL="0" lvl="0" indent="0">
              <a:spcBef>
                <a:spcPts val="0"/>
              </a:spcBef>
              <a:buNone/>
            </a:pPr>
            <a:endParaRPr lang="en-US" sz="2400" b="1" dirty="0" smtClean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400" b="1" dirty="0" smtClean="0">
                <a:solidFill>
                  <a:prstClr val="black"/>
                </a:solidFill>
              </a:rPr>
              <a:t>We </a:t>
            </a:r>
            <a:r>
              <a:rPr lang="en-US" sz="2400" b="1" dirty="0">
                <a:solidFill>
                  <a:prstClr val="black"/>
                </a:solidFill>
              </a:rPr>
              <a:t>move to a new house. </a:t>
            </a:r>
            <a:r>
              <a:rPr lang="es-ES" sz="2400" b="1" dirty="0">
                <a:solidFill>
                  <a:prstClr val="black"/>
                </a:solidFill>
              </a:rPr>
              <a:t>→ ______________________________</a:t>
            </a:r>
            <a:endParaRPr lang="es-MX" sz="2400" b="1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endParaRPr lang="es-ES" sz="2400" b="1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s-ES" sz="2400" b="1" dirty="0" err="1">
                <a:solidFill>
                  <a:prstClr val="black"/>
                </a:solidFill>
              </a:rPr>
              <a:t>They</a:t>
            </a:r>
            <a:r>
              <a:rPr lang="es-ES" sz="2400" b="1" dirty="0">
                <a:solidFill>
                  <a:prstClr val="black"/>
                </a:solidFill>
              </a:rPr>
              <a:t> </a:t>
            </a:r>
            <a:r>
              <a:rPr lang="es-ES" sz="2400" b="1" dirty="0" err="1">
                <a:solidFill>
                  <a:prstClr val="black"/>
                </a:solidFill>
              </a:rPr>
              <a:t>bring</a:t>
            </a:r>
            <a:r>
              <a:rPr lang="es-ES" sz="2400" b="1" dirty="0">
                <a:solidFill>
                  <a:prstClr val="black"/>
                </a:solidFill>
              </a:rPr>
              <a:t> a </a:t>
            </a:r>
            <a:r>
              <a:rPr lang="es-ES" sz="2400" b="1" dirty="0" err="1">
                <a:solidFill>
                  <a:prstClr val="black"/>
                </a:solidFill>
              </a:rPr>
              <a:t>sandwich</a:t>
            </a:r>
            <a:r>
              <a:rPr lang="es-ES" sz="2400" b="1" dirty="0">
                <a:solidFill>
                  <a:prstClr val="black"/>
                </a:solidFill>
              </a:rPr>
              <a:t>. → ________________________________</a:t>
            </a:r>
            <a:endParaRPr lang="es-MX" sz="2400" b="1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endParaRPr lang="en-US" sz="2400" b="1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400" b="1" dirty="0">
                <a:solidFill>
                  <a:prstClr val="black"/>
                </a:solidFill>
              </a:rPr>
              <a:t>He doesn't do the homework. </a:t>
            </a:r>
            <a:r>
              <a:rPr lang="es-ES" sz="2400" b="1" dirty="0">
                <a:solidFill>
                  <a:prstClr val="black"/>
                </a:solidFill>
              </a:rPr>
              <a:t>→ __________________________</a:t>
            </a:r>
            <a:endParaRPr lang="es-MX" sz="2400" b="1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endParaRPr lang="es-ES" sz="2400" b="1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s-ES" sz="2400" b="1" dirty="0" err="1">
                <a:solidFill>
                  <a:prstClr val="black"/>
                </a:solidFill>
              </a:rPr>
              <a:t>They</a:t>
            </a:r>
            <a:r>
              <a:rPr lang="es-ES" sz="2400" b="1" dirty="0">
                <a:solidFill>
                  <a:prstClr val="black"/>
                </a:solidFill>
              </a:rPr>
              <a:t> </a:t>
            </a:r>
            <a:r>
              <a:rPr lang="es-ES" sz="2400" b="1" dirty="0" err="1">
                <a:solidFill>
                  <a:prstClr val="black"/>
                </a:solidFill>
              </a:rPr>
              <a:t>sell</a:t>
            </a:r>
            <a:r>
              <a:rPr lang="es-ES" sz="2400" b="1" dirty="0">
                <a:solidFill>
                  <a:prstClr val="black"/>
                </a:solidFill>
              </a:rPr>
              <a:t> cars. → _______________________________________</a:t>
            </a:r>
            <a:endParaRPr lang="es-MX" sz="2400" b="1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endParaRPr lang="en-US" sz="2400" b="1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400" b="1" dirty="0">
                <a:solidFill>
                  <a:prstClr val="black"/>
                </a:solidFill>
              </a:rPr>
              <a:t>Does he visit his friends? </a:t>
            </a:r>
            <a:r>
              <a:rPr lang="es-ES" sz="2400" b="1" dirty="0">
                <a:solidFill>
                  <a:prstClr val="black"/>
                </a:solidFill>
              </a:rPr>
              <a:t>→ </a:t>
            </a:r>
            <a:r>
              <a:rPr lang="es-ES" sz="2400" b="1" dirty="0" smtClean="0">
                <a:solidFill>
                  <a:prstClr val="black"/>
                </a:solidFill>
              </a:rPr>
              <a:t>_______________________________</a:t>
            </a:r>
            <a:endParaRPr lang="es-E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723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Put </a:t>
            </a:r>
            <a:r>
              <a:rPr lang="en-US" b="1" dirty="0"/>
              <a:t>the verbs into the simple past:</a:t>
            </a:r>
            <a:br>
              <a:rPr lang="en-US" b="1" dirty="0"/>
            </a:br>
            <a:r>
              <a:rPr lang="es-MX" b="1" dirty="0">
                <a:solidFill>
                  <a:srgbClr val="FF0000"/>
                </a:solidFill>
              </a:rPr>
              <a:t/>
            </a:r>
            <a:br>
              <a:rPr lang="es-MX" b="1" dirty="0">
                <a:solidFill>
                  <a:srgbClr val="FF0000"/>
                </a:solidFill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87169"/>
            <a:ext cx="8229600" cy="3960440"/>
          </a:xfrm>
        </p:spPr>
        <p:txBody>
          <a:bodyPr>
            <a:normAutofit fontScale="92500"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US" sz="2200" b="1" dirty="0">
                <a:solidFill>
                  <a:prstClr val="black"/>
                </a:solidFill>
              </a:rPr>
              <a:t>Last year she </a:t>
            </a:r>
            <a:r>
              <a:rPr lang="en-US" sz="2200" i="1" dirty="0"/>
              <a:t>(eat)</a:t>
            </a:r>
            <a:r>
              <a:rPr lang="en-US" sz="2200" b="1" dirty="0">
                <a:solidFill>
                  <a:prstClr val="black"/>
                </a:solidFill>
              </a:rPr>
              <a:t> </a:t>
            </a:r>
            <a:r>
              <a:rPr lang="en-US" sz="2200" b="1" dirty="0" smtClean="0">
                <a:solidFill>
                  <a:prstClr val="black"/>
                </a:solidFill>
              </a:rPr>
              <a:t>______</a:t>
            </a:r>
            <a:r>
              <a:rPr lang="en-US" sz="2200" b="1" u="sng" dirty="0" smtClean="0">
                <a:solidFill>
                  <a:prstClr val="black"/>
                </a:solidFill>
              </a:rPr>
              <a:t>ate</a:t>
            </a:r>
            <a:r>
              <a:rPr lang="en-US" sz="2200" b="1" dirty="0" smtClean="0">
                <a:solidFill>
                  <a:prstClr val="black"/>
                </a:solidFill>
              </a:rPr>
              <a:t>_______</a:t>
            </a:r>
            <a:r>
              <a:rPr lang="en-US" sz="2200" b="1" dirty="0">
                <a:solidFill>
                  <a:prstClr val="black"/>
                </a:solidFill>
              </a:rPr>
              <a:t> snails.</a:t>
            </a:r>
            <a:endParaRPr lang="es-MX" sz="2200" b="1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s-ES" sz="2200" b="1" dirty="0" err="1">
                <a:solidFill>
                  <a:prstClr val="black"/>
                </a:solidFill>
              </a:rPr>
              <a:t>It</a:t>
            </a:r>
            <a:r>
              <a:rPr lang="es-ES" sz="2200" b="1" dirty="0">
                <a:solidFill>
                  <a:prstClr val="black"/>
                </a:solidFill>
              </a:rPr>
              <a:t> </a:t>
            </a:r>
            <a:r>
              <a:rPr lang="es-ES" sz="2200" i="1" dirty="0"/>
              <a:t>(be) </a:t>
            </a:r>
            <a:r>
              <a:rPr lang="es-ES" sz="2200" b="1" dirty="0">
                <a:solidFill>
                  <a:prstClr val="black"/>
                </a:solidFill>
              </a:rPr>
              <a:t>_______________________ </a:t>
            </a:r>
            <a:r>
              <a:rPr lang="es-ES" sz="2200" b="1" dirty="0" err="1">
                <a:solidFill>
                  <a:prstClr val="black"/>
                </a:solidFill>
              </a:rPr>
              <a:t>fantastic</a:t>
            </a:r>
            <a:r>
              <a:rPr lang="es-ES" sz="2200" b="1" dirty="0">
                <a:solidFill>
                  <a:prstClr val="black"/>
                </a:solidFill>
              </a:rPr>
              <a:t>.</a:t>
            </a:r>
            <a:endParaRPr lang="es-MX" sz="2200" b="1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200" b="1" dirty="0">
                <a:solidFill>
                  <a:prstClr val="black"/>
                </a:solidFill>
              </a:rPr>
              <a:t>I </a:t>
            </a:r>
            <a:r>
              <a:rPr lang="en-US" sz="2200" i="1" dirty="0"/>
              <a:t>(visit)</a:t>
            </a:r>
            <a:r>
              <a:rPr lang="en-US" sz="2200" b="1" dirty="0">
                <a:solidFill>
                  <a:prstClr val="black"/>
                </a:solidFill>
              </a:rPr>
              <a:t> _______________________ lots of interesting places. I</a:t>
            </a:r>
            <a:r>
              <a:rPr lang="en-US" sz="2200" i="1" dirty="0"/>
              <a:t>(be) </a:t>
            </a:r>
            <a:r>
              <a:rPr lang="en-US" sz="2200" b="1" dirty="0">
                <a:solidFill>
                  <a:prstClr val="black"/>
                </a:solidFill>
              </a:rPr>
              <a:t>_________________________ with two friends of mine.</a:t>
            </a:r>
            <a:endParaRPr lang="es-MX" sz="2200" b="1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200" b="1" dirty="0">
                <a:solidFill>
                  <a:prstClr val="black"/>
                </a:solidFill>
              </a:rPr>
              <a:t>In the mornings we </a:t>
            </a:r>
            <a:r>
              <a:rPr lang="en-US" sz="2200" i="1" dirty="0">
                <a:solidFill>
                  <a:prstClr val="black"/>
                </a:solidFill>
              </a:rPr>
              <a:t>(</a:t>
            </a:r>
            <a:r>
              <a:rPr lang="en-US" sz="2200" i="1" dirty="0"/>
              <a:t>walk)</a:t>
            </a:r>
            <a:r>
              <a:rPr lang="en-US" sz="2200" b="1" dirty="0">
                <a:solidFill>
                  <a:prstClr val="black"/>
                </a:solidFill>
              </a:rPr>
              <a:t> _________________ in the streets of London.</a:t>
            </a:r>
            <a:endParaRPr lang="es-MX" sz="2200" b="1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200" b="1" dirty="0">
                <a:solidFill>
                  <a:prstClr val="black"/>
                </a:solidFill>
              </a:rPr>
              <a:t>In the evenings we </a:t>
            </a:r>
            <a:r>
              <a:rPr lang="en-US" sz="2200" i="1" dirty="0"/>
              <a:t>(go)</a:t>
            </a:r>
            <a:r>
              <a:rPr lang="en-US" sz="2200" b="1" dirty="0">
                <a:solidFill>
                  <a:prstClr val="black"/>
                </a:solidFill>
              </a:rPr>
              <a:t> ___________________ to pubs.</a:t>
            </a:r>
            <a:endParaRPr lang="es-MX" sz="2200" b="1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200" b="1" dirty="0">
                <a:solidFill>
                  <a:prstClr val="black"/>
                </a:solidFill>
              </a:rPr>
              <a:t>The weather </a:t>
            </a:r>
            <a:r>
              <a:rPr lang="en-US" sz="2200" i="1" dirty="0"/>
              <a:t>(be)</a:t>
            </a:r>
            <a:r>
              <a:rPr lang="en-US" sz="2200" b="1" dirty="0">
                <a:solidFill>
                  <a:prstClr val="black"/>
                </a:solidFill>
              </a:rPr>
              <a:t> ________________________ strangely fine.</a:t>
            </a:r>
            <a:endParaRPr lang="es-MX" sz="2200" b="1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200" b="1" dirty="0">
                <a:solidFill>
                  <a:prstClr val="black"/>
                </a:solidFill>
              </a:rPr>
              <a:t>It </a:t>
            </a:r>
            <a:r>
              <a:rPr lang="en-US" sz="2200" i="1" dirty="0"/>
              <a:t>(not / rain)</a:t>
            </a:r>
            <a:r>
              <a:rPr lang="en-US" sz="2200" b="1" dirty="0">
                <a:solidFill>
                  <a:prstClr val="black"/>
                </a:solidFill>
              </a:rPr>
              <a:t> _________________   _________  a lot.</a:t>
            </a:r>
            <a:endParaRPr lang="es-MX" sz="2200" b="1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200" b="1" dirty="0">
                <a:solidFill>
                  <a:prstClr val="black"/>
                </a:solidFill>
              </a:rPr>
              <a:t>But we </a:t>
            </a:r>
            <a:r>
              <a:rPr lang="en-US" sz="2200" i="1" dirty="0"/>
              <a:t>(see) </a:t>
            </a:r>
            <a:r>
              <a:rPr lang="en-US" sz="2200" b="1" dirty="0">
                <a:solidFill>
                  <a:prstClr val="black"/>
                </a:solidFill>
              </a:rPr>
              <a:t>____________________________ some beautiful rainbows.</a:t>
            </a:r>
            <a:endParaRPr lang="es-MX" sz="2200" b="1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200" b="1" dirty="0">
                <a:solidFill>
                  <a:prstClr val="black"/>
                </a:solidFill>
              </a:rPr>
              <a:t>Where </a:t>
            </a:r>
            <a:r>
              <a:rPr lang="en-US" sz="2200" i="1" dirty="0"/>
              <a:t>(spend / you)</a:t>
            </a:r>
            <a:r>
              <a:rPr lang="en-US" sz="2200" b="1" dirty="0">
                <a:solidFill>
                  <a:prstClr val="black"/>
                </a:solidFill>
              </a:rPr>
              <a:t> _____________________ your last holiday?</a:t>
            </a:r>
            <a:endParaRPr lang="es-MX" sz="2200" b="1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200" b="1" dirty="0">
                <a:solidFill>
                  <a:prstClr val="black"/>
                </a:solidFill>
              </a:rPr>
              <a:t>They </a:t>
            </a:r>
            <a:r>
              <a:rPr lang="en-US" sz="2200" i="1" dirty="0"/>
              <a:t>(be) </a:t>
            </a:r>
            <a:r>
              <a:rPr lang="en-US" sz="2200" b="1" dirty="0">
                <a:solidFill>
                  <a:prstClr val="black"/>
                </a:solidFill>
              </a:rPr>
              <a:t>_______________________ _______ very tired yesterday.</a:t>
            </a:r>
          </a:p>
          <a:p>
            <a:pPr algn="ctr">
              <a:buNone/>
            </a:pPr>
            <a:endParaRPr lang="es-MX" sz="3600" b="1" dirty="0"/>
          </a:p>
        </p:txBody>
      </p:sp>
    </p:spTree>
    <p:extLst>
      <p:ext uri="{BB962C8B-B14F-4D97-AF65-F5344CB8AC3E}">
        <p14:creationId xmlns:p14="http://schemas.microsoft.com/office/powerpoint/2010/main" val="232355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err="1" smtClean="0"/>
              <a:t>Write</a:t>
            </a:r>
            <a:r>
              <a:rPr lang="es-ES" dirty="0" smtClean="0"/>
              <a:t> </a:t>
            </a:r>
            <a:r>
              <a:rPr lang="es-ES" i="1" dirty="0"/>
              <a:t>"</a:t>
            </a:r>
            <a:r>
              <a:rPr lang="es-ES" i="1" dirty="0" err="1"/>
              <a:t>Was</a:t>
            </a:r>
            <a:r>
              <a:rPr lang="es-ES" i="1" dirty="0"/>
              <a:t>“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i="1" dirty="0"/>
              <a:t>"</a:t>
            </a:r>
            <a:r>
              <a:rPr lang="es-ES" i="1" dirty="0" err="1"/>
              <a:t>Were</a:t>
            </a:r>
            <a:r>
              <a:rPr lang="es-ES" i="1" dirty="0"/>
              <a:t>“:</a:t>
            </a:r>
            <a:r>
              <a:rPr lang="es-ES" dirty="0"/>
              <a:t/>
            </a:r>
            <a:br>
              <a:rPr lang="es-ES" dirty="0"/>
            </a:br>
            <a:r>
              <a:rPr lang="es-MX" b="1" dirty="0">
                <a:solidFill>
                  <a:srgbClr val="FF0000"/>
                </a:solidFill>
              </a:rPr>
              <a:t/>
            </a:r>
            <a:br>
              <a:rPr lang="es-MX" b="1" dirty="0">
                <a:solidFill>
                  <a:srgbClr val="FF0000"/>
                </a:solidFill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268760"/>
            <a:ext cx="8964488" cy="3960440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s-ES" sz="2800" dirty="0" smtClean="0">
                <a:solidFill>
                  <a:prstClr val="black"/>
                </a:solidFill>
              </a:rPr>
              <a:t>1.- The sweater </a:t>
            </a:r>
            <a:r>
              <a:rPr lang="es-ES" sz="2800" dirty="0">
                <a:solidFill>
                  <a:prstClr val="black"/>
                </a:solidFill>
              </a:rPr>
              <a:t>___________  </a:t>
            </a:r>
            <a:r>
              <a:rPr lang="es-ES" sz="2800" dirty="0" err="1">
                <a:solidFill>
                  <a:prstClr val="black"/>
                </a:solidFill>
              </a:rPr>
              <a:t>nice</a:t>
            </a:r>
            <a:r>
              <a:rPr lang="es-ES" sz="2800" dirty="0">
                <a:solidFill>
                  <a:prstClr val="black"/>
                </a:solidFill>
              </a:rPr>
              <a:t>. 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s-ES" sz="2800" dirty="0">
                <a:solidFill>
                  <a:prstClr val="black"/>
                </a:solidFill>
              </a:rPr>
              <a:t>            </a:t>
            </a:r>
            <a:endParaRPr lang="es-MX" sz="2800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800" dirty="0" smtClean="0">
                <a:solidFill>
                  <a:prstClr val="black"/>
                </a:solidFill>
              </a:rPr>
              <a:t>2.- The </a:t>
            </a:r>
            <a:r>
              <a:rPr lang="en-US" sz="2800" dirty="0">
                <a:solidFill>
                  <a:prstClr val="black"/>
                </a:solidFill>
              </a:rPr>
              <a:t>students  </a:t>
            </a:r>
            <a:r>
              <a:rPr lang="en-US" sz="2800" dirty="0" smtClean="0">
                <a:solidFill>
                  <a:prstClr val="black"/>
                </a:solidFill>
              </a:rPr>
              <a:t>__________ very clever</a:t>
            </a:r>
            <a:r>
              <a:rPr lang="en-US" sz="2800" dirty="0">
                <a:solidFill>
                  <a:prstClr val="black"/>
                </a:solidFill>
              </a:rPr>
              <a:t>.                                  </a:t>
            </a:r>
          </a:p>
          <a:p>
            <a:pPr marL="0" lvl="0" indent="0">
              <a:spcBef>
                <a:spcPts val="0"/>
              </a:spcBef>
              <a:buNone/>
            </a:pPr>
            <a:endParaRPr lang="es-MX" sz="2800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800" dirty="0" smtClean="0">
                <a:solidFill>
                  <a:prstClr val="black"/>
                </a:solidFill>
              </a:rPr>
              <a:t>3.- But </a:t>
            </a:r>
            <a:r>
              <a:rPr lang="en-US" sz="2800" dirty="0">
                <a:solidFill>
                  <a:prstClr val="black"/>
                </a:solidFill>
              </a:rPr>
              <a:t>one student __________ in trouble.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sz="2800" dirty="0">
                <a:solidFill>
                  <a:prstClr val="black"/>
                </a:solidFill>
              </a:rPr>
              <a:t> </a:t>
            </a:r>
            <a:endParaRPr lang="es-MX" sz="2800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800" dirty="0" smtClean="0">
                <a:solidFill>
                  <a:prstClr val="black"/>
                </a:solidFill>
              </a:rPr>
              <a:t>4.- We</a:t>
            </a:r>
            <a:r>
              <a:rPr lang="en-US" sz="2800" dirty="0">
                <a:solidFill>
                  <a:prstClr val="black"/>
                </a:solidFill>
              </a:rPr>
              <a:t> __________ sorry for him.   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sz="2800" dirty="0">
                <a:solidFill>
                  <a:prstClr val="black"/>
                </a:solidFill>
              </a:rPr>
              <a:t>                           </a:t>
            </a:r>
            <a:endParaRPr lang="es-MX" sz="2800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en-US" sz="2800" dirty="0" smtClean="0">
                <a:solidFill>
                  <a:prstClr val="black"/>
                </a:solidFill>
              </a:rPr>
              <a:t>5.- It </a:t>
            </a:r>
            <a:r>
              <a:rPr lang="en-US" sz="2800" dirty="0">
                <a:solidFill>
                  <a:prstClr val="black"/>
                </a:solidFill>
              </a:rPr>
              <a:t>___________ a nice though.</a:t>
            </a:r>
          </a:p>
          <a:p>
            <a:pPr algn="ctr">
              <a:buNone/>
            </a:pPr>
            <a:endParaRPr lang="es-MX" sz="3600" b="1" dirty="0"/>
          </a:p>
        </p:txBody>
      </p:sp>
    </p:spTree>
    <p:extLst>
      <p:ext uri="{BB962C8B-B14F-4D97-AF65-F5344CB8AC3E}">
        <p14:creationId xmlns:p14="http://schemas.microsoft.com/office/powerpoint/2010/main" val="319938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1481" y="260648"/>
            <a:ext cx="8229600" cy="1143000"/>
          </a:xfrm>
        </p:spPr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85720" y="1124744"/>
            <a:ext cx="8501122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en-US" dirty="0" smtClean="0"/>
          </a:p>
          <a:p>
            <a:pPr algn="just"/>
            <a:r>
              <a:rPr lang="en-US" sz="2800" dirty="0" err="1" smtClean="0"/>
              <a:t>Arrandal</a:t>
            </a:r>
            <a:r>
              <a:rPr lang="en-US" sz="2800" dirty="0" smtClean="0"/>
              <a:t>, H. (2015). Evidence </a:t>
            </a:r>
            <a:r>
              <a:rPr lang="en-US" sz="2800" dirty="0"/>
              <a:t>from Exercises of Executive Stock </a:t>
            </a:r>
            <a:r>
              <a:rPr lang="en-US" sz="2800" dirty="0" smtClean="0"/>
              <a:t>Options. </a:t>
            </a:r>
            <a:r>
              <a:rPr lang="en-US" sz="2800" smtClean="0"/>
              <a:t>Indiana </a:t>
            </a:r>
            <a:r>
              <a:rPr lang="en-US" sz="2800" dirty="0"/>
              <a:t>U</a:t>
            </a:r>
            <a:r>
              <a:rPr lang="en-US" sz="2800" smtClean="0"/>
              <a:t>niversity: Indianapolis, USA.</a:t>
            </a:r>
            <a:endParaRPr lang="en-US" sz="2800" dirty="0"/>
          </a:p>
          <a:p>
            <a:pPr algn="just">
              <a:spcAft>
                <a:spcPts val="0"/>
              </a:spcAft>
            </a:pPr>
            <a:endParaRPr lang="en-US" dirty="0" smtClean="0"/>
          </a:p>
          <a:p>
            <a:pPr algn="just">
              <a:spcAft>
                <a:spcPts val="0"/>
              </a:spcAft>
            </a:pPr>
            <a:r>
              <a:rPr lang="en-US" sz="2800" dirty="0"/>
              <a:t>Davis, P.  (2014) Make It Real  Professional</a:t>
            </a:r>
            <a:endParaRPr lang="es-MX" sz="2800" dirty="0"/>
          </a:p>
          <a:p>
            <a:pPr algn="just">
              <a:spcAft>
                <a:spcPts val="0"/>
              </a:spcAft>
            </a:pPr>
            <a:r>
              <a:rPr lang="en-US" sz="2800" dirty="0"/>
              <a:t>	UAEH: México</a:t>
            </a:r>
            <a:r>
              <a:rPr lang="en-US" sz="2800" dirty="0" smtClean="0"/>
              <a:t>.</a:t>
            </a:r>
            <a:endParaRPr lang="es-MX" sz="2800" dirty="0"/>
          </a:p>
          <a:p>
            <a:pPr algn="just">
              <a:spcAft>
                <a:spcPts val="0"/>
              </a:spcAft>
            </a:pPr>
            <a:endParaRPr lang="es-MX" sz="1200" dirty="0"/>
          </a:p>
          <a:p>
            <a:pPr algn="just">
              <a:spcAft>
                <a:spcPts val="0"/>
              </a:spcAft>
            </a:pPr>
            <a:r>
              <a:rPr lang="en-GB" sz="2800" dirty="0" smtClean="0"/>
              <a:t>Rogers</a:t>
            </a:r>
            <a:r>
              <a:rPr lang="en-GB" sz="2800" dirty="0"/>
              <a:t>, M. (2010) face2face pre-intermediate. </a:t>
            </a:r>
            <a:r>
              <a:rPr lang="es-ES" sz="2800" dirty="0"/>
              <a:t>Cambridge: UK</a:t>
            </a:r>
            <a:endParaRPr lang="es-MX" sz="28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es-ES" dirty="0" smtClean="0">
              <a:latin typeface="Times New Roman"/>
              <a:ea typeface="Times New Roman"/>
            </a:endParaRPr>
          </a:p>
          <a:p>
            <a:pPr algn="just"/>
            <a:r>
              <a:rPr lang="es-MX" sz="2800" dirty="0" smtClean="0">
                <a:hlinkClick r:id="rId3"/>
              </a:rPr>
              <a:t>www.perfect-english-grammar.com</a:t>
            </a:r>
            <a:endParaRPr lang="es-MX" sz="2800" dirty="0"/>
          </a:p>
          <a:p>
            <a:pPr algn="just">
              <a:spcAft>
                <a:spcPts val="0"/>
              </a:spcAft>
            </a:pPr>
            <a:endParaRPr lang="es-ES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es-ES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es-ES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es-ES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es-ES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es-ES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es-ES" dirty="0" smtClean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5229200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endParaRPr lang="es-MX" sz="4800" b="1" dirty="0" smtClean="0"/>
          </a:p>
          <a:p>
            <a:pPr marL="0" indent="0" algn="ctr">
              <a:buNone/>
            </a:pPr>
            <a:r>
              <a:rPr lang="es-MX" sz="5800" b="1" dirty="0" smtClean="0"/>
              <a:t>ABSTRACT</a:t>
            </a:r>
            <a:r>
              <a:rPr lang="es-MX" sz="5800" b="1" dirty="0"/>
              <a:t>:</a:t>
            </a:r>
            <a:r>
              <a:rPr lang="es-MX" sz="4800" b="1" dirty="0"/>
              <a:t>  </a:t>
            </a:r>
            <a:r>
              <a:rPr lang="es-MX" sz="3600" dirty="0"/>
              <a:t/>
            </a:r>
            <a:br>
              <a:rPr lang="es-MX" sz="3600" dirty="0"/>
            </a:br>
            <a:endParaRPr lang="es-MX" sz="3600" dirty="0"/>
          </a:p>
          <a:p>
            <a:pPr marL="0" indent="0" algn="just">
              <a:buNone/>
            </a:pPr>
            <a:r>
              <a:rPr lang="en-US" sz="5900" dirty="0"/>
              <a:t>Use the Simple Past to express an idea that  started and finished at a specific time in the past.  Sometimes, the speaker may not actually mention the specific time, but they have one specific time in mind</a:t>
            </a:r>
            <a:r>
              <a:rPr lang="en-US" sz="5900" dirty="0" smtClean="0"/>
              <a:t>.</a:t>
            </a:r>
          </a:p>
          <a:p>
            <a:pPr marL="0" indent="0" algn="ctr">
              <a:buNone/>
            </a:pPr>
            <a:r>
              <a:rPr lang="es-MX" sz="3600" dirty="0" smtClean="0"/>
              <a:t> </a:t>
            </a:r>
            <a:r>
              <a:rPr lang="es-MX" sz="3600" dirty="0"/>
              <a:t/>
            </a:r>
            <a:br>
              <a:rPr lang="es-MX" sz="3600" dirty="0"/>
            </a:br>
            <a:r>
              <a:rPr lang="es-MX" sz="5800" b="1" dirty="0" smtClean="0"/>
              <a:t>RESUMEN</a:t>
            </a:r>
            <a:r>
              <a:rPr lang="es-MX" sz="5800" b="1" dirty="0"/>
              <a:t>:</a:t>
            </a:r>
            <a:endParaRPr lang="es-MX" sz="5800" dirty="0"/>
          </a:p>
          <a:p>
            <a:endParaRPr lang="es-MX" sz="3600" dirty="0"/>
          </a:p>
          <a:p>
            <a:pPr marL="0" indent="0" algn="just">
              <a:buNone/>
            </a:pPr>
            <a:r>
              <a:rPr lang="es-ES" sz="5900" dirty="0"/>
              <a:t>El pasado simple se utiliza para expresar una idea que inició en una acción y terminó en un momento específico en el pasado. Algunas veces, el hablante puede realmente no mencionar el tiempo </a:t>
            </a:r>
            <a:r>
              <a:rPr lang="es-ES" sz="5900" dirty="0" smtClean="0"/>
              <a:t>específico, </a:t>
            </a:r>
            <a:r>
              <a:rPr lang="es-ES" sz="5900" dirty="0"/>
              <a:t>pero sí tienen un tiempo específico en mente.</a:t>
            </a:r>
            <a:endParaRPr lang="es-MX" sz="5900" dirty="0"/>
          </a:p>
          <a:p>
            <a:pPr algn="ctr">
              <a:buNone/>
            </a:pPr>
            <a:endParaRPr lang="es-MX" sz="3600" b="1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4900" b="1" dirty="0" smtClean="0"/>
              <a:t>KEY WORDS: </a:t>
            </a:r>
            <a:r>
              <a:rPr lang="es-MX" dirty="0">
                <a:solidFill>
                  <a:srgbClr val="FF0000"/>
                </a:solidFill>
              </a:rPr>
              <a:t/>
            </a:r>
            <a:br>
              <a:rPr lang="es-MX" dirty="0">
                <a:solidFill>
                  <a:srgbClr val="FF0000"/>
                </a:solidFill>
              </a:rPr>
            </a:b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98113"/>
            <a:ext cx="8229600" cy="3975104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s-MX" sz="36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s-MX" dirty="0"/>
          </a:p>
          <a:p>
            <a:pPr algn="ctr">
              <a:buNone/>
            </a:pPr>
            <a:r>
              <a:rPr lang="es-MX" sz="2800" b="1" dirty="0" smtClean="0"/>
              <a:t>Was, </a:t>
            </a:r>
            <a:r>
              <a:rPr lang="es-MX" sz="2800" b="1" dirty="0" err="1" smtClean="0"/>
              <a:t>were</a:t>
            </a:r>
            <a:r>
              <a:rPr lang="es-MX" sz="2800" b="1" dirty="0" smtClean="0"/>
              <a:t>, regular and irregular </a:t>
            </a:r>
            <a:r>
              <a:rPr lang="es-MX" sz="2800" b="1" dirty="0" err="1" smtClean="0"/>
              <a:t>verbs</a:t>
            </a:r>
            <a:r>
              <a:rPr lang="es-MX" sz="2800" b="1" dirty="0" smtClean="0"/>
              <a:t>.</a:t>
            </a:r>
            <a:endParaRPr lang="es-MX" sz="2800" b="1" dirty="0"/>
          </a:p>
        </p:txBody>
      </p:sp>
    </p:spTree>
    <p:extLst>
      <p:ext uri="{BB962C8B-B14F-4D97-AF65-F5344CB8AC3E}">
        <p14:creationId xmlns:p14="http://schemas.microsoft.com/office/powerpoint/2010/main" val="69923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>
                <a:solidFill>
                  <a:srgbClr val="FF0000"/>
                </a:solidFill>
              </a:rPr>
              <a:t/>
            </a:r>
            <a:br>
              <a:rPr lang="es-MX" b="1" dirty="0">
                <a:solidFill>
                  <a:srgbClr val="FF0000"/>
                </a:solidFill>
              </a:rPr>
            </a:br>
            <a:endParaRPr lang="es-MX" dirty="0"/>
          </a:p>
        </p:txBody>
      </p:sp>
      <p:sp>
        <p:nvSpPr>
          <p:cNvPr id="5" name="7 Rectángulo"/>
          <p:cNvSpPr/>
          <p:nvPr/>
        </p:nvSpPr>
        <p:spPr>
          <a:xfrm>
            <a:off x="457200" y="401223"/>
            <a:ext cx="822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USE 1      Completed Action in the Past</a:t>
            </a:r>
          </a:p>
        </p:txBody>
      </p:sp>
      <p:pic>
        <p:nvPicPr>
          <p:cNvPr id="6" name="Picture 2" descr="http://www.englishpage.com/image/verbs/simplepast.gif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612" y="1187394"/>
            <a:ext cx="6984776" cy="970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ángulo 6"/>
          <p:cNvSpPr/>
          <p:nvPr/>
        </p:nvSpPr>
        <p:spPr>
          <a:xfrm>
            <a:off x="827584" y="2481138"/>
            <a:ext cx="6552728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Examples:</a:t>
            </a:r>
          </a:p>
          <a:p>
            <a:endParaRPr lang="en-US" sz="2800" dirty="0"/>
          </a:p>
          <a:p>
            <a:r>
              <a:rPr lang="en-US" sz="2800" dirty="0"/>
              <a:t>	I </a:t>
            </a:r>
            <a:r>
              <a:rPr lang="en-US" sz="2800" b="1" dirty="0"/>
              <a:t>watched</a:t>
            </a:r>
            <a:r>
              <a:rPr lang="en-US" sz="2800" dirty="0"/>
              <a:t> a movie yesterday.</a:t>
            </a:r>
          </a:p>
          <a:p>
            <a:r>
              <a:rPr lang="en-US" sz="2800" dirty="0"/>
              <a:t>	I </a:t>
            </a:r>
            <a:r>
              <a:rPr lang="en-US" sz="2800" b="1" dirty="0"/>
              <a:t>didn't see</a:t>
            </a:r>
            <a:r>
              <a:rPr lang="en-US" sz="2800" dirty="0"/>
              <a:t> a play yesterday.</a:t>
            </a:r>
          </a:p>
          <a:p>
            <a:r>
              <a:rPr lang="en-US" sz="2800" dirty="0"/>
              <a:t>	Last year, I </a:t>
            </a:r>
            <a:r>
              <a:rPr lang="en-US" sz="2800" b="1" dirty="0"/>
              <a:t>travelled</a:t>
            </a:r>
            <a:r>
              <a:rPr lang="en-US" sz="2800" dirty="0"/>
              <a:t> to Japan.</a:t>
            </a:r>
          </a:p>
          <a:p>
            <a:r>
              <a:rPr lang="en-US" sz="2800" dirty="0"/>
              <a:t>	Last year, I </a:t>
            </a:r>
            <a:r>
              <a:rPr lang="en-US" sz="2800" b="1" dirty="0"/>
              <a:t>didn't travel</a:t>
            </a:r>
            <a:r>
              <a:rPr lang="en-US" sz="2800" dirty="0"/>
              <a:t> to Korea.</a:t>
            </a:r>
          </a:p>
          <a:p>
            <a:r>
              <a:rPr lang="en-US" sz="2800" b="1" dirty="0"/>
              <a:t>	Did</a:t>
            </a:r>
            <a:r>
              <a:rPr lang="en-US" sz="2800" dirty="0"/>
              <a:t> you </a:t>
            </a:r>
            <a:r>
              <a:rPr lang="en-US" sz="2800" b="1" dirty="0"/>
              <a:t>have</a:t>
            </a:r>
            <a:r>
              <a:rPr lang="en-US" sz="2800" dirty="0"/>
              <a:t> dinner last night</a:t>
            </a:r>
            <a:r>
              <a:rPr lang="en-US" sz="2800" dirty="0" smtClean="0"/>
              <a:t>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54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>
                <a:solidFill>
                  <a:srgbClr val="FF0000"/>
                </a:solidFill>
              </a:rPr>
              <a:t/>
            </a:r>
            <a:br>
              <a:rPr lang="es-MX" b="1" dirty="0">
                <a:solidFill>
                  <a:srgbClr val="FF0000"/>
                </a:solidFill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5894" y="2060848"/>
            <a:ext cx="8229600" cy="345638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000" b="1" dirty="0"/>
              <a:t>Examples</a:t>
            </a:r>
            <a:r>
              <a:rPr lang="en-US" sz="4000" b="1" dirty="0" smtClean="0"/>
              <a:t>: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I </a:t>
            </a:r>
            <a:r>
              <a:rPr lang="en-US" sz="3600" b="1" dirty="0"/>
              <a:t>finished</a:t>
            </a:r>
            <a:r>
              <a:rPr lang="en-US" sz="3600" dirty="0"/>
              <a:t> work, </a:t>
            </a:r>
            <a:r>
              <a:rPr lang="en-US" sz="3600" b="1" dirty="0"/>
              <a:t>walked</a:t>
            </a:r>
            <a:r>
              <a:rPr lang="en-US" sz="3600" dirty="0"/>
              <a:t> to the beach, and </a:t>
            </a:r>
            <a:r>
              <a:rPr lang="en-US" sz="3600" b="1" dirty="0"/>
              <a:t>found</a:t>
            </a:r>
            <a:r>
              <a:rPr lang="en-US" sz="3600" dirty="0"/>
              <a:t> a nice place to swim.</a:t>
            </a:r>
          </a:p>
          <a:p>
            <a:endParaRPr lang="en-US" sz="3600" dirty="0"/>
          </a:p>
          <a:p>
            <a:pPr marL="0" indent="0">
              <a:buNone/>
            </a:pPr>
            <a:r>
              <a:rPr lang="en-US" sz="3600" dirty="0"/>
              <a:t>He </a:t>
            </a:r>
            <a:r>
              <a:rPr lang="en-US" sz="3600" b="1" dirty="0"/>
              <a:t>arrived</a:t>
            </a:r>
            <a:r>
              <a:rPr lang="en-US" sz="3600" dirty="0"/>
              <a:t> from the airport at 8:00, </a:t>
            </a:r>
            <a:r>
              <a:rPr lang="en-US" sz="3600" b="1" dirty="0"/>
              <a:t>checked</a:t>
            </a:r>
            <a:r>
              <a:rPr lang="en-US" sz="3600" dirty="0"/>
              <a:t> into the hotel at 9:00, and </a:t>
            </a:r>
            <a:r>
              <a:rPr lang="en-US" sz="3600" b="1" dirty="0"/>
              <a:t>met</a:t>
            </a:r>
            <a:r>
              <a:rPr lang="en-US" sz="3600" dirty="0"/>
              <a:t> the others at 10:00.</a:t>
            </a:r>
          </a:p>
          <a:p>
            <a:endParaRPr lang="en-US" sz="3600" dirty="0"/>
          </a:p>
          <a:p>
            <a:pPr marL="0" indent="0">
              <a:buNone/>
            </a:pPr>
            <a:r>
              <a:rPr lang="en-US" sz="3600" b="1" dirty="0"/>
              <a:t>Did</a:t>
            </a:r>
            <a:r>
              <a:rPr lang="en-US" sz="3600" dirty="0"/>
              <a:t> you </a:t>
            </a:r>
            <a:r>
              <a:rPr lang="en-US" sz="3600" b="1" dirty="0"/>
              <a:t>add</a:t>
            </a:r>
            <a:r>
              <a:rPr lang="en-US" sz="3600" dirty="0"/>
              <a:t> flour, </a:t>
            </a:r>
            <a:r>
              <a:rPr lang="en-US" sz="3600" b="1" dirty="0"/>
              <a:t>pour</a:t>
            </a:r>
            <a:r>
              <a:rPr lang="en-US" sz="3600" dirty="0"/>
              <a:t> in the milk, and then </a:t>
            </a:r>
            <a:r>
              <a:rPr lang="en-US" sz="3600" b="1" dirty="0"/>
              <a:t>add</a:t>
            </a:r>
            <a:r>
              <a:rPr lang="en-US" sz="3600" dirty="0"/>
              <a:t> the eggs?</a:t>
            </a:r>
          </a:p>
          <a:p>
            <a:pPr algn="ctr">
              <a:buNone/>
            </a:pPr>
            <a:endParaRPr lang="es-MX" sz="3600" b="1" dirty="0"/>
          </a:p>
        </p:txBody>
      </p:sp>
      <p:sp>
        <p:nvSpPr>
          <p:cNvPr id="9" name="Rectángulo 8"/>
          <p:cNvSpPr/>
          <p:nvPr/>
        </p:nvSpPr>
        <p:spPr>
          <a:xfrm>
            <a:off x="683567" y="93391"/>
            <a:ext cx="81369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USE 2       A Series of </a:t>
            </a:r>
            <a:r>
              <a:rPr lang="es-MX" sz="32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Completed</a:t>
            </a:r>
            <a:r>
              <a:rPr lang="es-MX" sz="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32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Actions</a:t>
            </a:r>
            <a:endParaRPr lang="es-MX" sz="32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http://www.englishpage.com/image/verbs/simplepastserie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846138"/>
            <a:ext cx="7416823" cy="835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075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USE 3      Duration in Past</a:t>
            </a:r>
          </a:p>
        </p:txBody>
      </p:sp>
      <p:pic>
        <p:nvPicPr>
          <p:cNvPr id="4" name="Picture 2" descr="http://www.englishpage.com/image/verbs/simplepastduration.gif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268760"/>
            <a:ext cx="7272808" cy="864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251520" y="2276872"/>
            <a:ext cx="85689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Examples:</a:t>
            </a:r>
          </a:p>
          <a:p>
            <a:endParaRPr lang="en-US" sz="2400" dirty="0"/>
          </a:p>
          <a:p>
            <a:r>
              <a:rPr lang="en-US" sz="2400" dirty="0"/>
              <a:t>	I </a:t>
            </a:r>
            <a:r>
              <a:rPr lang="en-US" sz="2400" b="1" dirty="0"/>
              <a:t>lived</a:t>
            </a:r>
            <a:r>
              <a:rPr lang="en-US" sz="2400" dirty="0"/>
              <a:t> in Brazil for two years.</a:t>
            </a:r>
          </a:p>
          <a:p>
            <a:r>
              <a:rPr lang="en-US" sz="2400" dirty="0"/>
              <a:t>	Paul </a:t>
            </a:r>
            <a:r>
              <a:rPr lang="en-US" sz="2400" b="1" dirty="0"/>
              <a:t>studied</a:t>
            </a:r>
            <a:r>
              <a:rPr lang="en-US" sz="2400" dirty="0"/>
              <a:t> French for five years.</a:t>
            </a:r>
          </a:p>
          <a:p>
            <a:r>
              <a:rPr lang="en-US" sz="2400" dirty="0"/>
              <a:t>	They </a:t>
            </a:r>
            <a:r>
              <a:rPr lang="en-US" sz="2400" b="1" dirty="0"/>
              <a:t>sat</a:t>
            </a:r>
            <a:r>
              <a:rPr lang="en-US" sz="2400" dirty="0"/>
              <a:t> at the beach all day. </a:t>
            </a:r>
          </a:p>
          <a:p>
            <a:r>
              <a:rPr lang="en-US" sz="2400" dirty="0"/>
              <a:t>	They </a:t>
            </a:r>
            <a:r>
              <a:rPr lang="en-US" sz="2400" b="1" dirty="0"/>
              <a:t>did not stay</a:t>
            </a:r>
            <a:r>
              <a:rPr lang="en-US" sz="2400" dirty="0"/>
              <a:t> at the party all the time.</a:t>
            </a:r>
          </a:p>
          <a:p>
            <a:r>
              <a:rPr lang="en-US" sz="2400" dirty="0"/>
              <a:t>	We </a:t>
            </a:r>
            <a:r>
              <a:rPr lang="en-US" sz="2400" b="1" dirty="0"/>
              <a:t>talked</a:t>
            </a:r>
            <a:r>
              <a:rPr lang="en-US" sz="2400" dirty="0"/>
              <a:t> on the phone for thirty minutes.</a:t>
            </a:r>
          </a:p>
          <a:p>
            <a:r>
              <a:rPr lang="en-US" sz="2400" dirty="0"/>
              <a:t>	A: How long </a:t>
            </a:r>
            <a:r>
              <a:rPr lang="en-US" sz="2400" b="1" dirty="0"/>
              <a:t>did</a:t>
            </a:r>
            <a:r>
              <a:rPr lang="en-US" sz="2400" dirty="0"/>
              <a:t> you </a:t>
            </a:r>
            <a:r>
              <a:rPr lang="en-US" sz="2400" b="1" dirty="0"/>
              <a:t>wait</a:t>
            </a:r>
            <a:r>
              <a:rPr lang="en-US" sz="2400" dirty="0"/>
              <a:t> for them?</a:t>
            </a:r>
            <a:br>
              <a:rPr lang="en-US" sz="2400" dirty="0"/>
            </a:br>
            <a:r>
              <a:rPr lang="en-US" sz="2400" dirty="0"/>
              <a:t>	B: We </a:t>
            </a:r>
            <a:r>
              <a:rPr lang="en-US" sz="2400" b="1" dirty="0"/>
              <a:t>waited</a:t>
            </a:r>
            <a:r>
              <a:rPr lang="en-US" sz="2400" dirty="0"/>
              <a:t> for one hour.</a:t>
            </a:r>
          </a:p>
        </p:txBody>
      </p:sp>
    </p:spTree>
    <p:extLst>
      <p:ext uri="{BB962C8B-B14F-4D97-AF65-F5344CB8AC3E}">
        <p14:creationId xmlns:p14="http://schemas.microsoft.com/office/powerpoint/2010/main" val="16263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sz="3600" b="1" dirty="0" smtClean="0"/>
              <a:t>USE </a:t>
            </a:r>
            <a:r>
              <a:rPr lang="en-US" sz="3600" b="1" dirty="0"/>
              <a:t>4      Habits in the Past</a:t>
            </a:r>
            <a:br>
              <a:rPr lang="en-US" sz="3600" b="1" dirty="0"/>
            </a:br>
            <a:r>
              <a:rPr lang="es-MX" b="1" dirty="0">
                <a:solidFill>
                  <a:srgbClr val="FF0000"/>
                </a:solidFill>
              </a:rPr>
              <a:t/>
            </a:r>
            <a:br>
              <a:rPr lang="es-MX" b="1" dirty="0">
                <a:solidFill>
                  <a:srgbClr val="FF0000"/>
                </a:solidFill>
              </a:rPr>
            </a:br>
            <a:endParaRPr lang="es-MX" dirty="0"/>
          </a:p>
        </p:txBody>
      </p:sp>
      <p:pic>
        <p:nvPicPr>
          <p:cNvPr id="4" name="Picture 2" descr="http://www.englishpage.com/image/verbs/simplepasthabit.gif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417638"/>
            <a:ext cx="6768752" cy="931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457200" y="2564904"/>
            <a:ext cx="82296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Examples:</a:t>
            </a:r>
          </a:p>
          <a:p>
            <a:endParaRPr lang="en-US" sz="2400" dirty="0"/>
          </a:p>
          <a:p>
            <a:r>
              <a:rPr lang="en-US" sz="2400" dirty="0"/>
              <a:t>	I </a:t>
            </a:r>
            <a:r>
              <a:rPr lang="en-US" sz="2400" b="1" dirty="0"/>
              <a:t>studied</a:t>
            </a:r>
            <a:r>
              <a:rPr lang="en-US" sz="2400" dirty="0"/>
              <a:t> French when I was a child.</a:t>
            </a:r>
          </a:p>
          <a:p>
            <a:r>
              <a:rPr lang="en-US" sz="2400" dirty="0"/>
              <a:t>	He </a:t>
            </a:r>
            <a:r>
              <a:rPr lang="en-US" sz="2400" b="1" dirty="0"/>
              <a:t>played</a:t>
            </a:r>
            <a:r>
              <a:rPr lang="en-US" sz="2400" dirty="0"/>
              <a:t> the violin.</a:t>
            </a:r>
          </a:p>
          <a:p>
            <a:r>
              <a:rPr lang="en-US" sz="2400" dirty="0"/>
              <a:t>	He </a:t>
            </a:r>
            <a:r>
              <a:rPr lang="en-US" sz="2400" b="1" dirty="0"/>
              <a:t>didn't play</a:t>
            </a:r>
            <a:r>
              <a:rPr lang="en-US" sz="2400" dirty="0"/>
              <a:t> the piano.</a:t>
            </a:r>
          </a:p>
          <a:p>
            <a:r>
              <a:rPr lang="en-US" sz="2400" b="1" dirty="0"/>
              <a:t>	Did</a:t>
            </a:r>
            <a:r>
              <a:rPr lang="en-US" sz="2400" dirty="0"/>
              <a:t> you </a:t>
            </a:r>
            <a:r>
              <a:rPr lang="en-US" sz="2400" b="1" dirty="0"/>
              <a:t>play</a:t>
            </a:r>
            <a:r>
              <a:rPr lang="en-US" sz="2400" dirty="0"/>
              <a:t> a musical instrument when you were a kid?</a:t>
            </a:r>
          </a:p>
          <a:p>
            <a:r>
              <a:rPr lang="en-US" sz="2400" dirty="0"/>
              <a:t>	They never </a:t>
            </a:r>
            <a:r>
              <a:rPr lang="en-US" sz="2400" b="1" dirty="0"/>
              <a:t>went</a:t>
            </a:r>
            <a:r>
              <a:rPr lang="en-US" sz="2400" dirty="0"/>
              <a:t> to school, they always </a:t>
            </a:r>
            <a:r>
              <a:rPr lang="en-US" sz="2400" b="1" dirty="0"/>
              <a:t>skipped</a:t>
            </a:r>
            <a:r>
              <a:rPr lang="en-US" sz="2400" dirty="0"/>
              <a:t> class</a:t>
            </a:r>
            <a:r>
              <a:rPr lang="en-US" sz="2400" dirty="0" smtClean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73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sz="3600" b="1" dirty="0" smtClean="0"/>
              <a:t>USE </a:t>
            </a:r>
            <a:r>
              <a:rPr lang="en-US" sz="3600" b="1" dirty="0"/>
              <a:t>5     Past Facts or Generalizations</a:t>
            </a:r>
            <a:br>
              <a:rPr lang="en-US" sz="3600" b="1" dirty="0"/>
            </a:br>
            <a:r>
              <a:rPr lang="es-MX" b="1" dirty="0">
                <a:solidFill>
                  <a:srgbClr val="FF0000"/>
                </a:solidFill>
              </a:rPr>
              <a:t/>
            </a:r>
            <a:br>
              <a:rPr lang="es-MX" b="1" dirty="0">
                <a:solidFill>
                  <a:srgbClr val="FF0000"/>
                </a:solidFill>
              </a:rPr>
            </a:br>
            <a:endParaRPr lang="es-MX" dirty="0"/>
          </a:p>
        </p:txBody>
      </p:sp>
      <p:pic>
        <p:nvPicPr>
          <p:cNvPr id="4" name="Picture 2" descr="http://www.englishpage.com/image/verbs/simplepastfact.gif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268760"/>
            <a:ext cx="6984776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4"/>
          <p:cNvSpPr/>
          <p:nvPr/>
        </p:nvSpPr>
        <p:spPr>
          <a:xfrm>
            <a:off x="107504" y="2420888"/>
            <a:ext cx="90364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Examples:</a:t>
            </a:r>
          </a:p>
          <a:p>
            <a:endParaRPr lang="en-US" sz="2800" dirty="0"/>
          </a:p>
          <a:p>
            <a:r>
              <a:rPr lang="en-US" sz="2800" dirty="0" smtClean="0"/>
              <a:t>She</a:t>
            </a:r>
            <a:r>
              <a:rPr lang="en-US" sz="2800" dirty="0"/>
              <a:t> </a:t>
            </a:r>
            <a:r>
              <a:rPr lang="en-US" sz="2800" b="1" dirty="0"/>
              <a:t>was</a:t>
            </a:r>
            <a:r>
              <a:rPr lang="en-US" sz="2800" dirty="0"/>
              <a:t> shy as a child, but now she is very outgoing.</a:t>
            </a:r>
          </a:p>
          <a:p>
            <a:r>
              <a:rPr lang="en-US" sz="2800" dirty="0" smtClean="0"/>
              <a:t>He</a:t>
            </a:r>
            <a:r>
              <a:rPr lang="en-US" sz="2800" dirty="0"/>
              <a:t> </a:t>
            </a:r>
            <a:r>
              <a:rPr lang="en-US" sz="2800" b="1" dirty="0"/>
              <a:t>didn't like</a:t>
            </a:r>
            <a:r>
              <a:rPr lang="en-US" sz="2800" dirty="0"/>
              <a:t> tomatoes before.</a:t>
            </a:r>
          </a:p>
          <a:p>
            <a:r>
              <a:rPr lang="en-US" sz="2800" b="1" dirty="0" smtClean="0"/>
              <a:t>Did</a:t>
            </a:r>
            <a:r>
              <a:rPr lang="en-US" sz="2800" dirty="0"/>
              <a:t> you </a:t>
            </a:r>
            <a:r>
              <a:rPr lang="en-US" sz="2800" b="1" dirty="0"/>
              <a:t>live</a:t>
            </a:r>
            <a:r>
              <a:rPr lang="en-US" sz="2800" dirty="0"/>
              <a:t> in Texas when you </a:t>
            </a:r>
            <a:r>
              <a:rPr lang="en-US" sz="2800" b="1" dirty="0"/>
              <a:t>were</a:t>
            </a:r>
            <a:r>
              <a:rPr lang="en-US" sz="2800" dirty="0"/>
              <a:t> a kid?</a:t>
            </a:r>
          </a:p>
          <a:p>
            <a:r>
              <a:rPr lang="en-US" sz="2800" dirty="0" smtClean="0"/>
              <a:t>People</a:t>
            </a:r>
            <a:r>
              <a:rPr lang="en-US" sz="2800" dirty="0"/>
              <a:t> </a:t>
            </a:r>
            <a:r>
              <a:rPr lang="en-US" sz="2800" b="1" dirty="0"/>
              <a:t>paid</a:t>
            </a:r>
            <a:r>
              <a:rPr lang="en-US" sz="2800" dirty="0"/>
              <a:t> much more to make cell phone calls in the past</a:t>
            </a:r>
            <a:r>
              <a:rPr lang="en-US" sz="2800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339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sz="3600" b="1" dirty="0" smtClean="0"/>
              <a:t>Write </a:t>
            </a:r>
            <a:r>
              <a:rPr lang="en-US" sz="3600" b="1" dirty="0"/>
              <a:t>the past forms of the irregular verbs.</a:t>
            </a:r>
            <a:br>
              <a:rPr lang="en-US" sz="3600" b="1" dirty="0"/>
            </a:br>
            <a:r>
              <a:rPr lang="es-MX" b="1" dirty="0">
                <a:solidFill>
                  <a:srgbClr val="FF0000"/>
                </a:solidFill>
              </a:rPr>
              <a:t/>
            </a:r>
            <a:br>
              <a:rPr lang="es-MX" b="1" dirty="0">
                <a:solidFill>
                  <a:srgbClr val="FF0000"/>
                </a:solidFill>
              </a:rPr>
            </a:br>
            <a:endParaRPr lang="es-MX" dirty="0"/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7638"/>
            <a:ext cx="8712968" cy="3960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006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126</Words>
  <Application>Microsoft Office PowerPoint</Application>
  <PresentationFormat>Presentación en pantalla (4:3)</PresentationFormat>
  <Paragraphs>112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Tema:  Simple Past</vt:lpstr>
      <vt:lpstr>Presentación de PowerPoint</vt:lpstr>
      <vt:lpstr>KEY WORDS:  </vt:lpstr>
      <vt:lpstr> </vt:lpstr>
      <vt:lpstr> </vt:lpstr>
      <vt:lpstr>USE 3      Duration in Past</vt:lpstr>
      <vt:lpstr>  USE 4      Habits in the Past  </vt:lpstr>
      <vt:lpstr>  USE 5     Past Facts or Generalizations  </vt:lpstr>
      <vt:lpstr>  Write the past forms of the irregular verbs.  </vt:lpstr>
      <vt:lpstr> </vt:lpstr>
      <vt:lpstr> Put the sentences into simple past.  </vt:lpstr>
      <vt:lpstr> Put the verbs into the simple past:  </vt:lpstr>
      <vt:lpstr> Write "Was“ or "Were“:  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COORDINACIÓN LC</cp:lastModifiedBy>
  <cp:revision>90</cp:revision>
  <dcterms:created xsi:type="dcterms:W3CDTF">2012-12-04T21:22:09Z</dcterms:created>
  <dcterms:modified xsi:type="dcterms:W3CDTF">2017-03-30T18:56:15Z</dcterms:modified>
</cp:coreProperties>
</file>