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8"/>
  </p:notesMasterIdLst>
  <p:sldIdLst>
    <p:sldId id="256" r:id="rId3"/>
    <p:sldId id="263" r:id="rId4"/>
    <p:sldId id="259" r:id="rId5"/>
    <p:sldId id="262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60" r:id="rId16"/>
    <p:sldId id="261" r:id="rId17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086" autoAdjust="0"/>
  </p:normalViewPr>
  <p:slideViewPr>
    <p:cSldViewPr>
      <p:cViewPr>
        <p:scale>
          <a:sx n="114" d="100"/>
          <a:sy n="114" d="100"/>
        </p:scale>
        <p:origin x="-154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A5DD5E-5DC7-4F93-AF7A-653579842DC3}" type="datetimeFigureOut">
              <a:rPr lang="es-MX" smtClean="0"/>
              <a:t>17/10/2016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573B5C-8B75-4727-A1D0-0D9A8699B91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999510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573B5C-8B75-4727-A1D0-0D9A8699B910}" type="slidenum">
              <a:rPr lang="es-MX" smtClean="0"/>
              <a:t>8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968258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17/10/2016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73363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17/10/2016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2879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17/10/2016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666283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17/10/2016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2412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17/10/2016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3342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17/10/2016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51432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17/10/2016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2539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17/10/2016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0132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17/10/2016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42647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17/10/2016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17504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17/10/2016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5791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17/10/2016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068318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17/10/2016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35193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17/10/2016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27022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17/10/2016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8761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17/10/2016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27132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17/10/2016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05001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17/10/2016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77006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17/10/2016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03821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17/10/2016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57695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17/10/2016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94939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17/10/2016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73453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/>
              <a:pPr/>
              <a:t>17/10/2016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19912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17/10/2016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1776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s-MX" sz="3600" dirty="0" smtClean="0"/>
              <a:t>MARCO LEGAL DE CONTRIBUCIONES</a:t>
            </a:r>
            <a:endParaRPr lang="es-MX" sz="3600" dirty="0"/>
          </a:p>
        </p:txBody>
      </p:sp>
      <p:sp>
        <p:nvSpPr>
          <p:cNvPr id="4" name="3 Subtítulo"/>
          <p:cNvSpPr txBox="1">
            <a:spLocks noGrp="1"/>
          </p:cNvSpPr>
          <p:nvPr>
            <p:ph type="subTitle" idx="1"/>
          </p:nvPr>
        </p:nvSpPr>
        <p:spPr>
          <a:xfrm>
            <a:off x="1043608" y="3717032"/>
            <a:ext cx="7776864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Área Académica: Licenciatura en contaduría</a:t>
            </a: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Profesor(a):L.C.  Sonia Pérez </a:t>
            </a:r>
            <a:r>
              <a:rPr lang="es-MX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Munive</a:t>
            </a:r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Período: Julio- Diciembre/ 2016</a:t>
            </a:r>
            <a:endParaRPr lang="es-MX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9427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708920"/>
            <a:ext cx="8229600" cy="3417243"/>
          </a:xfrm>
        </p:spPr>
        <p:txBody>
          <a:bodyPr/>
          <a:lstStyle/>
          <a:p>
            <a:pPr marL="0" indent="0" algn="just">
              <a:buNone/>
            </a:pP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La cantidad que deben descontar las personas morales que realicen pagos por servicios profesionales al prestador de estos, por concepto del impuesto sobre la renta y/o o del impuesto al valor agregado.</a:t>
            </a:r>
          </a:p>
          <a:p>
            <a:endParaRPr lang="es-MX" dirty="0"/>
          </a:p>
        </p:txBody>
      </p:sp>
      <p:pic>
        <p:nvPicPr>
          <p:cNvPr id="4098" name="Picture 2" descr="C:\Users\Sony\AppData\Local\Microsoft\Windows\Temporary Internet Files\Content.IE5\85131RPI\1465410061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1516573"/>
            <a:ext cx="1476972" cy="11923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1120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556792"/>
            <a:ext cx="8229600" cy="720080"/>
          </a:xfrm>
        </p:spPr>
        <p:txBody>
          <a:bodyPr>
            <a:noAutofit/>
          </a:bodyPr>
          <a:lstStyle/>
          <a:p>
            <a:r>
              <a:rPr lang="es-MX" sz="3000" b="1" dirty="0">
                <a:latin typeface="Arial" panose="020B0604020202020204" pitchFamily="34" charset="0"/>
                <a:cs typeface="Arial" panose="020B0604020202020204" pitchFamily="34" charset="0"/>
              </a:rPr>
              <a:t>En el caso de una actividad profesional es</a:t>
            </a:r>
            <a:r>
              <a:rPr lang="es-MX" sz="32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s-MX" sz="32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21299"/>
          </a:xfrm>
        </p:spPr>
        <p:txBody>
          <a:bodyPr/>
          <a:lstStyle/>
          <a:p>
            <a:pPr marL="0" indent="0" algn="just">
              <a:buNone/>
            </a:pPr>
            <a:r>
              <a:rPr lang="es-MX" sz="2800" dirty="0">
                <a:latin typeface="Arial" panose="020B0604020202020204" pitchFamily="34" charset="0"/>
                <a:cs typeface="Arial" panose="020B0604020202020204" pitchFamily="34" charset="0"/>
              </a:rPr>
              <a:t>Normalmente es un porcentaje sobre las rentas de las personas o entidades que tengan que abonar o estén sujetas a retención, de esta forma, están obligadas a retener e ingresar en la Hacienda Pública en concepto de pago a cuenta del </a:t>
            </a:r>
            <a:r>
              <a:rPr 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impuesto.</a:t>
            </a:r>
            <a:endParaRPr lang="es-MX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122" name="Picture 2" descr="C:\Users\Sony\AppData\Local\Microsoft\Windows\Temporary Internet Files\Content.IE5\85131RPI\220px-Bundesarchiv_Bild_183-L0115-0005,_Leuna,_Kontrolle_von_Wasserproben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4725144"/>
            <a:ext cx="2011680" cy="1311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C:\Users\Sony\AppData\Local\Microsoft\Windows\Temporary Internet Files\Content.IE5\S5V1RAOM\proyecto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4365104"/>
            <a:ext cx="1692300" cy="15241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4120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556792"/>
            <a:ext cx="8229600" cy="648072"/>
          </a:xfrm>
        </p:spPr>
        <p:txBody>
          <a:bodyPr>
            <a:normAutofit/>
          </a:bodyPr>
          <a:lstStyle/>
          <a:p>
            <a:r>
              <a:rPr lang="es-MX" sz="3200" b="1" dirty="0">
                <a:latin typeface="Arial" panose="020B0604020202020204" pitchFamily="34" charset="0"/>
                <a:cs typeface="Arial" panose="020B0604020202020204" pitchFamily="34" charset="0"/>
              </a:rPr>
              <a:t>Actividad Profesional</a:t>
            </a:r>
            <a:endParaRPr lang="es-MX" sz="32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777283"/>
          </a:xfrm>
        </p:spPr>
        <p:txBody>
          <a:bodyPr/>
          <a:lstStyle/>
          <a:p>
            <a:pPr marL="0" indent="0" algn="just">
              <a:buNone/>
            </a:pP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Para poder interpretar hay que saber que es una actividad profesional y quienes la realizan, por ello a continuación se conceptualiza el significado de actividad profesional y persona física.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131069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628800"/>
            <a:ext cx="8229600" cy="792088"/>
          </a:xfrm>
        </p:spPr>
        <p:txBody>
          <a:bodyPr>
            <a:normAutofit/>
          </a:bodyPr>
          <a:lstStyle/>
          <a:p>
            <a:r>
              <a:rPr lang="es-MX" sz="3200" b="1" dirty="0">
                <a:latin typeface="Arial" panose="020B0604020202020204" pitchFamily="34" charset="0"/>
                <a:cs typeface="Arial" panose="020B0604020202020204" pitchFamily="34" charset="0"/>
              </a:rPr>
              <a:t>Persona física</a:t>
            </a:r>
            <a:endParaRPr lang="es-MX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564904"/>
            <a:ext cx="8229600" cy="3561259"/>
          </a:xfrm>
        </p:spPr>
        <p:txBody>
          <a:bodyPr/>
          <a:lstStyle/>
          <a:p>
            <a:pPr marL="0" indent="0" algn="just">
              <a:buNone/>
            </a:pPr>
            <a:r>
              <a:rPr lang="es-MX" sz="2800" dirty="0">
                <a:latin typeface="Arial" panose="020B0604020202020204" pitchFamily="34" charset="0"/>
                <a:cs typeface="Arial" panose="020B0604020202020204" pitchFamily="34" charset="0"/>
              </a:rPr>
              <a:t>Es un individuo con capacidad para contraer obligaciones y ejercer derechos; pueden prestar servicios, realizar actividades comerciales, arrendar bienes inmuebles y trabajar por salarios.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698435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2" descr="C:\Users\Sony\AppData\Local\Microsoft\Windows\Temporary Internet Files\Content.IE5\XZZJ3OOK\impuestos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04664"/>
            <a:ext cx="8568952" cy="59766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541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>
                <a:latin typeface="Arial" pitchFamily="34" charset="0"/>
                <a:cs typeface="Arial" pitchFamily="34" charset="0"/>
              </a:rPr>
              <a:t>Referencias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MX" altLang="es-MX" sz="3000" dirty="0">
                <a:latin typeface="Arial" charset="0"/>
              </a:rPr>
              <a:t>Sánchez </a:t>
            </a:r>
            <a:r>
              <a:rPr lang="es-MX" altLang="es-MX" sz="3000" dirty="0" smtClean="0">
                <a:latin typeface="Arial" charset="0"/>
              </a:rPr>
              <a:t>Vega Alejandro (2016) Principios </a:t>
            </a:r>
            <a:r>
              <a:rPr lang="es-MX" altLang="es-MX" sz="3000" dirty="0">
                <a:latin typeface="Arial" charset="0"/>
              </a:rPr>
              <a:t>de Derecho </a:t>
            </a:r>
            <a:r>
              <a:rPr lang="es-MX" altLang="es-MX" sz="3000" dirty="0" smtClean="0">
                <a:latin typeface="Arial" charset="0"/>
              </a:rPr>
              <a:t>Fiscal, ED</a:t>
            </a:r>
            <a:r>
              <a:rPr lang="es-MX" altLang="es-MX" sz="3000" dirty="0">
                <a:latin typeface="Arial" charset="0"/>
              </a:rPr>
              <a:t>. ISEF </a:t>
            </a:r>
            <a:r>
              <a:rPr lang="es-MX" altLang="es-MX" sz="3000" dirty="0" smtClean="0">
                <a:latin typeface="Arial" charset="0"/>
              </a:rPr>
              <a:t> </a:t>
            </a:r>
            <a:r>
              <a:rPr lang="es-MX" altLang="es-MX" sz="3000" dirty="0">
                <a:latin typeface="Arial" charset="0"/>
              </a:rPr>
              <a:t>15a. Edición.</a:t>
            </a:r>
          </a:p>
          <a:p>
            <a:endParaRPr lang="es-MX" altLang="es-MX" sz="3000" dirty="0">
              <a:latin typeface="Arial" charset="0"/>
            </a:endParaRPr>
          </a:p>
          <a:p>
            <a:r>
              <a:rPr lang="es-MX" altLang="es-MX" sz="3000" dirty="0">
                <a:latin typeface="Arial" charset="0"/>
              </a:rPr>
              <a:t>Venegas </a:t>
            </a:r>
            <a:r>
              <a:rPr lang="es-MX" altLang="es-MX" sz="3000" dirty="0" err="1" smtClean="0">
                <a:latin typeface="Arial" charset="0"/>
              </a:rPr>
              <a:t>Alvarez</a:t>
            </a:r>
            <a:r>
              <a:rPr lang="es-MX" altLang="es-MX" sz="3000" dirty="0" smtClean="0">
                <a:latin typeface="Arial" charset="0"/>
              </a:rPr>
              <a:t> Sonia(2016), </a:t>
            </a:r>
            <a:r>
              <a:rPr lang="es-MX" sz="3000" dirty="0" smtClean="0">
                <a:latin typeface="Arial" charset="0"/>
              </a:rPr>
              <a:t>Comentarios </a:t>
            </a:r>
            <a:r>
              <a:rPr lang="es-MX" sz="3000" dirty="0">
                <a:latin typeface="Arial" charset="0"/>
              </a:rPr>
              <a:t>al Código Fiscal de la </a:t>
            </a:r>
            <a:r>
              <a:rPr lang="es-MX" sz="3000" dirty="0" err="1" smtClean="0">
                <a:latin typeface="Arial" charset="0"/>
              </a:rPr>
              <a:t>Federación.</a:t>
            </a:r>
            <a:r>
              <a:rPr lang="es-MX" altLang="es-MX" sz="3000" dirty="0" err="1" smtClean="0">
                <a:latin typeface="Arial" charset="0"/>
              </a:rPr>
              <a:t>ED</a:t>
            </a:r>
            <a:r>
              <a:rPr lang="es-MX" altLang="es-MX" sz="3000" dirty="0">
                <a:latin typeface="Arial" charset="0"/>
              </a:rPr>
              <a:t>. </a:t>
            </a:r>
            <a:r>
              <a:rPr lang="es-MX" altLang="es-MX" sz="3000" dirty="0" smtClean="0">
                <a:latin typeface="Arial" charset="0"/>
              </a:rPr>
              <a:t>No. </a:t>
            </a:r>
            <a:r>
              <a:rPr lang="es-MX" altLang="es-MX" sz="3000" dirty="0" err="1" smtClean="0">
                <a:latin typeface="Arial" charset="0"/>
              </a:rPr>
              <a:t>vum</a:t>
            </a:r>
            <a:r>
              <a:rPr lang="es-MX" altLang="es-MX" sz="3000" dirty="0" smtClean="0">
                <a:latin typeface="Arial" charset="0"/>
              </a:rPr>
              <a:t>, </a:t>
            </a:r>
            <a:r>
              <a:rPr lang="es-MX" altLang="es-MX" sz="3000" dirty="0" smtClean="0">
                <a:latin typeface="Arial" charset="0"/>
              </a:rPr>
              <a:t>8a</a:t>
            </a:r>
            <a:r>
              <a:rPr lang="es-MX" altLang="es-MX" sz="3000" dirty="0">
                <a:latin typeface="Arial" charset="0"/>
              </a:rPr>
              <a:t>. Edición</a:t>
            </a:r>
          </a:p>
          <a:p>
            <a:pPr marL="0" indent="0">
              <a:buNone/>
            </a:pPr>
            <a:endParaRPr lang="es-MX" altLang="es-MX" sz="3000" dirty="0">
              <a:latin typeface="Arial" charset="0"/>
            </a:endParaRPr>
          </a:p>
          <a:p>
            <a:r>
              <a:rPr lang="es-MX" altLang="es-MX" sz="3000" dirty="0">
                <a:latin typeface="Arial" charset="0"/>
              </a:rPr>
              <a:t>Código Fiscal de la Federación </a:t>
            </a:r>
            <a:r>
              <a:rPr lang="es-MX" altLang="es-MX" sz="3000" dirty="0" smtClean="0">
                <a:latin typeface="Arial" charset="0"/>
              </a:rPr>
              <a:t>(2016), </a:t>
            </a:r>
            <a:r>
              <a:rPr lang="es-MX" altLang="es-MX" sz="3000" dirty="0">
                <a:latin typeface="Arial" charset="0"/>
              </a:rPr>
              <a:t>ED. </a:t>
            </a:r>
            <a:r>
              <a:rPr lang="es-MX" altLang="es-MX" sz="3000" dirty="0" smtClean="0">
                <a:latin typeface="Arial" charset="0"/>
              </a:rPr>
              <a:t>ISEF.</a:t>
            </a:r>
            <a:endParaRPr lang="es-MX" altLang="es-MX" sz="3000" dirty="0">
              <a:latin typeface="Arial" charset="0"/>
            </a:endParaRPr>
          </a:p>
          <a:p>
            <a:pPr algn="just"/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0794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392488"/>
          </a:xfrm>
        </p:spPr>
        <p:txBody>
          <a:bodyPr>
            <a:normAutofit fontScale="70000" lnSpcReduction="20000"/>
          </a:bodyPr>
          <a:lstStyle/>
          <a:p>
            <a:pPr algn="ctr">
              <a:lnSpc>
                <a:spcPct val="90000"/>
              </a:lnSpc>
              <a:buNone/>
            </a:pPr>
            <a: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TEMA:</a:t>
            </a:r>
          </a:p>
          <a:p>
            <a:pPr algn="ctr">
              <a:lnSpc>
                <a:spcPct val="90000"/>
              </a:lnSpc>
              <a:buNone/>
            </a:pPr>
            <a:endParaRPr lang="fr-FR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90000"/>
              </a:lnSpc>
              <a:buNone/>
            </a:pPr>
            <a: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Abstract:</a:t>
            </a:r>
          </a:p>
          <a:p>
            <a:pPr>
              <a:lnSpc>
                <a:spcPct val="90000"/>
              </a:lnSpc>
              <a:buNone/>
            </a:pPr>
            <a:endParaRPr lang="fr-FR" dirty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90000"/>
              </a:lnSpc>
              <a:buNone/>
            </a:pP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Impuestos son las contribuciones establecidas en ley que deben pagar las personas físicas y morales que se encuentran en la situación jurídica o de hecho prevista por la misma</a:t>
            </a:r>
            <a:endParaRPr lang="fr-FR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fr-FR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fr-FR" dirty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90000"/>
              </a:lnSpc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Taxes are contributions required under law to be paid by individuals and companies found in the legal situation or fact provided by the same</a:t>
            </a:r>
            <a:endParaRPr lang="fr-FR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fr-FR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fr-FR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Keywords</a:t>
            </a:r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Taxes, </a:t>
            </a:r>
            <a:r>
              <a:rPr lang="fr-FR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Wages</a:t>
            </a:r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, Rate, Contributions</a:t>
            </a:r>
            <a:endParaRPr lang="es-MX" dirty="0">
              <a:latin typeface="Arial" pitchFamily="34" charset="0"/>
              <a:cs typeface="Arial" pitchFamily="34" charset="0"/>
            </a:endParaRP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73441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>
            <a:noAutofit/>
          </a:bodyPr>
          <a:lstStyle/>
          <a:p>
            <a:r>
              <a:rPr lang="es-MX" sz="3200" b="1" dirty="0">
                <a:latin typeface="Arial" pitchFamily="34" charset="0"/>
                <a:cs typeface="Arial" pitchFamily="34" charset="0"/>
              </a:rPr>
              <a:t>Elementos de las Contribuciones</a:t>
            </a:r>
            <a:endParaRPr lang="es-MX" sz="32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MX" sz="2800" dirty="0">
                <a:latin typeface="Arial" panose="020B0604020202020204" pitchFamily="34" charset="0"/>
                <a:cs typeface="Arial" panose="020B0604020202020204" pitchFamily="34" charset="0"/>
              </a:rPr>
              <a:t>Contribuciones son las aportaciones en dinero o especie a cargo de las personas ya sean físicas o morales, para cubrir los gastos públicos, cuando se encuentren en la situación jurídica o de hecho previstas en la Ley.</a:t>
            </a:r>
          </a:p>
          <a:p>
            <a:pPr marL="0" indent="0" algn="just">
              <a:buNone/>
            </a:pPr>
            <a:endParaRPr lang="es-MX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s-MX" sz="2800" dirty="0">
                <a:latin typeface="Arial" panose="020B0604020202020204" pitchFamily="34" charset="0"/>
                <a:cs typeface="Arial" panose="020B0604020202020204" pitchFamily="34" charset="0"/>
              </a:rPr>
              <a:t>Consisten fundamentalmente en el deber jurídico de que las personas físicas o morales se desprendan de una parte de su riqueza para sufragar los gastos públicos</a:t>
            </a:r>
          </a:p>
        </p:txBody>
      </p:sp>
    </p:spTree>
    <p:extLst>
      <p:ext uri="{BB962C8B-B14F-4D97-AF65-F5344CB8AC3E}">
        <p14:creationId xmlns:p14="http://schemas.microsoft.com/office/powerpoint/2010/main" val="2862717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412776"/>
            <a:ext cx="8229600" cy="720080"/>
          </a:xfrm>
        </p:spPr>
        <p:txBody>
          <a:bodyPr>
            <a:normAutofit/>
          </a:bodyPr>
          <a:lstStyle/>
          <a:p>
            <a:r>
              <a:rPr lang="es-MX" sz="3200" b="1" dirty="0">
                <a:latin typeface="Arial" panose="020B0604020202020204" pitchFamily="34" charset="0"/>
                <a:cs typeface="Arial" panose="020B0604020202020204" pitchFamily="34" charset="0"/>
              </a:rPr>
              <a:t>Las Contribuciones se clasifican en:</a:t>
            </a:r>
            <a:endParaRPr lang="es-MX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es-MX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MX" dirty="0" smtClean="0">
                <a:latin typeface="Arial" panose="020B0604020202020204" pitchFamily="34" charset="0"/>
                <a:cs typeface="Arial" panose="020B0604020202020204" pitchFamily="34" charset="0"/>
              </a:rPr>
              <a:t>•</a:t>
            </a: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Impuestos</a:t>
            </a:r>
          </a:p>
          <a:p>
            <a:pPr marL="0" indent="0">
              <a:buNone/>
            </a:pPr>
            <a:endParaRPr lang="es-MX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•Aportaciones de seguridad social</a:t>
            </a:r>
          </a:p>
          <a:p>
            <a:pPr marL="0" indent="0">
              <a:buNone/>
            </a:pPr>
            <a:endParaRPr lang="es-MX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•Contribuciones de mejoras</a:t>
            </a:r>
          </a:p>
          <a:p>
            <a:pPr marL="0" indent="0">
              <a:buNone/>
            </a:pPr>
            <a:endParaRPr lang="es-MX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•Derechos</a:t>
            </a:r>
          </a:p>
          <a:p>
            <a:pPr marL="0" indent="0">
              <a:buNone/>
            </a:pPr>
            <a:endParaRPr lang="es-MX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Fundamento: Art. 2 del Código Fiscal de la Federación (CFF).</a:t>
            </a:r>
          </a:p>
          <a:p>
            <a:r>
              <a:rPr lang="es-MX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ntribuciones</a:t>
            </a:r>
            <a:r>
              <a:rPr lang="es-MX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b="1" dirty="0">
                <a:latin typeface="Arial" panose="020B0604020202020204" pitchFamily="34" charset="0"/>
                <a:cs typeface="Arial" panose="020B0604020202020204" pitchFamily="34" charset="0"/>
              </a:rPr>
              <a:t>se clasifican en:</a:t>
            </a:r>
            <a:endParaRPr lang="es-MX" dirty="0"/>
          </a:p>
        </p:txBody>
      </p:sp>
      <p:pic>
        <p:nvPicPr>
          <p:cNvPr id="4" name="Picture 2" descr="C:\Users\Sony\AppData\Local\Microsoft\Windows\Temporary Internet Files\Content.IE5\879992QJ\taxes6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2636912"/>
            <a:ext cx="2143125" cy="1728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2642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484784"/>
            <a:ext cx="8229600" cy="720080"/>
          </a:xfrm>
        </p:spPr>
        <p:txBody>
          <a:bodyPr>
            <a:noAutofit/>
          </a:bodyPr>
          <a:lstStyle/>
          <a:p>
            <a:r>
              <a:rPr lang="es-MX" sz="3200" b="1" dirty="0">
                <a:latin typeface="Arial" panose="020B0604020202020204" pitchFamily="34" charset="0"/>
                <a:cs typeface="Arial" panose="020B0604020202020204" pitchFamily="34" charset="0"/>
              </a:rPr>
              <a:t>Debemos considerar los elementos esenciales de las contribuciones: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3705275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s-MX" sz="3000" b="1" dirty="0">
                <a:latin typeface="Arial" panose="020B0604020202020204" pitchFamily="34" charset="0"/>
                <a:cs typeface="Arial" panose="020B0604020202020204" pitchFamily="34" charset="0"/>
              </a:rPr>
              <a:t>Objeto:</a:t>
            </a:r>
            <a:r>
              <a:rPr lang="es-MX" sz="3000" dirty="0">
                <a:latin typeface="Arial" panose="020B0604020202020204" pitchFamily="34" charset="0"/>
                <a:cs typeface="Arial" panose="020B0604020202020204" pitchFamily="34" charset="0"/>
              </a:rPr>
              <a:t> Aquello que está previsto en la norma y que al realizarse genera una obligación, es decir, aquello que grava.</a:t>
            </a:r>
          </a:p>
          <a:p>
            <a:pPr marL="0" indent="0" algn="just">
              <a:buNone/>
            </a:pPr>
            <a:r>
              <a:rPr lang="es-MX" sz="3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 algn="just">
              <a:buNone/>
            </a:pPr>
            <a:r>
              <a:rPr lang="es-MX" sz="3000" dirty="0">
                <a:latin typeface="Arial" panose="020B0604020202020204" pitchFamily="34" charset="0"/>
                <a:cs typeface="Arial" panose="020B0604020202020204" pitchFamily="34" charset="0"/>
              </a:rPr>
              <a:t>Al saber cuales son las retenciones que deben tener los que los que realicen actividades profesionales, de igual forma sus obligaciones ante el fisco.</a:t>
            </a:r>
          </a:p>
          <a:p>
            <a:endParaRPr lang="es-MX" dirty="0"/>
          </a:p>
        </p:txBody>
      </p:sp>
      <p:pic>
        <p:nvPicPr>
          <p:cNvPr id="1026" name="Picture 2" descr="C:\Users\Sony\AppData\Local\Microsoft\Windows\Temporary Internet Files\Content.IE5\XZZJ3OOK\Book-Publishing-costs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3284984"/>
            <a:ext cx="2592288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9405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628800"/>
            <a:ext cx="8229600" cy="792088"/>
          </a:xfrm>
        </p:spPr>
        <p:txBody>
          <a:bodyPr/>
          <a:lstStyle/>
          <a:p>
            <a:r>
              <a:rPr lang="es-MX" b="1" dirty="0" smtClean="0"/>
              <a:t>Sujetos:</a:t>
            </a:r>
            <a:endParaRPr lang="es-MX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564904"/>
            <a:ext cx="8229600" cy="3561259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•</a:t>
            </a:r>
            <a:r>
              <a:rPr lang="es-MX" b="1" dirty="0">
                <a:latin typeface="Arial" panose="020B0604020202020204" pitchFamily="34" charset="0"/>
                <a:cs typeface="Arial" panose="020B0604020202020204" pitchFamily="34" charset="0"/>
              </a:rPr>
              <a:t>Activo:</a:t>
            </a: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  La Federación, entidades federativas y municipios.</a:t>
            </a:r>
          </a:p>
          <a:p>
            <a:pPr marL="0" indent="0" algn="just">
              <a:buNone/>
            </a:pPr>
            <a:endParaRPr lang="es-MX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Si bien, de los tres sujetos activos, podemos decir que sólo la Federación y los estados pueden disponer libremente de las contribuciones que recaudan, en cambio los municipios no pueden establecer sus propias contribuciones.</a:t>
            </a:r>
          </a:p>
          <a:p>
            <a:endParaRPr lang="es-MX" dirty="0"/>
          </a:p>
        </p:txBody>
      </p:sp>
      <p:pic>
        <p:nvPicPr>
          <p:cNvPr id="2050" name="Picture 2" descr="C:\Users\Sony\AppData\Local\Microsoft\Windows\Temporary Internet Files\Content.IE5\S5V1RAOM\SAT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1628800"/>
            <a:ext cx="1656184" cy="93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9271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es-MX" sz="3600" b="1" dirty="0">
                <a:latin typeface="Arial" panose="020B0604020202020204" pitchFamily="34" charset="0"/>
                <a:cs typeface="Arial" panose="020B0604020202020204" pitchFamily="34" charset="0"/>
              </a:rPr>
              <a:t>Pasivo: </a:t>
            </a:r>
            <a:r>
              <a:rPr lang="es-MX" sz="3600" dirty="0">
                <a:latin typeface="Arial" panose="020B0604020202020204" pitchFamily="34" charset="0"/>
                <a:cs typeface="Arial" panose="020B0604020202020204" pitchFamily="34" charset="0"/>
              </a:rPr>
              <a:t>Personas físicas o morales legalmente obligadas al pago de las contribuciones por llevar a cabo operaciones gravadas por las leyes.</a:t>
            </a:r>
          </a:p>
          <a:p>
            <a:pPr marL="0" indent="0" algn="just">
              <a:buNone/>
            </a:pPr>
            <a:endParaRPr lang="es-MX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s-MX" sz="3600" dirty="0">
                <a:latin typeface="Arial" panose="020B0604020202020204" pitchFamily="34" charset="0"/>
                <a:cs typeface="Arial" panose="020B0604020202020204" pitchFamily="34" charset="0"/>
              </a:rPr>
              <a:t>Si bien, de los tres sujetos activos, podemos decir que sólo la Federación y los estados pueden disponer libremente de las contribuciones que recaudan, en cambio los municipios no pueden establecer sus propias contribuciones.</a:t>
            </a:r>
          </a:p>
          <a:p>
            <a:pPr marL="0" indent="0" algn="just">
              <a:buNone/>
            </a:pPr>
            <a:r>
              <a:rPr lang="es-MX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 algn="just">
              <a:buNone/>
            </a:pPr>
            <a:r>
              <a:rPr lang="es-MX" sz="3600" b="1" dirty="0">
                <a:latin typeface="Arial" panose="020B0604020202020204" pitchFamily="34" charset="0"/>
                <a:cs typeface="Arial" panose="020B0604020202020204" pitchFamily="34" charset="0"/>
              </a:rPr>
              <a:t>Base</a:t>
            </a:r>
            <a:r>
              <a:rPr lang="es-MX" sz="3600" dirty="0">
                <a:latin typeface="Arial" panose="020B0604020202020204" pitchFamily="34" charset="0"/>
                <a:cs typeface="Arial" panose="020B0604020202020204" pitchFamily="34" charset="0"/>
              </a:rPr>
              <a:t>: Es la cantidad sobre la cual se determina la contribución a cargo del sujeto pasivo a la cual se le aplica la tasa, cuota o tarifa.</a:t>
            </a:r>
          </a:p>
          <a:p>
            <a:endParaRPr lang="es-MX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4193167"/>
            <a:ext cx="1611970" cy="74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03173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•</a:t>
            </a:r>
            <a:r>
              <a:rPr lang="es-MX" b="1" dirty="0">
                <a:latin typeface="Arial" panose="020B0604020202020204" pitchFamily="34" charset="0"/>
                <a:cs typeface="Arial" panose="020B0604020202020204" pitchFamily="34" charset="0"/>
              </a:rPr>
              <a:t>Tasa:</a:t>
            </a: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 Esta representada por un tanto por ciento (%), establecido en cada ley especifica que se aplica a la base de la contribución para determinar el pago por cada unidad </a:t>
            </a:r>
            <a:r>
              <a:rPr lang="es-MX" dirty="0" smtClean="0">
                <a:latin typeface="Arial" panose="020B0604020202020204" pitchFamily="34" charset="0"/>
                <a:cs typeface="Arial" panose="020B0604020202020204" pitchFamily="34" charset="0"/>
              </a:rPr>
              <a:t>tributaria.</a:t>
            </a:r>
            <a:endParaRPr lang="es-MX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s-MX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•</a:t>
            </a:r>
            <a:r>
              <a:rPr lang="es-MX" b="1" dirty="0">
                <a:latin typeface="Arial" panose="020B0604020202020204" pitchFamily="34" charset="0"/>
                <a:cs typeface="Arial" panose="020B0604020202020204" pitchFamily="34" charset="0"/>
              </a:rPr>
              <a:t>Tarifa:</a:t>
            </a: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 Están integradas por límites, cuota fija y porcentaje</a:t>
            </a:r>
          </a:p>
          <a:p>
            <a:pPr marL="0" indent="0" algn="just">
              <a:buNone/>
            </a:pPr>
            <a:endParaRPr lang="es-MX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s-MX" b="1" dirty="0">
                <a:latin typeface="Arial" panose="020B0604020202020204" pitchFamily="34" charset="0"/>
                <a:cs typeface="Arial" panose="020B0604020202020204" pitchFamily="34" charset="0"/>
              </a:rPr>
              <a:t>•Cuota: </a:t>
            </a: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Representan que por cierta cantidad se pagará una suma especifica.</a:t>
            </a:r>
          </a:p>
          <a:p>
            <a:pPr marL="0" indent="0" algn="just">
              <a:buNone/>
            </a:pPr>
            <a:endParaRPr lang="es-MX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s-MX" b="1" dirty="0">
                <a:latin typeface="Arial" panose="020B0604020202020204" pitchFamily="34" charset="0"/>
                <a:cs typeface="Arial" panose="020B0604020202020204" pitchFamily="34" charset="0"/>
              </a:rPr>
              <a:t>Época de pago</a:t>
            </a: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: Plazo establecido por la Ley para que se cubra la obligación.</a:t>
            </a:r>
          </a:p>
          <a:p>
            <a:endParaRPr lang="es-MX" dirty="0"/>
          </a:p>
        </p:txBody>
      </p:sp>
      <p:pic>
        <p:nvPicPr>
          <p:cNvPr id="3074" name="Picture 2" descr="C:\Users\Sony\AppData\Local\Microsoft\Windows\Temporary Internet Files\Content.IE5\XZZJ3OOK\tarifa-ISLR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2492896"/>
            <a:ext cx="1800200" cy="792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5148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268760"/>
            <a:ext cx="8229600" cy="1008112"/>
          </a:xfrm>
        </p:spPr>
        <p:txBody>
          <a:bodyPr>
            <a:normAutofit/>
          </a:bodyPr>
          <a:lstStyle/>
          <a:p>
            <a:r>
              <a:rPr lang="es-MX" sz="3200" dirty="0">
                <a:latin typeface="Arial" panose="020B0604020202020204" pitchFamily="34" charset="0"/>
                <a:cs typeface="Arial" panose="020B0604020202020204" pitchFamily="34" charset="0"/>
              </a:rPr>
              <a:t>Retención por actividades profesionales</a:t>
            </a:r>
            <a:endParaRPr lang="es-MX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492896"/>
            <a:ext cx="8229600" cy="3633267"/>
          </a:xfrm>
        </p:spPr>
        <p:txBody>
          <a:bodyPr/>
          <a:lstStyle/>
          <a:p>
            <a:pPr marL="0" indent="0" algn="just">
              <a:buNone/>
            </a:pPr>
            <a:r>
              <a:rPr lang="es-MX" sz="2800" b="1" dirty="0">
                <a:latin typeface="Arial" panose="020B0604020202020204" pitchFamily="34" charset="0"/>
                <a:cs typeface="Arial" panose="020B0604020202020204" pitchFamily="34" charset="0"/>
              </a:rPr>
              <a:t>Retención: </a:t>
            </a:r>
            <a:r>
              <a:rPr lang="es-MX" sz="2800" dirty="0">
                <a:latin typeface="Arial" panose="020B0604020202020204" pitchFamily="34" charset="0"/>
                <a:cs typeface="Arial" panose="020B0604020202020204" pitchFamily="34" charset="0"/>
              </a:rPr>
              <a:t>es la cantidad que se retiene de un sueldo, salario u otra percepción para el pago de impuesto, de deudas en virtud de embargo, es decir, se retienen para asegurar el pago del impuesto.</a:t>
            </a:r>
          </a:p>
          <a:p>
            <a:endParaRPr lang="es-MX" dirty="0"/>
          </a:p>
        </p:txBody>
      </p:sp>
      <p:pic>
        <p:nvPicPr>
          <p:cNvPr id="4" name="Picture 2" descr="C:\Users\Sony\AppData\Local\Microsoft\Windows\Temporary Internet Files\Content.IE5\8SDEEQTU\impuestos2[1]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4149080"/>
            <a:ext cx="2085975" cy="18775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9104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297</TotalTime>
  <Words>724</Words>
  <Application>Microsoft Office PowerPoint</Application>
  <PresentationFormat>Presentación en pantalla (4:3)</PresentationFormat>
  <Paragraphs>71</Paragraphs>
  <Slides>15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15</vt:i4>
      </vt:variant>
    </vt:vector>
  </HeadingPairs>
  <TitlesOfParts>
    <vt:vector size="17" baseType="lpstr">
      <vt:lpstr>Tema de Office</vt:lpstr>
      <vt:lpstr>1_Tema de Office</vt:lpstr>
      <vt:lpstr>MARCO LEGAL DE CONTRIBUCIONES</vt:lpstr>
      <vt:lpstr>Presentación de PowerPoint</vt:lpstr>
      <vt:lpstr>Elementos de las Contribuciones</vt:lpstr>
      <vt:lpstr>Las Contribuciones se clasifican en:</vt:lpstr>
      <vt:lpstr>Debemos considerar los elementos esenciales de las contribuciones:</vt:lpstr>
      <vt:lpstr>Sujetos:</vt:lpstr>
      <vt:lpstr>Presentación de PowerPoint</vt:lpstr>
      <vt:lpstr>Presentación de PowerPoint</vt:lpstr>
      <vt:lpstr>Retención por actividades profesionales</vt:lpstr>
      <vt:lpstr>Presentación de PowerPoint</vt:lpstr>
      <vt:lpstr>En el caso de una actividad profesional es:</vt:lpstr>
      <vt:lpstr>Actividad Profesional</vt:lpstr>
      <vt:lpstr>Persona física</vt:lpstr>
      <vt:lpstr>Presentación de PowerPoint</vt:lpstr>
      <vt:lpstr>Referencias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Citlali</dc:creator>
  <cp:lastModifiedBy>COORDINACIÓN LC</cp:lastModifiedBy>
  <cp:revision>29</cp:revision>
  <dcterms:created xsi:type="dcterms:W3CDTF">2012-12-04T21:22:09Z</dcterms:created>
  <dcterms:modified xsi:type="dcterms:W3CDTF">2016-10-17T21:57:01Z</dcterms:modified>
</cp:coreProperties>
</file>