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328" r:id="rId3"/>
    <p:sldId id="326" r:id="rId4"/>
    <p:sldId id="327" r:id="rId5"/>
    <p:sldId id="265" r:id="rId6"/>
    <p:sldId id="316" r:id="rId7"/>
    <p:sldId id="329" r:id="rId8"/>
    <p:sldId id="317" r:id="rId9"/>
    <p:sldId id="335" r:id="rId10"/>
    <p:sldId id="337"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A81"/>
    <a:srgbClr val="AD48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36" autoAdjust="0"/>
    <p:restoredTop sz="94458"/>
  </p:normalViewPr>
  <p:slideViewPr>
    <p:cSldViewPr>
      <p:cViewPr>
        <p:scale>
          <a:sx n="75" d="100"/>
          <a:sy n="75" d="100"/>
        </p:scale>
        <p:origin x="-2262" y="-336"/>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p14="http://schemas.microsoft.com/office/powerpoint/2010/main" xmlns=""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75000"/>
            </a:schemeClr>
          </a:solidFill>
        </p:spPr>
        <p:txBody>
          <a:bodyPr wrap="square" lIns="0" tIns="0" rIns="0" bIns="0" rtlCol="0"/>
          <a:lstStyle/>
          <a:p>
            <a:endParaRPr sz="1900" dirty="0"/>
          </a:p>
        </p:txBody>
      </p:sp>
      <p:sp>
        <p:nvSpPr>
          <p:cNvPr id="5" name="object 8">
            <a:extLst>
              <a:ext uri="{FF2B5EF4-FFF2-40B4-BE49-F238E27FC236}">
                <a16:creationId xmlns:a16="http://schemas.microsoft.com/office/drawing/2014/main" xmlns=""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40000"/>
              <a:lumOff val="60000"/>
            </a:schemeClr>
          </a:solidFill>
        </p:spPr>
        <p:txBody>
          <a:bodyPr wrap="square" lIns="0" tIns="0" rIns="0" bIns="0" rtlCol="0"/>
          <a:lstStyle/>
          <a:p>
            <a:endParaRPr sz="1900" dirty="0"/>
          </a:p>
        </p:txBody>
      </p:sp>
      <p:sp>
        <p:nvSpPr>
          <p:cNvPr id="6" name="object 10">
            <a:extLst>
              <a:ext uri="{FF2B5EF4-FFF2-40B4-BE49-F238E27FC236}">
                <a16:creationId xmlns:a16="http://schemas.microsoft.com/office/drawing/2014/main" xmlns="" id="{90A54EB5-7157-B740-8A0F-EC2698345950}"/>
              </a:ext>
            </a:extLst>
          </p:cNvPr>
          <p:cNvSpPr txBox="1">
            <a:spLocks noGrp="1"/>
          </p:cNvSpPr>
          <p:nvPr>
            <p:ph type="title"/>
          </p:nvPr>
        </p:nvSpPr>
        <p:spPr>
          <a:xfrm>
            <a:off x="533400" y="809923"/>
            <a:ext cx="8382000" cy="2923877"/>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ES" sz="12706" baseline="-20061" dirty="0" smtClean="0"/>
              <a:t>Valoro mi </a:t>
            </a:r>
            <a:br>
              <a:rPr lang="es-ES" sz="12706" baseline="-20061" dirty="0" smtClean="0"/>
            </a:br>
            <a:r>
              <a:rPr lang="es-ES" sz="12706" baseline="-20061" dirty="0" smtClean="0"/>
              <a:t/>
            </a:r>
            <a:br>
              <a:rPr lang="es-ES" sz="12706" baseline="-20061" dirty="0" smtClean="0"/>
            </a:br>
            <a:r>
              <a:rPr lang="es-ES" sz="12706" baseline="-20061" dirty="0" smtClean="0"/>
              <a:t>esfuerzo </a:t>
            </a:r>
            <a:br>
              <a:rPr lang="es-ES" sz="12706" baseline="-20061" dirty="0" smtClean="0"/>
            </a:br>
            <a:r>
              <a:rPr lang="es-ES" sz="12706" baseline="-20061" dirty="0" smtClean="0"/>
              <a:t/>
            </a:r>
            <a:br>
              <a:rPr lang="es-ES" sz="12706" baseline="-20061" dirty="0" smtClean="0"/>
            </a:br>
            <a:r>
              <a:rPr lang="es-MX" sz="5400" dirty="0" smtClean="0"/>
              <a:t/>
            </a:r>
            <a:br>
              <a:rPr lang="es-MX" sz="5400" dirty="0" smtClean="0"/>
            </a:br>
            <a:endParaRPr sz="5400" dirty="0"/>
          </a:p>
        </p:txBody>
      </p:sp>
      <p:sp>
        <p:nvSpPr>
          <p:cNvPr id="8" name="object 14">
            <a:extLst>
              <a:ext uri="{FF2B5EF4-FFF2-40B4-BE49-F238E27FC236}">
                <a16:creationId xmlns:a16="http://schemas.microsoft.com/office/drawing/2014/main" xmlns=""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dirty="0"/>
          </a:p>
        </p:txBody>
      </p:sp>
      <p:sp>
        <p:nvSpPr>
          <p:cNvPr id="9" name="Oval 8">
            <a:extLst>
              <a:ext uri="{FF2B5EF4-FFF2-40B4-BE49-F238E27FC236}">
                <a16:creationId xmlns:a16="http://schemas.microsoft.com/office/drawing/2014/main" xmlns="" id="{A542659A-4FA0-6F4D-B73D-B428747300F6}"/>
              </a:ext>
            </a:extLst>
          </p:cNvPr>
          <p:cNvSpPr/>
          <p:nvPr/>
        </p:nvSpPr>
        <p:spPr>
          <a:xfrm>
            <a:off x="6477000" y="3884499"/>
            <a:ext cx="2514600" cy="2362200"/>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PERSEVERANCIA</a:t>
            </a:r>
            <a:endParaRPr lang="en-US" dirty="0"/>
          </a:p>
        </p:txBody>
      </p:sp>
      <p:pic>
        <p:nvPicPr>
          <p:cNvPr id="10" name="9 Imagen" descr="C:\Users\BECAS 3\AppData\Local\Microsoft\Windows\Temporary Internet Files\Content.IE5\UDP1W49J\1591799_stress_thumb_big[1].jpg"/>
          <p:cNvPicPr/>
          <p:nvPr/>
        </p:nvPicPr>
        <p:blipFill>
          <a:blip r:embed="rId2" cstate="print"/>
          <a:srcRect/>
          <a:stretch>
            <a:fillRect/>
          </a:stretch>
        </p:blipFill>
        <p:spPr bwMode="auto">
          <a:xfrm>
            <a:off x="6858000" y="4267200"/>
            <a:ext cx="1752600" cy="1361846"/>
          </a:xfrm>
          <a:prstGeom prst="rect">
            <a:avLst/>
          </a:prstGeom>
          <a:noFill/>
          <a:ln w="9525">
            <a:noFill/>
            <a:miter lim="800000"/>
            <a:headEnd/>
            <a:tailEnd/>
          </a:ln>
        </p:spPr>
      </p:pic>
    </p:spTree>
    <p:extLst>
      <p:ext uri="{BB962C8B-B14F-4D97-AF65-F5344CB8AC3E}">
        <p14:creationId xmlns:p14="http://schemas.microsoft.com/office/powerpoint/2010/main" xmlns=""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0" y="3810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40000"/>
              <a:lumOff val="60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685800" y="-76200"/>
            <a:ext cx="7620000" cy="384419"/>
          </a:xfrm>
          <a:prstGeom prst="rect">
            <a:avLst/>
          </a:prstGeom>
        </p:spPr>
        <p:txBody>
          <a:bodyPr vert="horz" wrap="square" lIns="0" tIns="14941" rIns="0" bIns="0" rtlCol="0">
            <a:spAutoFit/>
          </a:bodyPr>
          <a:lstStyle/>
          <a:p>
            <a:pPr marL="14941">
              <a:spcBef>
                <a:spcPts val="117"/>
              </a:spcBef>
            </a:pPr>
            <a:r>
              <a:rPr lang="es-MX" sz="2400" b="1" spc="-5" dirty="0" smtClean="0">
                <a:solidFill>
                  <a:srgbClr val="FFFFFF"/>
                </a:solidFill>
                <a:latin typeface="Soberana Sans"/>
                <a:cs typeface="Soberana Sans"/>
              </a:rPr>
              <a:t>Evaluación de la sesión    Prepa:     Grupo:      Turno:</a:t>
            </a:r>
            <a:endParaRPr lang="es-MX" sz="2400" dirty="0">
              <a:latin typeface="Soberana Sans"/>
              <a:cs typeface="Soberana Sans"/>
            </a:endParaRPr>
          </a:p>
        </p:txBody>
      </p:sp>
      <p:graphicFrame>
        <p:nvGraphicFramePr>
          <p:cNvPr id="10" name="9 Tabla"/>
          <p:cNvGraphicFramePr>
            <a:graphicFrameLocks noGrp="1"/>
          </p:cNvGraphicFramePr>
          <p:nvPr/>
        </p:nvGraphicFramePr>
        <p:xfrm>
          <a:off x="0" y="762000"/>
          <a:ext cx="9144000" cy="6096000"/>
        </p:xfrm>
        <a:graphic>
          <a:graphicData uri="http://schemas.openxmlformats.org/drawingml/2006/table">
            <a:tbl>
              <a:tblPr firstRow="1" bandRow="1">
                <a:tableStyleId>{69C7853C-536D-4A76-A0AE-DD22124D55A5}</a:tableStyleId>
              </a:tblPr>
              <a:tblGrid>
                <a:gridCol w="3429000"/>
                <a:gridCol w="1524000"/>
                <a:gridCol w="1219200"/>
                <a:gridCol w="838200"/>
                <a:gridCol w="914400"/>
                <a:gridCol w="1219200"/>
              </a:tblGrid>
              <a:tr h="609600">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714375">
                <a:tc>
                  <a:txBody>
                    <a:bodyPr/>
                    <a:lstStyle/>
                    <a:p>
                      <a:r>
                        <a:rPr lang="es-MX" dirty="0" smtClean="0"/>
                        <a:t>Al menos un 50% de los alumnos reconocieron sus esfuerzos para ser conscientes de sus fortalezas para cumplir sus metas.</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40080">
                <a:tc>
                  <a:txBody>
                    <a:bodyPr/>
                    <a:lstStyle/>
                    <a:p>
                      <a:r>
                        <a:rPr lang="es-MX" dirty="0" smtClean="0"/>
                        <a:t>Los estudiantes mostraron interés y se involucraron en la actividad.</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09600">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579120">
                <a:tc gridSpan="6">
                  <a:txBody>
                    <a:bodyPr/>
                    <a:lstStyle/>
                    <a:p>
                      <a:r>
                        <a:rPr lang="es-MX" dirty="0" smtClean="0"/>
                        <a:t>¿Qué funcionó bien y qué efectos positivos se observaron al realizar la actividad?</a:t>
                      </a:r>
                    </a:p>
                    <a:p>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33400">
                <a:tc gridSpan="6">
                  <a:txBody>
                    <a:bodyPr/>
                    <a:lstStyle/>
                    <a:p>
                      <a:r>
                        <a:rPr lang="es-MX" dirty="0" smtClean="0"/>
                        <a:t>Descripción de dificultades y áreas de oportunidad</a:t>
                      </a:r>
                    </a:p>
                    <a:p>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sz="1800" dirty="0" smtClean="0"/>
                        <a:t>¿Qué alumnos no</a:t>
                      </a:r>
                      <a:r>
                        <a:rPr lang="es-MX" sz="1800" baseline="0" dirty="0" smtClean="0"/>
                        <a:t> realiz</a:t>
                      </a:r>
                      <a:r>
                        <a:rPr lang="es-MX" sz="1800" dirty="0" smtClean="0"/>
                        <a:t>aron la actividad? </a:t>
                      </a:r>
                    </a:p>
                    <a:p>
                      <a:r>
                        <a:rPr lang="es-ES" sz="1800" dirty="0" smtClean="0"/>
                        <a:t>1.</a:t>
                      </a:r>
                    </a:p>
                    <a:p>
                      <a:r>
                        <a:rPr lang="es-ES" sz="1800" dirty="0" smtClean="0"/>
                        <a:t>2.</a:t>
                      </a:r>
                    </a:p>
                    <a:p>
                      <a:r>
                        <a:rPr lang="es-ES" sz="1800" dirty="0" smtClean="0"/>
                        <a:t>3.</a:t>
                      </a:r>
                    </a:p>
                    <a:p>
                      <a:r>
                        <a:rPr lang="es-ES" sz="1800" dirty="0" smtClean="0"/>
                        <a:t>4.</a:t>
                      </a:r>
                    </a:p>
                    <a:p>
                      <a:r>
                        <a:rPr lang="es-ES" sz="1800" dirty="0" smtClean="0"/>
                        <a:t>5.</a:t>
                      </a:r>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p14="http://schemas.microsoft.com/office/powerpoint/2010/main" xmlns=""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a16="http://schemas.microsoft.com/office/drawing/2014/main" xmlns=""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a:solidFill>
            <a:schemeClr val="accent3">
              <a:lumMod val="60000"/>
              <a:lumOff val="40000"/>
            </a:schemeClr>
          </a:solidFill>
        </p:spPr>
      </p:pic>
      <p:sp>
        <p:nvSpPr>
          <p:cNvPr id="18" name="object 8">
            <a:extLst>
              <a:ext uri="{FF2B5EF4-FFF2-40B4-BE49-F238E27FC236}">
                <a16:creationId xmlns:a16="http://schemas.microsoft.com/office/drawing/2014/main" xmlns=""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a:p>
        </p:txBody>
      </p:sp>
      <p:sp>
        <p:nvSpPr>
          <p:cNvPr id="19" name="object 8">
            <a:extLst>
              <a:ext uri="{FF2B5EF4-FFF2-40B4-BE49-F238E27FC236}">
                <a16:creationId xmlns:a16="http://schemas.microsoft.com/office/drawing/2014/main" xmlns="" id="{FAABECC6-50FC-2C49-947B-C5F2B8C72BB4}"/>
              </a:ext>
            </a:extLst>
          </p:cNvPr>
          <p:cNvSpPr/>
          <p:nvPr/>
        </p:nvSpPr>
        <p:spPr>
          <a:xfrm>
            <a:off x="6248400" y="647700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rgbClr val="92D050"/>
          </a:solidFill>
        </p:spPr>
        <p:txBody>
          <a:bodyPr wrap="square" lIns="0" tIns="0" rIns="0" bIns="0" rtlCol="0"/>
          <a:lstStyle/>
          <a:p>
            <a:endParaRPr sz="1900"/>
          </a:p>
        </p:txBody>
      </p:sp>
      <p:pic>
        <p:nvPicPr>
          <p:cNvPr id="3" name="Imagen 2">
            <a:extLst>
              <a:ext uri="{FF2B5EF4-FFF2-40B4-BE49-F238E27FC236}">
                <a16:creationId xmlns:a16="http://schemas.microsoft.com/office/drawing/2014/main" xmlns="" id="{1DF1F269-802B-7143-93E7-6C65E080850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0" y="1371600"/>
            <a:ext cx="5591200" cy="5500532"/>
          </a:xfrm>
          <a:prstGeom prst="rect">
            <a:avLst/>
          </a:prstGeom>
          <a:solidFill>
            <a:schemeClr val="accent3">
              <a:lumMod val="60000"/>
              <a:lumOff val="40000"/>
            </a:schemeClr>
          </a:solidFill>
        </p:spPr>
      </p:pic>
      <p:sp>
        <p:nvSpPr>
          <p:cNvPr id="15" name="object 10">
            <a:extLst>
              <a:ext uri="{FF2B5EF4-FFF2-40B4-BE49-F238E27FC236}">
                <a16:creationId xmlns:a16="http://schemas.microsoft.com/office/drawing/2014/main" xmlns="" id="{1C3E75F3-53B5-C147-A4CD-E3E61C64C996}"/>
              </a:ext>
            </a:extLst>
          </p:cNvPr>
          <p:cNvSpPr txBox="1"/>
          <p:nvPr/>
        </p:nvSpPr>
        <p:spPr>
          <a:xfrm rot="60000">
            <a:off x="1072868" y="652873"/>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a:t>
            </a:r>
            <a:r>
              <a:rPr lang="es-ES" sz="2400" dirty="0" smtClean="0">
                <a:latin typeface="Soberana Sans"/>
                <a:cs typeface="Soberana Sans"/>
              </a:rPr>
              <a:t>Actividad</a:t>
            </a:r>
            <a:endParaRPr sz="2400" dirty="0">
              <a:latin typeface="Soberana Sans"/>
              <a:cs typeface="Soberana Sans"/>
            </a:endParaRPr>
          </a:p>
        </p:txBody>
      </p:sp>
    </p:spTree>
    <p:extLst>
      <p:ext uri="{BB962C8B-B14F-4D97-AF65-F5344CB8AC3E}">
        <p14:creationId xmlns:p14="http://schemas.microsoft.com/office/powerpoint/2010/main" xmlns=""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20000"/>
              <a:lumOff val="8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a16="http://schemas.microsoft.com/office/drawing/2014/main" xmlns="" id="{D8CDE6EA-7FCC-1A40-8768-9D9FE31BD33E}"/>
              </a:ext>
            </a:extLst>
          </p:cNvPr>
          <p:cNvSpPr/>
          <p:nvPr/>
        </p:nvSpPr>
        <p:spPr>
          <a:xfrm>
            <a:off x="0" y="-76200"/>
            <a:ext cx="8458200" cy="4975721"/>
          </a:xfrm>
          <a:prstGeom prst="rect">
            <a:avLst/>
          </a:prstGeom>
        </p:spPr>
        <p:txBody>
          <a:bodyPr wrap="square">
            <a:spAutoFit/>
          </a:bodyPr>
          <a:lstStyle/>
          <a:p>
            <a:pPr marL="14941">
              <a:spcBef>
                <a:spcPts val="447"/>
              </a:spcBef>
            </a:pPr>
            <a:r>
              <a:rPr lang="es-MX" sz="3200" b="1" dirty="0" smtClean="0">
                <a:solidFill>
                  <a:schemeClr val="accent3">
                    <a:lumMod val="50000"/>
                  </a:schemeClr>
                </a:solidFill>
                <a:latin typeface="Arial" pitchFamily="34" charset="0"/>
                <a:cs typeface="Arial" pitchFamily="34" charset="0"/>
              </a:rPr>
              <a:t>CONTEXTO</a:t>
            </a:r>
          </a:p>
          <a:p>
            <a:pPr marL="14941">
              <a:spcBef>
                <a:spcPts val="447"/>
              </a:spcBef>
            </a:pPr>
            <a:endParaRPr lang="es-MX" sz="3200" b="1" dirty="0" smtClean="0">
              <a:latin typeface="Arial" pitchFamily="34" charset="0"/>
              <a:cs typeface="Arial" pitchFamily="34" charset="0"/>
            </a:endParaRPr>
          </a:p>
          <a:p>
            <a:pPr marL="14941" algn="just">
              <a:spcBef>
                <a:spcPts val="447"/>
              </a:spcBef>
            </a:pPr>
            <a:r>
              <a:rPr lang="es-MX" sz="2400" dirty="0" smtClean="0">
                <a:solidFill>
                  <a:srgbClr val="00B050"/>
                </a:solidFill>
                <a:latin typeface="Arial" pitchFamily="34" charset="0"/>
                <a:cs typeface="Arial" pitchFamily="34" charset="0"/>
              </a:rPr>
              <a:t>Para la mayoría de los alumnos es fundamental alcanzar sus metas y sueños. Para alcanzarlos, es importante que reconozcan sus esfuerzos, así serán más conscientes de sus fortalezas y capacidades. Esto provocará ánimo en su vida y repercutirá en un mejor planteamiento sobre otros objetivos que los acerquen a lo que quieren para su futuro.</a:t>
            </a:r>
          </a:p>
          <a:p>
            <a:pPr marL="14941" algn="just">
              <a:spcBef>
                <a:spcPts val="447"/>
              </a:spcBef>
            </a:pPr>
            <a:r>
              <a:rPr lang="es-MX" sz="2400" dirty="0" smtClean="0">
                <a:solidFill>
                  <a:srgbClr val="00B050"/>
                </a:solidFill>
                <a:latin typeface="Arial" pitchFamily="34" charset="0"/>
                <a:cs typeface="Arial" pitchFamily="34" charset="0"/>
              </a:rPr>
              <a:t> </a:t>
            </a:r>
          </a:p>
          <a:p>
            <a:pPr marL="14941" algn="just">
              <a:spcBef>
                <a:spcPts val="447"/>
              </a:spcBef>
            </a:pPr>
            <a:r>
              <a:rPr lang="es-MX" sz="2400" dirty="0" smtClean="0">
                <a:solidFill>
                  <a:srgbClr val="00B050"/>
                </a:solidFill>
                <a:latin typeface="Arial" pitchFamily="34" charset="0"/>
                <a:cs typeface="Arial" pitchFamily="34" charset="0"/>
              </a:rPr>
              <a:t>Es determinante guiarlos adecuadamente en este curso, así podrán valorar sus capacidades y conocerán la importancia de esforzarse para cumplir sus anhelos.</a:t>
            </a:r>
          </a:p>
        </p:txBody>
      </p:sp>
      <p:pic>
        <p:nvPicPr>
          <p:cNvPr id="3" name="Picture 2">
            <a:extLst>
              <a:ext uri="{FF2B5EF4-FFF2-40B4-BE49-F238E27FC236}">
                <a16:creationId xmlns:a16="http://schemas.microsoft.com/office/drawing/2014/main" xmlns="" id="{1329982E-4A41-0149-B81B-7C5AD95181C4}"/>
              </a:ext>
            </a:extLst>
          </p:cNvPr>
          <p:cNvPicPr>
            <a:picLocks noChangeAspect="1"/>
          </p:cNvPicPr>
          <p:nvPr/>
        </p:nvPicPr>
        <p:blipFill>
          <a:blip r:embed="rId3" cstate="print">
            <a:lum bright="70000" contrast="-70000"/>
          </a:blip>
          <a:stretch>
            <a:fillRect/>
          </a:stretch>
        </p:blipFill>
        <p:spPr>
          <a:xfrm>
            <a:off x="6248400" y="5562600"/>
            <a:ext cx="1143000" cy="1295400"/>
          </a:xfrm>
          <a:prstGeom prst="rect">
            <a:avLst/>
          </a:prstGeom>
          <a:solidFill>
            <a:srgbClr val="92D050"/>
          </a:solidFill>
        </p:spPr>
      </p:pic>
    </p:spTree>
    <p:extLst>
      <p:ext uri="{BB962C8B-B14F-4D97-AF65-F5344CB8AC3E}">
        <p14:creationId xmlns:p14="http://schemas.microsoft.com/office/powerpoint/2010/main" xmlns=""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a16="http://schemas.microsoft.com/office/drawing/2014/main" xmlns="" id="{3224F731-B888-5F47-8F28-25747EE91283}"/>
              </a:ext>
            </a:extLst>
          </p:cNvPr>
          <p:cNvSpPr/>
          <p:nvPr/>
        </p:nvSpPr>
        <p:spPr>
          <a:xfrm>
            <a:off x="0" y="-152400"/>
            <a:ext cx="9143999" cy="7386638"/>
          </a:xfrm>
          <a:prstGeom prst="rect">
            <a:avLst/>
          </a:prstGeom>
          <a:solidFill>
            <a:schemeClr val="accent3">
              <a:lumMod val="40000"/>
              <a:lumOff val="60000"/>
            </a:schemeClr>
          </a:solidFill>
        </p:spPr>
        <p:txBody>
          <a:bodyPr wrap="square">
            <a:spAutoFit/>
          </a:bodyPr>
          <a:lstStyle/>
          <a:p>
            <a:pPr algn="ctr"/>
            <a:r>
              <a:rPr lang="en-US" sz="3200" b="1" dirty="0" smtClean="0">
                <a:solidFill>
                  <a:schemeClr val="bg1"/>
                </a:solidFill>
                <a:latin typeface="Soberana Sans" panose="02000000000000000000" pitchFamily="50" charset="0"/>
                <a:cs typeface="Soberana Sans"/>
              </a:rPr>
              <a:t>I</a:t>
            </a:r>
            <a:r>
              <a:rPr lang="es-MX" sz="3200" dirty="0" smtClean="0"/>
              <a:t> </a:t>
            </a:r>
            <a:r>
              <a:rPr lang="es-MX" sz="2800" dirty="0" smtClean="0">
                <a:solidFill>
                  <a:srgbClr val="00B050"/>
                </a:solidFill>
                <a:latin typeface="Arial Black" pitchFamily="34" charset="0"/>
              </a:rPr>
              <a:t>¿Cuál es el objetivo de la lección? </a:t>
            </a:r>
          </a:p>
          <a:p>
            <a:pPr algn="just"/>
            <a:r>
              <a:rPr lang="es-MX" sz="2000" dirty="0" smtClean="0"/>
              <a:t>Que los estudiantes identifiquen los elementos del curso que les ayudarán a mantener la motivación, el interés y el esfuerzo a lo largo del tiempo para alcanzar metas de largo plazo, a pesar de la adversidad y los retos que se puedan presentar</a:t>
            </a:r>
          </a:p>
          <a:p>
            <a:pPr algn="just"/>
            <a:r>
              <a:rPr lang="es-MX" sz="2800" dirty="0" smtClean="0">
                <a:solidFill>
                  <a:schemeClr val="accent3">
                    <a:lumMod val="50000"/>
                  </a:schemeClr>
                </a:solidFill>
                <a:latin typeface="Arial Black" pitchFamily="34" charset="0"/>
              </a:rPr>
              <a:t>¿Por qué es importante?</a:t>
            </a:r>
          </a:p>
          <a:p>
            <a:pPr algn="just"/>
            <a:r>
              <a:rPr lang="es-MX" sz="2000" dirty="0" smtClean="0"/>
              <a:t>Porque podrán reconocer sus esfuerzos y para ser conscientes de sus fortalezas para cumplir sus metas.</a:t>
            </a:r>
            <a:r>
              <a:rPr lang="es-MX" sz="2000" dirty="0" smtClean="0">
                <a:latin typeface="Arial" pitchFamily="34" charset="0"/>
                <a:cs typeface="Arial" pitchFamily="34" charset="0"/>
              </a:rPr>
              <a:t> </a:t>
            </a:r>
          </a:p>
          <a:p>
            <a:pPr algn="just"/>
            <a:endParaRPr lang="es-MX" sz="2000" dirty="0" smtClean="0">
              <a:latin typeface="Arial" pitchFamily="34" charset="0"/>
              <a:cs typeface="Arial" pitchFamily="34" charset="0"/>
            </a:endParaRPr>
          </a:p>
          <a:p>
            <a:pPr algn="just"/>
            <a:r>
              <a:rPr lang="es-MX" sz="1800" i="1" dirty="0" smtClean="0">
                <a:latin typeface="Arial Black" pitchFamily="34" charset="0"/>
              </a:rPr>
              <a:t>Invita a los estudiantes a leer la introducción de la actividad y El Reto es</a:t>
            </a:r>
            <a:r>
              <a:rPr lang="es-MX" sz="1800" dirty="0" smtClean="0">
                <a:latin typeface="Arial Black" pitchFamily="34" charset="0"/>
              </a:rPr>
              <a:t>.</a:t>
            </a:r>
          </a:p>
          <a:p>
            <a:pPr algn="just"/>
            <a:endParaRPr lang="es-ES" sz="2000" dirty="0" smtClean="0">
              <a:solidFill>
                <a:schemeClr val="bg1"/>
              </a:solidFill>
              <a:latin typeface="Arial Black" pitchFamily="34" charset="0"/>
            </a:endParaRPr>
          </a:p>
          <a:p>
            <a:pPr algn="just"/>
            <a:r>
              <a:rPr lang="es-ES" sz="2000" dirty="0" smtClean="0">
                <a:solidFill>
                  <a:schemeClr val="accent3">
                    <a:lumMod val="75000"/>
                  </a:schemeClr>
                </a:solidFill>
                <a:latin typeface="Arial Black" pitchFamily="34" charset="0"/>
              </a:rPr>
              <a:t>INTRODUCCIÓN:</a:t>
            </a:r>
          </a:p>
          <a:p>
            <a:pPr algn="just"/>
            <a:endParaRPr lang="es-ES" sz="2000" dirty="0" smtClean="0">
              <a:solidFill>
                <a:schemeClr val="bg1"/>
              </a:solidFill>
              <a:latin typeface="Arial Black" pitchFamily="34" charset="0"/>
            </a:endParaRPr>
          </a:p>
          <a:p>
            <a:pPr algn="just"/>
            <a:r>
              <a:rPr lang="es-MX" sz="1800" dirty="0" smtClean="0"/>
              <a:t>Cuando alcanzas una meta, es importante que reconozcas tus esfuerzos. Así serás más consciente de tus fortalezas y capacidades, y te animarás a plantearte otros objetivos que te acerquen a lo que quieres para tu futuro. </a:t>
            </a:r>
          </a:p>
          <a:p>
            <a:pPr algn="just"/>
            <a:r>
              <a:rPr lang="es-MX" sz="1800" dirty="0" smtClean="0"/>
              <a:t>En este curso podrás valorar tu capacidad para cumplir tus sueños. </a:t>
            </a:r>
          </a:p>
          <a:p>
            <a:pPr algn="just"/>
            <a:endParaRPr lang="es-MX" sz="1800" dirty="0" smtClean="0"/>
          </a:p>
          <a:p>
            <a:pPr algn="just"/>
            <a:r>
              <a:rPr lang="es-MX" sz="1800" b="1" dirty="0" smtClean="0"/>
              <a:t>El reto es </a:t>
            </a:r>
            <a:r>
              <a:rPr lang="es-MX" sz="1800" dirty="0" smtClean="0"/>
              <a:t>identificar los elementos de la actividad que te ayudarán a mantener la motivación, el interés y el esfuerzo a lo largo del tiempo para alcanzar metas de largo plazo, a pesar de la adversidad y los retos que se puedan presentar.</a:t>
            </a:r>
          </a:p>
          <a:p>
            <a:pPr algn="just"/>
            <a:endParaRPr lang="es-ES" sz="1800" dirty="0" smtClean="0">
              <a:solidFill>
                <a:srgbClr val="C00000"/>
              </a:solidFill>
              <a:latin typeface="Arial" pitchFamily="34" charset="0"/>
              <a:cs typeface="Arial" pitchFamily="34" charset="0"/>
            </a:endParaRPr>
          </a:p>
          <a:p>
            <a:pPr algn="just"/>
            <a:endParaRPr lang="es-ES" sz="1800" dirty="0" smtClean="0">
              <a:solidFill>
                <a:srgbClr val="C00000"/>
              </a:solidFill>
              <a:latin typeface="Arial" pitchFamily="34" charset="0"/>
              <a:cs typeface="Arial" pitchFamily="34" charset="0"/>
            </a:endParaRPr>
          </a:p>
          <a:p>
            <a:pPr algn="just"/>
            <a:endParaRPr lang="en-US" sz="1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xmlns=""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60000"/>
              <a:lumOff val="40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a16="http://schemas.microsoft.com/office/drawing/2014/main" xmlns="" id="{3224F731-B888-5F47-8F28-25747EE91283}"/>
              </a:ext>
            </a:extLst>
          </p:cNvPr>
          <p:cNvSpPr/>
          <p:nvPr/>
        </p:nvSpPr>
        <p:spPr>
          <a:xfrm>
            <a:off x="0" y="1642408"/>
            <a:ext cx="9144000" cy="2616101"/>
          </a:xfrm>
          <a:prstGeom prst="rect">
            <a:avLst/>
          </a:prstGeom>
        </p:spPr>
        <p:txBody>
          <a:bodyPr wrap="square">
            <a:spAutoFit/>
          </a:bodyPr>
          <a:lstStyle/>
          <a:p>
            <a:pPr algn="just"/>
            <a:r>
              <a:rPr lang="es-MX" sz="2800" dirty="0" smtClean="0">
                <a:latin typeface="Arial" pitchFamily="34" charset="0"/>
                <a:cs typeface="Arial" pitchFamily="34" charset="0"/>
              </a:rPr>
              <a:t>Recapitule el texto de la introducción y haga un ejercicio de reflexión, puede preguntar al grupo ¿</a:t>
            </a:r>
            <a:r>
              <a:rPr lang="es-MX" sz="2800" b="1" dirty="0" smtClean="0">
                <a:latin typeface="Arial" pitchFamily="34" charset="0"/>
                <a:cs typeface="Arial" pitchFamily="34" charset="0"/>
              </a:rPr>
              <a:t>cuál es la relación entre el esfuerzo y el logro de metas?</a:t>
            </a:r>
            <a:r>
              <a:rPr lang="es-MX" sz="2800" dirty="0" smtClean="0">
                <a:latin typeface="Arial" pitchFamily="34" charset="0"/>
                <a:cs typeface="Arial" pitchFamily="34" charset="0"/>
              </a:rPr>
              <a:t>. Esto permitirá recuperar conocimientos previos e iniciar con las actividades de la variación.</a:t>
            </a:r>
          </a:p>
          <a:p>
            <a:pPr algn="just"/>
            <a:endParaRPr lang="en-US" sz="2400" dirty="0">
              <a:solidFill>
                <a:schemeClr val="bg1"/>
              </a:solidFill>
              <a:latin typeface="Soberana Sans" panose="02000000000000000000" pitchFamily="2" charset="77"/>
            </a:endParaRPr>
          </a:p>
        </p:txBody>
      </p:sp>
      <p:sp>
        <p:nvSpPr>
          <p:cNvPr id="7" name="6 CuadroTexto"/>
          <p:cNvSpPr txBox="1"/>
          <p:nvPr/>
        </p:nvSpPr>
        <p:spPr>
          <a:xfrm>
            <a:off x="0" y="0"/>
            <a:ext cx="9144000" cy="830997"/>
          </a:xfrm>
          <a:prstGeom prst="rect">
            <a:avLst/>
          </a:prstGeom>
          <a:noFill/>
        </p:spPr>
        <p:txBody>
          <a:bodyPr wrap="square" rtlCol="0">
            <a:spAutoFit/>
          </a:bodyPr>
          <a:lstStyle/>
          <a:p>
            <a:pPr algn="ctr"/>
            <a:r>
              <a:rPr lang="es-MX" sz="2400" dirty="0" smtClean="0">
                <a:solidFill>
                  <a:schemeClr val="accent3">
                    <a:lumMod val="50000"/>
                  </a:schemeClr>
                </a:solidFill>
                <a:latin typeface="Arial Black" pitchFamily="34" charset="0"/>
              </a:rPr>
              <a:t>Estructura de la sesión y recomendaciones específicas</a:t>
            </a:r>
            <a:endParaRPr lang="es-MX" sz="2400" dirty="0">
              <a:solidFill>
                <a:schemeClr val="accent3">
                  <a:lumMod val="50000"/>
                </a:schemeClr>
              </a:solidFill>
            </a:endParaRPr>
          </a:p>
        </p:txBody>
      </p:sp>
    </p:spTree>
    <p:extLst>
      <p:ext uri="{BB962C8B-B14F-4D97-AF65-F5344CB8AC3E}">
        <p14:creationId xmlns:p14="http://schemas.microsoft.com/office/powerpoint/2010/main" xmlns=""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113963"/>
            <a:ext cx="9144000" cy="7427674"/>
          </a:xfrm>
          <a:prstGeom prst="rect">
            <a:avLst/>
          </a:prstGeom>
        </p:spPr>
        <p:txBody>
          <a:bodyPr wrap="square">
            <a:spAutoFit/>
          </a:bodyPr>
          <a:lstStyle/>
          <a:p>
            <a:pPr marL="14941" algn="ctr">
              <a:spcBef>
                <a:spcPts val="447"/>
              </a:spcBef>
            </a:pPr>
            <a:r>
              <a:rPr lang="en-US" sz="2800" b="1" spc="-5" dirty="0">
                <a:solidFill>
                  <a:schemeClr val="accent3">
                    <a:lumMod val="50000"/>
                  </a:schemeClr>
                </a:solidFill>
                <a:latin typeface="Soberana Sans"/>
                <a:cs typeface="Soberana Sans"/>
              </a:rPr>
              <a:t>Actividad </a:t>
            </a:r>
            <a:r>
              <a:rPr lang="en-US" sz="2800" b="1" dirty="0">
                <a:solidFill>
                  <a:schemeClr val="accent3">
                    <a:lumMod val="50000"/>
                  </a:schemeClr>
                </a:solidFill>
                <a:latin typeface="Soberana Sans"/>
                <a:cs typeface="Soberana Sans"/>
              </a:rPr>
              <a:t>1</a:t>
            </a:r>
            <a:r>
              <a:rPr lang="en-US" sz="2800" b="1" dirty="0" smtClean="0">
                <a:solidFill>
                  <a:schemeClr val="accent3">
                    <a:lumMod val="50000"/>
                  </a:schemeClr>
                </a:solidFill>
                <a:latin typeface="Soberana Sans"/>
                <a:cs typeface="Soberana Sans"/>
              </a:rPr>
              <a:t>.</a:t>
            </a:r>
          </a:p>
          <a:p>
            <a:pPr marL="357841" indent="-342900" algn="just">
              <a:spcBef>
                <a:spcPts val="447"/>
              </a:spcBef>
              <a:buAutoNum type="alphaLcPeriod"/>
            </a:pPr>
            <a:r>
              <a:rPr lang="es-MX" sz="1800" b="1" dirty="0" smtClean="0">
                <a:solidFill>
                  <a:schemeClr val="accent3">
                    <a:lumMod val="50000"/>
                  </a:schemeClr>
                </a:solidFill>
                <a:latin typeface="Arial" pitchFamily="34" charset="0"/>
                <a:cs typeface="Arial" pitchFamily="34" charset="0"/>
              </a:rPr>
              <a:t>Dispónganse en parejas. Por turno, cada uno compartirá un logro que considere importante en su vida mientras el otro escuchará con atención y en silencio. </a:t>
            </a:r>
          </a:p>
          <a:p>
            <a:pPr marL="357841" indent="-342900" algn="just">
              <a:spcBef>
                <a:spcPts val="447"/>
              </a:spcBef>
              <a:buAutoNum type="arabicPeriod"/>
            </a:pPr>
            <a:r>
              <a:rPr lang="es-MX" sz="1600" dirty="0" smtClean="0">
                <a:latin typeface="Arial" pitchFamily="34" charset="0"/>
                <a:cs typeface="Arial" pitchFamily="34" charset="0"/>
              </a:rPr>
              <a:t>Al terminar, escribe lo que tu compañero te trasmitió al contarte sobre su logro</a:t>
            </a:r>
          </a:p>
          <a:p>
            <a:pPr marL="357841" indent="-342900" algn="just">
              <a:spcBef>
                <a:spcPts val="447"/>
              </a:spcBef>
            </a:pPr>
            <a:r>
              <a:rPr lang="es-ES" sz="1600" dirty="0" smtClean="0">
                <a:latin typeface="Arial" pitchFamily="34" charset="0"/>
                <a:cs typeface="Arial" pitchFamily="34" charset="0"/>
              </a:rPr>
              <a:t>___________________________________________________________________________________________________________________________________________________________</a:t>
            </a:r>
            <a:endParaRPr lang="es-MX" sz="1600" dirty="0" smtClean="0">
              <a:latin typeface="Arial" pitchFamily="34" charset="0"/>
              <a:cs typeface="Arial" pitchFamily="34" charset="0"/>
            </a:endParaRPr>
          </a:p>
          <a:p>
            <a:pPr marL="357841" indent="-342900" algn="just">
              <a:spcBef>
                <a:spcPts val="447"/>
              </a:spcBef>
            </a:pPr>
            <a:r>
              <a:rPr lang="es-MX" sz="1600" dirty="0" smtClean="0">
                <a:latin typeface="Arial" pitchFamily="34" charset="0"/>
                <a:cs typeface="Arial" pitchFamily="34" charset="0"/>
              </a:rPr>
              <a:t>2. Escribe cómo percibiste el esfuerzo que tu compañero realizó para lograr lo que quería.</a:t>
            </a:r>
          </a:p>
          <a:p>
            <a:pPr marL="357841" indent="-342900" algn="just">
              <a:spcBef>
                <a:spcPts val="447"/>
              </a:spcBef>
            </a:pPr>
            <a:r>
              <a:rPr lang="es-ES" sz="1600" dirty="0" smtClean="0">
                <a:latin typeface="Arial" pitchFamily="34" charset="0"/>
                <a:cs typeface="Arial" pitchFamily="34" charset="0"/>
              </a:rPr>
              <a:t>___________________________________________________________________________________________________________________________________________________________</a:t>
            </a:r>
            <a:endParaRPr lang="es-MX" sz="1600" dirty="0" smtClean="0">
              <a:latin typeface="Arial" pitchFamily="34" charset="0"/>
              <a:cs typeface="Arial" pitchFamily="34" charset="0"/>
            </a:endParaRPr>
          </a:p>
          <a:p>
            <a:pPr marL="357841" indent="-342900" algn="just">
              <a:spcBef>
                <a:spcPts val="447"/>
              </a:spcBef>
            </a:pPr>
            <a:r>
              <a:rPr lang="es-MX" sz="1600" dirty="0" smtClean="0">
                <a:latin typeface="Arial" pitchFamily="34" charset="0"/>
                <a:cs typeface="Arial" pitchFamily="34" charset="0"/>
              </a:rPr>
              <a:t>3. De lo que te contó tu compañera o compañero, ¿qué pondrías en práctica cuando desees lograr algo? </a:t>
            </a:r>
            <a:r>
              <a:rPr lang="es-MX" sz="1800" dirty="0" smtClean="0">
                <a:latin typeface="Arial" pitchFamily="34" charset="0"/>
                <a:cs typeface="Arial" pitchFamily="34" charset="0"/>
              </a:rPr>
              <a:t>________________________________________________________________</a:t>
            </a:r>
          </a:p>
          <a:p>
            <a:pPr marL="357841" indent="-342900" algn="just">
              <a:spcBef>
                <a:spcPts val="447"/>
              </a:spcBef>
            </a:pPr>
            <a:r>
              <a:rPr lang="es-ES" sz="1800" dirty="0" smtClean="0">
                <a:latin typeface="Arial" pitchFamily="34" charset="0"/>
                <a:cs typeface="Arial" pitchFamily="34" charset="0"/>
              </a:rPr>
              <a:t>______________________________________________________________________</a:t>
            </a:r>
            <a:endParaRPr lang="es-MX" sz="1800" dirty="0" smtClean="0">
              <a:latin typeface="Arial" pitchFamily="34" charset="0"/>
              <a:cs typeface="Arial" pitchFamily="34" charset="0"/>
            </a:endParaRPr>
          </a:p>
          <a:p>
            <a:pPr marL="357841" indent="-342900" algn="just">
              <a:spcBef>
                <a:spcPts val="447"/>
              </a:spcBef>
            </a:pPr>
            <a:r>
              <a:rPr lang="es-MX" sz="1800" dirty="0" smtClean="0">
                <a:latin typeface="Arial" pitchFamily="34" charset="0"/>
                <a:cs typeface="Arial" pitchFamily="34" charset="0"/>
              </a:rPr>
              <a:t>b. </a:t>
            </a:r>
            <a:r>
              <a:rPr lang="es-MX" sz="1800" b="1" dirty="0" smtClean="0">
                <a:solidFill>
                  <a:schemeClr val="accent3">
                    <a:lumMod val="50000"/>
                  </a:schemeClr>
                </a:solidFill>
                <a:latin typeface="Arial" pitchFamily="34" charset="0"/>
                <a:cs typeface="Arial" pitchFamily="34" charset="0"/>
              </a:rPr>
              <a:t>Cuando hayan terminado de escribir, intercambien sus respuestas. Lean con atención. Después, responde individualmente: </a:t>
            </a:r>
          </a:p>
          <a:p>
            <a:pPr marL="357841" indent="-342900" algn="just">
              <a:spcBef>
                <a:spcPts val="447"/>
              </a:spcBef>
              <a:buAutoNum type="arabicPeriod"/>
            </a:pPr>
            <a:r>
              <a:rPr lang="es-MX" sz="1600" dirty="0" smtClean="0">
                <a:latin typeface="Arial" pitchFamily="34" charset="0"/>
                <a:cs typeface="Arial" pitchFamily="34" charset="0"/>
              </a:rPr>
              <a:t>¿Qué opinas de las respuestas de tu compañero sobre tu esfuerzo?</a:t>
            </a:r>
          </a:p>
          <a:p>
            <a:pPr marL="357841" indent="-342900" algn="just">
              <a:spcBef>
                <a:spcPts val="447"/>
              </a:spcBef>
            </a:pPr>
            <a:r>
              <a:rPr lang="es-ES" sz="1600" dirty="0" smtClean="0">
                <a:latin typeface="Arial" pitchFamily="34" charset="0"/>
                <a:cs typeface="Arial" pitchFamily="34" charset="0"/>
              </a:rPr>
              <a:t>___________________________________________________________________________________________________________________________________________________________</a:t>
            </a:r>
            <a:endParaRPr lang="es-MX" sz="1600" dirty="0" smtClean="0">
              <a:latin typeface="Arial" pitchFamily="34" charset="0"/>
              <a:cs typeface="Arial" pitchFamily="34" charset="0"/>
            </a:endParaRPr>
          </a:p>
          <a:p>
            <a:pPr marL="357841" indent="-342900" algn="just">
              <a:spcBef>
                <a:spcPts val="447"/>
              </a:spcBef>
              <a:buAutoNum type="arabicPeriod" startAt="2"/>
            </a:pPr>
            <a:r>
              <a:rPr lang="es-MX" sz="1600" dirty="0" smtClean="0">
                <a:latin typeface="Arial" pitchFamily="34" charset="0"/>
                <a:cs typeface="Arial" pitchFamily="34" charset="0"/>
              </a:rPr>
              <a:t>¿Qué reconoces en ti, que no sabías antes y que se manifestó en tu logro? Escríbelo.</a:t>
            </a:r>
          </a:p>
          <a:p>
            <a:pPr marL="357841" indent="-342900" algn="just">
              <a:spcBef>
                <a:spcPts val="447"/>
              </a:spcBef>
            </a:pPr>
            <a:r>
              <a:rPr lang="es-ES" sz="1600" dirty="0" smtClean="0"/>
              <a:t>____________________________________________________________________________________________________________________________________________________________________________</a:t>
            </a:r>
            <a:endParaRPr lang="es-MX" sz="1600" dirty="0" smtClean="0"/>
          </a:p>
          <a:p>
            <a:pPr marL="357841" indent="-342900" algn="just">
              <a:spcBef>
                <a:spcPts val="447"/>
              </a:spcBef>
              <a:buAutoNum type="alphaLcPeriod"/>
            </a:pPr>
            <a:endParaRPr lang="es-MX" sz="1800" spc="-10" dirty="0" smtClean="0">
              <a:solidFill>
                <a:srgbClr val="004A81"/>
              </a:solidFill>
              <a:latin typeface="Arial" pitchFamily="34" charset="0"/>
              <a:cs typeface="Arial" pitchFamily="34" charset="0"/>
            </a:endParaRPr>
          </a:p>
          <a:p>
            <a:pPr marL="14941">
              <a:spcBef>
                <a:spcPts val="447"/>
              </a:spcBef>
            </a:pPr>
            <a:endParaRPr lang="en-US" sz="1800" spc="-10" dirty="0">
              <a:solidFill>
                <a:srgbClr val="004A81"/>
              </a:solidFill>
              <a:latin typeface="Arial" pitchFamily="34" charset="0"/>
              <a:cs typeface="Arial" pitchFamily="34" charset="0"/>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spTree>
    <p:extLst>
      <p:ext uri="{BB962C8B-B14F-4D97-AF65-F5344CB8AC3E}">
        <p14:creationId xmlns:p14="http://schemas.microsoft.com/office/powerpoint/2010/main" xmlns=""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196870"/>
            <a:ext cx="8991600" cy="5139869"/>
          </a:xfrm>
          <a:prstGeom prst="rect">
            <a:avLst/>
          </a:prstGeom>
        </p:spPr>
        <p:txBody>
          <a:bodyPr wrap="square">
            <a:spAutoFit/>
          </a:bodyPr>
          <a:lstStyle/>
          <a:p>
            <a:pPr marL="14941" algn="ctr">
              <a:spcBef>
                <a:spcPts val="447"/>
              </a:spcBef>
            </a:pPr>
            <a:r>
              <a:rPr lang="en-US" sz="4000" b="1" spc="-5" dirty="0">
                <a:solidFill>
                  <a:schemeClr val="accent3">
                    <a:lumMod val="50000"/>
                  </a:schemeClr>
                </a:solidFill>
                <a:latin typeface="Soberana Sans"/>
                <a:cs typeface="Soberana Sans"/>
              </a:rPr>
              <a:t>Actividad </a:t>
            </a:r>
            <a:r>
              <a:rPr lang="en-US" sz="4000" b="1" dirty="0">
                <a:solidFill>
                  <a:schemeClr val="accent3">
                    <a:lumMod val="50000"/>
                  </a:schemeClr>
                </a:solidFill>
                <a:latin typeface="Soberana Sans"/>
                <a:cs typeface="Soberana Sans"/>
              </a:rPr>
              <a:t>2.</a:t>
            </a:r>
            <a:endParaRPr lang="en-US" sz="4000" spc="-10" dirty="0">
              <a:solidFill>
                <a:schemeClr val="accent3">
                  <a:lumMod val="50000"/>
                </a:schemeClr>
              </a:solidFill>
              <a:latin typeface="Soberana Sans"/>
              <a:cs typeface="Soberana Sans"/>
            </a:endParaRPr>
          </a:p>
          <a:p>
            <a:endParaRPr lang="en-US" sz="1200" dirty="0" smtClean="0">
              <a:latin typeface="Soberana Sans" panose="02000000000000000000" pitchFamily="2" charset="77"/>
            </a:endParaRPr>
          </a:p>
          <a:p>
            <a:endParaRPr lang="en-US" sz="1200" dirty="0" smtClean="0">
              <a:latin typeface="Soberana Sans" panose="02000000000000000000" pitchFamily="2" charset="77"/>
            </a:endParaRPr>
          </a:p>
          <a:p>
            <a:endParaRPr lang="en-US" sz="1200" dirty="0" smtClean="0">
              <a:latin typeface="Soberana Sans" panose="02000000000000000000" pitchFamily="2" charset="77"/>
            </a:endParaRPr>
          </a:p>
          <a:p>
            <a:endParaRPr lang="en-US" sz="1200" dirty="0">
              <a:latin typeface="Soberana Sans" panose="02000000000000000000" pitchFamily="2" charset="77"/>
            </a:endParaRPr>
          </a:p>
          <a:p>
            <a:pPr algn="just"/>
            <a:r>
              <a:rPr lang="es-MX" sz="2400" dirty="0" smtClean="0"/>
              <a:t>• Compartan con el grupo su experiencia con la actividad anterior. </a:t>
            </a:r>
          </a:p>
          <a:p>
            <a:pPr algn="just"/>
            <a:r>
              <a:rPr lang="es-MX" sz="2400" dirty="0" smtClean="0"/>
              <a:t>• Comenten si piensan que es fácil para ustedes reconocer su propio esfuerzo. </a:t>
            </a:r>
          </a:p>
          <a:p>
            <a:pPr algn="just"/>
            <a:r>
              <a:rPr lang="es-MX" sz="2400" dirty="0" smtClean="0"/>
              <a:t>• Reflexionen sobre la importancia de reconocer las capacidades y esfuerzos propios. </a:t>
            </a:r>
          </a:p>
          <a:p>
            <a:pPr algn="just"/>
            <a:r>
              <a:rPr lang="es-MX" sz="2400" dirty="0" smtClean="0"/>
              <a:t>• De forma individual, reflexiona y responde ¿Cómo puede apoyarte en tus proyectos futuros el reconocer con mayor frecuencia tus logros?</a:t>
            </a:r>
          </a:p>
          <a:p>
            <a:pPr algn="just"/>
            <a:r>
              <a:rPr lang="es-ES" sz="2400" b="1" dirty="0" smtClean="0"/>
              <a:t>___________________________________________________________________________________________________________________________________________________________________________</a:t>
            </a:r>
            <a:endParaRPr lang="en-US" sz="2400" b="1" dirty="0"/>
          </a:p>
        </p:txBody>
      </p:sp>
      <p:sp>
        <p:nvSpPr>
          <p:cNvPr id="3" name="object 8">
            <a:extLst>
              <a:ext uri="{FF2B5EF4-FFF2-40B4-BE49-F238E27FC236}">
                <a16:creationId xmlns:a16="http://schemas.microsoft.com/office/drawing/2014/main" xmlns="" id="{43BD8204-512F-F449-8C88-0469A1952012}"/>
              </a:ext>
            </a:extLst>
          </p:cNvPr>
          <p:cNvSpPr/>
          <p:nvPr/>
        </p:nvSpPr>
        <p:spPr>
          <a:xfrm>
            <a:off x="381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rgbClr val="92D050"/>
          </a:solidFill>
        </p:spPr>
      </p:pic>
    </p:spTree>
    <p:extLst>
      <p:ext uri="{BB962C8B-B14F-4D97-AF65-F5344CB8AC3E}">
        <p14:creationId xmlns:p14="http://schemas.microsoft.com/office/powerpoint/2010/main" xmlns=""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rgbClr val="92D050"/>
          </a:solidFill>
        </p:spPr>
        <p:txBody>
          <a:bodyPr wrap="square" lIns="0" tIns="0" rIns="0" bIns="0" rtlCol="0"/>
          <a:lstStyle/>
          <a:p>
            <a:endParaRPr sz="1900"/>
          </a:p>
        </p:txBody>
      </p:sp>
      <p:sp>
        <p:nvSpPr>
          <p:cNvPr id="8"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sp>
        <p:nvSpPr>
          <p:cNvPr id="7" name="Rectangle 1">
            <a:extLst>
              <a:ext uri="{FF2B5EF4-FFF2-40B4-BE49-F238E27FC236}">
                <a16:creationId xmlns:a16="http://schemas.microsoft.com/office/drawing/2014/main" xmlns="" id="{3224F731-B888-5F47-8F28-25747EE91283}"/>
              </a:ext>
            </a:extLst>
          </p:cNvPr>
          <p:cNvSpPr/>
          <p:nvPr/>
        </p:nvSpPr>
        <p:spPr>
          <a:xfrm>
            <a:off x="831376" y="2035314"/>
            <a:ext cx="7315200" cy="707886"/>
          </a:xfrm>
          <a:prstGeom prst="rect">
            <a:avLst/>
          </a:prstGeom>
        </p:spPr>
        <p:txBody>
          <a:bodyPr wrap="square">
            <a:spAutoFit/>
          </a:bodyPr>
          <a:lstStyle/>
          <a:p>
            <a:pPr marL="14941">
              <a:spcBef>
                <a:spcPts val="447"/>
              </a:spcBef>
            </a:pPr>
            <a:r>
              <a:rPr lang="en-US" sz="4000" dirty="0">
                <a:latin typeface="Soberana Sans" panose="02000000000000000000" pitchFamily="50" charset="0"/>
                <a:cs typeface="Soberana Sans"/>
              </a:rPr>
              <a:t>Lean el resumen de la lección. </a:t>
            </a:r>
          </a:p>
        </p:txBody>
      </p:sp>
      <p:pic>
        <p:nvPicPr>
          <p:cNvPr id="9"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chemeClr val="accent3">
              <a:lumMod val="60000"/>
              <a:lumOff val="40000"/>
            </a:schemeClr>
          </a:solidFill>
        </p:spPr>
      </p:pic>
      <p:sp>
        <p:nvSpPr>
          <p:cNvPr id="10" name="Rectangle 5">
            <a:extLst>
              <a:ext uri="{FF2B5EF4-FFF2-40B4-BE49-F238E27FC236}">
                <a16:creationId xmlns:a16="http://schemas.microsoft.com/office/drawing/2014/main" xmlns="" id="{D1CFC133-6661-3D4A-85BC-781A23F5A41A}"/>
              </a:ext>
            </a:extLst>
          </p:cNvPr>
          <p:cNvSpPr/>
          <p:nvPr/>
        </p:nvSpPr>
        <p:spPr>
          <a:xfrm>
            <a:off x="7340238" y="501134"/>
            <a:ext cx="1113766" cy="477054"/>
          </a:xfrm>
          <a:prstGeom prst="rect">
            <a:avLst/>
          </a:prstGeom>
        </p:spPr>
        <p:txBody>
          <a:bodyPr wrap="none">
            <a:spAutoFit/>
          </a:bodyPr>
          <a:lstStyle/>
          <a:p>
            <a:pPr marL="14941">
              <a:spcBef>
                <a:spcPts val="447"/>
              </a:spcBef>
            </a:pPr>
            <a:r>
              <a:rPr lang="en-US" sz="2500" b="1" spc="-5" dirty="0">
                <a:solidFill>
                  <a:schemeClr val="tx2">
                    <a:lumMod val="60000"/>
                    <a:lumOff val="40000"/>
                  </a:schemeClr>
                </a:solidFill>
                <a:latin typeface="Soberana Sans"/>
                <a:cs typeface="Soberana Sans"/>
              </a:rPr>
              <a:t>1 min</a:t>
            </a:r>
            <a:endParaRPr lang="en-US" sz="2500" dirty="0">
              <a:solidFill>
                <a:schemeClr val="tx2">
                  <a:lumMod val="60000"/>
                  <a:lumOff val="40000"/>
                </a:schemeClr>
              </a:solidFill>
              <a:latin typeface="Soberana Sans"/>
              <a:cs typeface="Soberana Sans"/>
            </a:endParaRPr>
          </a:p>
        </p:txBody>
      </p:sp>
      <p:pic>
        <p:nvPicPr>
          <p:cNvPr id="11" name="Picture 10">
            <a:extLst>
              <a:ext uri="{FF2B5EF4-FFF2-40B4-BE49-F238E27FC236}">
                <a16:creationId xmlns:a16="http://schemas.microsoft.com/office/drawing/2014/main" xmlns=""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3">
              <a:lumMod val="50000"/>
            </a:schemeClr>
          </a:solidFill>
        </p:spPr>
      </p:pic>
    </p:spTree>
    <p:extLst>
      <p:ext uri="{BB962C8B-B14F-4D97-AF65-F5344CB8AC3E}">
        <p14:creationId xmlns:p14="http://schemas.microsoft.com/office/powerpoint/2010/main" xmlns=""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228600" y="586800"/>
            <a:ext cx="8915400" cy="4401205"/>
          </a:xfrm>
          <a:prstGeom prst="rect">
            <a:avLst/>
          </a:prstGeom>
        </p:spPr>
        <p:txBody>
          <a:bodyPr wrap="square">
            <a:spAutoFit/>
          </a:bodyPr>
          <a:lstStyle/>
          <a:p>
            <a:pPr marL="14941">
              <a:spcBef>
                <a:spcPts val="447"/>
              </a:spcBef>
            </a:pPr>
            <a:r>
              <a:rPr lang="en-US" sz="4000" b="1" spc="-5" dirty="0" smtClean="0">
                <a:solidFill>
                  <a:schemeClr val="accent3">
                    <a:lumMod val="50000"/>
                  </a:schemeClr>
                </a:solidFill>
                <a:latin typeface="Soberana Sans"/>
                <a:cs typeface="Soberana Sans"/>
              </a:rPr>
              <a:t>RESUMEN</a:t>
            </a:r>
            <a:r>
              <a:rPr lang="en-US" sz="4000" b="1" dirty="0" smtClean="0">
                <a:solidFill>
                  <a:schemeClr val="accent3">
                    <a:lumMod val="50000"/>
                  </a:schemeClr>
                </a:solidFill>
                <a:latin typeface="Soberana Sans"/>
                <a:cs typeface="Soberana Sans"/>
              </a:rPr>
              <a:t>.</a:t>
            </a:r>
            <a:endParaRPr lang="en-US" sz="1200" dirty="0">
              <a:solidFill>
                <a:schemeClr val="accent3">
                  <a:lumMod val="50000"/>
                </a:schemeClr>
              </a:solidFill>
              <a:latin typeface="Soberana Sans" panose="02000000000000000000" pitchFamily="2" charset="77"/>
            </a:endParaRPr>
          </a:p>
          <a:p>
            <a:pPr algn="just"/>
            <a:endParaRPr lang="es-ES" sz="2400" dirty="0" smtClean="0"/>
          </a:p>
          <a:p>
            <a:pPr algn="just"/>
            <a:endParaRPr lang="es-ES" sz="2400" dirty="0" smtClean="0"/>
          </a:p>
          <a:p>
            <a:pPr algn="just"/>
            <a:endParaRPr lang="es-ES" sz="2400" dirty="0" smtClean="0"/>
          </a:p>
          <a:p>
            <a:pPr algn="just"/>
            <a:r>
              <a:rPr lang="es-MX" sz="2400" dirty="0" smtClean="0"/>
              <a:t>Alcanzar tus metas, por sencillas que puedan parecer, es resultado de tu esfuerzo. En ocasiones, los demás pueden o no reconocerlo, pero independientemente de ello, es importante que tú sí lo hagas y que además consideres tus capacidades para lograr lo que te propones. Esto te ayudará a sentir más seguridad y continuar con motivación para alcanzar tus metas</a:t>
            </a:r>
          </a:p>
          <a:p>
            <a:pPr algn="just"/>
            <a:endParaRPr lang="en-US" sz="2400" dirty="0" smtClean="0">
              <a:latin typeface="Soberana Sans" panose="02000000000000000000" pitchFamily="2" charset="77"/>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chemeClr val="accent3">
              <a:lumMod val="60000"/>
              <a:lumOff val="40000"/>
            </a:schemeClr>
          </a:solidFill>
        </p:spPr>
      </p:pic>
      <p:pic>
        <p:nvPicPr>
          <p:cNvPr id="1026" name="Picture 2" descr="C:\Users\BECAS 3\AppData\Local\Microsoft\Windows\Temporary Internet Files\Content.IE5\91PAMXRL\alcanzar-metas1[1].jpg"/>
          <p:cNvPicPr>
            <a:picLocks noChangeAspect="1" noChangeArrowheads="1"/>
          </p:cNvPicPr>
          <p:nvPr/>
        </p:nvPicPr>
        <p:blipFill>
          <a:blip r:embed="rId3" cstate="print"/>
          <a:srcRect/>
          <a:stretch>
            <a:fillRect/>
          </a:stretch>
        </p:blipFill>
        <p:spPr bwMode="auto">
          <a:xfrm>
            <a:off x="3886200" y="0"/>
            <a:ext cx="2286000" cy="2400300"/>
          </a:xfrm>
          <a:prstGeom prst="rect">
            <a:avLst/>
          </a:prstGeom>
          <a:noFill/>
        </p:spPr>
      </p:pic>
      <p:pic>
        <p:nvPicPr>
          <p:cNvPr id="4" name="Picture 4" descr="C:\Users\BECAS 3\AppData\Local\Microsoft\Windows\Temporary Internet Files\Content.IE5\91PAMXRL\alcanzar sus metas[1].jpg"/>
          <p:cNvPicPr>
            <a:picLocks noChangeAspect="1" noChangeArrowheads="1"/>
          </p:cNvPicPr>
          <p:nvPr/>
        </p:nvPicPr>
        <p:blipFill>
          <a:blip r:embed="rId4" cstate="print"/>
          <a:srcRect/>
          <a:stretch>
            <a:fillRect/>
          </a:stretch>
        </p:blipFill>
        <p:spPr bwMode="auto">
          <a:xfrm>
            <a:off x="3886200" y="4191000"/>
            <a:ext cx="2563481" cy="2657475"/>
          </a:xfrm>
          <a:prstGeom prst="rect">
            <a:avLst/>
          </a:prstGeom>
          <a:noFill/>
        </p:spPr>
      </p:pic>
      <p:sp>
        <p:nvSpPr>
          <p:cNvPr id="7" name="6 CuadroTexto"/>
          <p:cNvSpPr txBox="1"/>
          <p:nvPr/>
        </p:nvSpPr>
        <p:spPr>
          <a:xfrm>
            <a:off x="6248400" y="1676400"/>
            <a:ext cx="2667000" cy="494751"/>
          </a:xfrm>
          <a:prstGeom prst="rect">
            <a:avLst/>
          </a:prstGeom>
          <a:noFill/>
        </p:spPr>
        <p:txBody>
          <a:bodyPr wrap="square" rtlCol="0">
            <a:spAutoFit/>
          </a:bodyPr>
          <a:lstStyle/>
          <a:p>
            <a:r>
              <a:rPr lang="es-ES" sz="1000" dirty="0" smtClean="0"/>
              <a:t>Imagen  prediseñada de office Online</a:t>
            </a:r>
            <a:endParaRPr lang="es-MX" sz="1000" dirty="0" smtClean="0"/>
          </a:p>
          <a:p>
            <a:endParaRPr lang="es-MX" dirty="0"/>
          </a:p>
        </p:txBody>
      </p:sp>
      <p:sp>
        <p:nvSpPr>
          <p:cNvPr id="8" name="7 CuadroTexto"/>
          <p:cNvSpPr txBox="1"/>
          <p:nvPr/>
        </p:nvSpPr>
        <p:spPr>
          <a:xfrm>
            <a:off x="1828800" y="6553200"/>
            <a:ext cx="2209800" cy="494751"/>
          </a:xfrm>
          <a:prstGeom prst="rect">
            <a:avLst/>
          </a:prstGeom>
          <a:noFill/>
        </p:spPr>
        <p:txBody>
          <a:bodyPr wrap="square" rtlCol="0">
            <a:spAutoFit/>
          </a:bodyPr>
          <a:lstStyle/>
          <a:p>
            <a:r>
              <a:rPr lang="es-ES" sz="1000" dirty="0" smtClean="0"/>
              <a:t>Imagen  prediseñada de office Online</a:t>
            </a:r>
            <a:endParaRPr lang="es-MX" sz="1000" dirty="0" smtClean="0"/>
          </a:p>
          <a:p>
            <a:endParaRPr lang="es-MX" dirty="0"/>
          </a:p>
        </p:txBody>
      </p:sp>
    </p:spTree>
    <p:extLst>
      <p:ext uri="{BB962C8B-B14F-4D97-AF65-F5344CB8AC3E}">
        <p14:creationId xmlns:p14="http://schemas.microsoft.com/office/powerpoint/2010/main" xmlns=""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40000"/>
              <a:lumOff val="6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60000"/>
              <a:lumOff val="40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a16="http://schemas.microsoft.com/office/drawing/2014/main" xmlns="" id="{7AA2F7C0-3915-F041-9113-36F645B9863A}"/>
              </a:ext>
            </a:extLst>
          </p:cNvPr>
          <p:cNvSpPr txBox="1"/>
          <p:nvPr/>
        </p:nvSpPr>
        <p:spPr>
          <a:xfrm>
            <a:off x="228600" y="457200"/>
            <a:ext cx="8534400" cy="6370221"/>
          </a:xfrm>
          <a:prstGeom prst="rect">
            <a:avLst/>
          </a:prstGeom>
        </p:spPr>
        <p:txBody>
          <a:bodyPr vert="horz" wrap="square" lIns="0" tIns="62753" rIns="0" bIns="0" rtlCol="0">
            <a:spAutoFit/>
          </a:bodyPr>
          <a:lstStyle/>
          <a:p>
            <a:pPr marR="5080" algn="just">
              <a:spcBef>
                <a:spcPts val="100"/>
              </a:spcBef>
            </a:pPr>
            <a:r>
              <a:rPr lang="es-MX" sz="2400" dirty="0" smtClean="0">
                <a:latin typeface="Arial" pitchFamily="34" charset="0"/>
                <a:cs typeface="Arial" pitchFamily="34" charset="0"/>
              </a:rPr>
              <a:t>Plantéate metas que impliquen un poco más de esfuerzo cada vez, en lo cotidiano. </a:t>
            </a:r>
          </a:p>
          <a:p>
            <a:pPr marR="5080" algn="just">
              <a:spcBef>
                <a:spcPts val="100"/>
              </a:spcBef>
            </a:pPr>
            <a:r>
              <a:rPr lang="es-MX" sz="2400" dirty="0" smtClean="0">
                <a:latin typeface="Arial" pitchFamily="34" charset="0"/>
                <a:cs typeface="Arial" pitchFamily="34" charset="0"/>
              </a:rPr>
              <a:t>Por ejemplo, si te gusta leer, puedes proponerte conocer los libros más importantes de tu autor favorito. Si lo consigues, plantéate leer toda su obra. Si te gusta el deporte, intenta entrenar primero cada tercer día. Si lo logras, empieza a hacerlo cada día. Incrementa la dificultad de tus tareas gradualmente y reconoce tus avances y el esfuerzo que implican.</a:t>
            </a:r>
            <a:endParaRPr lang="en-US" sz="2400" spc="-15" dirty="0" smtClean="0">
              <a:latin typeface="Arial" pitchFamily="34" charset="0"/>
              <a:cs typeface="Arial" pitchFamily="34" charset="0"/>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pPr>
            <a:endParaRPr lang="en-US" sz="2600" spc="-15" dirty="0" smtClean="0">
              <a:latin typeface="Soberana Sans" panose="02000000000000000000" pitchFamily="2" charset="77"/>
              <a:cs typeface="Soberana Sans"/>
            </a:endParaRPr>
          </a:p>
          <a:p>
            <a:pPr marR="5080">
              <a:spcBef>
                <a:spcPts val="100"/>
              </a:spcBef>
            </a:pPr>
            <a:r>
              <a:rPr lang="es-MX" sz="1800" dirty="0" smtClean="0">
                <a:latin typeface="Arial" pitchFamily="34" charset="0"/>
                <a:cs typeface="Arial" pitchFamily="34" charset="0"/>
              </a:rPr>
              <a:t>Ve el video “</a:t>
            </a:r>
            <a:r>
              <a:rPr lang="es-MX" sz="1800" dirty="0" err="1" smtClean="0">
                <a:latin typeface="Arial" pitchFamily="34" charset="0"/>
                <a:cs typeface="Arial" pitchFamily="34" charset="0"/>
              </a:rPr>
              <a:t>Scarlett</a:t>
            </a:r>
            <a:r>
              <a:rPr lang="es-MX" sz="1800" dirty="0" smtClean="0">
                <a:latin typeface="Arial" pitchFamily="34" charset="0"/>
                <a:cs typeface="Arial" pitchFamily="34" charset="0"/>
              </a:rPr>
              <a:t>”. Extenderás tu comprensión sobre el valor del esfuerzo para alcanzar metas. Lo puedes encontrar en el siguiente enlace: https://www.youtube.com/watch?v=8Oi7HhaWoVQ </a:t>
            </a:r>
          </a:p>
          <a:p>
            <a:pPr marR="5080">
              <a:spcBef>
                <a:spcPts val="100"/>
              </a:spcBef>
            </a:pPr>
            <a:r>
              <a:rPr lang="es-MX" sz="1800" dirty="0" smtClean="0">
                <a:latin typeface="Arial" pitchFamily="34" charset="0"/>
                <a:cs typeface="Arial" pitchFamily="34" charset="0"/>
              </a:rPr>
              <a:t>También puedes buscar la canción </a:t>
            </a:r>
            <a:r>
              <a:rPr lang="es-MX" sz="1800" dirty="0" err="1" smtClean="0">
                <a:latin typeface="Arial" pitchFamily="34" charset="0"/>
                <a:cs typeface="Arial" pitchFamily="34" charset="0"/>
              </a:rPr>
              <a:t>Keep</a:t>
            </a:r>
            <a:r>
              <a:rPr lang="es-MX" sz="1800" dirty="0" smtClean="0">
                <a:latin typeface="Arial" pitchFamily="34" charset="0"/>
                <a:cs typeface="Arial" pitchFamily="34" charset="0"/>
              </a:rPr>
              <a:t> </a:t>
            </a:r>
            <a:r>
              <a:rPr lang="es-MX" sz="1800" dirty="0" err="1" smtClean="0">
                <a:latin typeface="Arial" pitchFamily="34" charset="0"/>
                <a:cs typeface="Arial" pitchFamily="34" charset="0"/>
              </a:rPr>
              <a:t>on</a:t>
            </a:r>
            <a:r>
              <a:rPr lang="es-MX" sz="1800" dirty="0" smtClean="0">
                <a:latin typeface="Arial" pitchFamily="34" charset="0"/>
                <a:cs typeface="Arial" pitchFamily="34" charset="0"/>
              </a:rPr>
              <a:t> </a:t>
            </a:r>
            <a:r>
              <a:rPr lang="es-MX" sz="1800" dirty="0" err="1" smtClean="0">
                <a:latin typeface="Arial" pitchFamily="34" charset="0"/>
                <a:cs typeface="Arial" pitchFamily="34" charset="0"/>
              </a:rPr>
              <a:t>going</a:t>
            </a:r>
            <a:r>
              <a:rPr lang="es-MX" sz="1800" dirty="0" smtClean="0">
                <a:latin typeface="Arial" pitchFamily="34" charset="0"/>
                <a:cs typeface="Arial" pitchFamily="34" charset="0"/>
              </a:rPr>
              <a:t> de </a:t>
            </a:r>
            <a:r>
              <a:rPr lang="es-MX" sz="1800" dirty="0" err="1" smtClean="0">
                <a:latin typeface="Arial" pitchFamily="34" charset="0"/>
                <a:cs typeface="Arial" pitchFamily="34" charset="0"/>
              </a:rPr>
              <a:t>Abby</a:t>
            </a:r>
            <a:r>
              <a:rPr lang="es-MX" sz="1800" dirty="0" smtClean="0">
                <a:latin typeface="Arial" pitchFamily="34" charset="0"/>
                <a:cs typeface="Arial" pitchFamily="34" charset="0"/>
              </a:rPr>
              <a:t> </a:t>
            </a:r>
            <a:r>
              <a:rPr lang="es-MX" sz="1800" dirty="0" err="1" smtClean="0">
                <a:latin typeface="Arial" pitchFamily="34" charset="0"/>
                <a:cs typeface="Arial" pitchFamily="34" charset="0"/>
              </a:rPr>
              <a:t>Diamond</a:t>
            </a:r>
            <a:r>
              <a:rPr lang="es-MX" sz="1800" dirty="0" smtClean="0">
                <a:latin typeface="Arial" pitchFamily="34" charset="0"/>
                <a:cs typeface="Arial" pitchFamily="34" charset="0"/>
              </a:rPr>
              <a:t> en tu navegador, prueba con subtítulos en español.</a:t>
            </a:r>
            <a:endParaRPr lang="en-US" sz="1800" spc="-15" dirty="0" smtClean="0">
              <a:latin typeface="Arial" pitchFamily="34" charset="0"/>
              <a:cs typeface="Arial" pitchFamily="34" charset="0"/>
            </a:endParaRPr>
          </a:p>
          <a:p>
            <a:pPr marR="5080">
              <a:spcBef>
                <a:spcPts val="100"/>
              </a:spcBef>
            </a:pPr>
            <a:endParaRPr lang="en-US" sz="2000" spc="-15" dirty="0" smtClean="0">
              <a:latin typeface="Soberana Sans" panose="02000000000000000000" pitchFamily="2" charset="77"/>
              <a:cs typeface="Soberana Sans"/>
            </a:endParaRPr>
          </a:p>
        </p:txBody>
      </p:sp>
      <p:sp>
        <p:nvSpPr>
          <p:cNvPr id="9" name="object 10">
            <a:extLst>
              <a:ext uri="{FF2B5EF4-FFF2-40B4-BE49-F238E27FC236}">
                <a16:creationId xmlns:a16="http://schemas.microsoft.com/office/drawing/2014/main" xmlns="" id="{29700AC3-8E6B-3242-A3F9-D407FB9AF115}"/>
              </a:ext>
            </a:extLst>
          </p:cNvPr>
          <p:cNvSpPr/>
          <p:nvPr/>
        </p:nvSpPr>
        <p:spPr>
          <a:xfrm>
            <a:off x="304800" y="42672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75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p14="http://schemas.microsoft.com/office/powerpoint/2010/main" xmlns=""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2063</TotalTime>
  <Words>911</Words>
  <Application>Microsoft Office PowerPoint</Application>
  <PresentationFormat>Carta (216 x 279 mm)</PresentationFormat>
  <Paragraphs>92</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Valoro mi   esfuerzo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176</cp:revision>
  <dcterms:created xsi:type="dcterms:W3CDTF">2018-06-27T19:50:18Z</dcterms:created>
  <dcterms:modified xsi:type="dcterms:W3CDTF">2020-02-20T20:44:34Z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