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78" r:id="rId4"/>
    <p:sldId id="267" r:id="rId5"/>
    <p:sldId id="272" r:id="rId6"/>
    <p:sldId id="273" r:id="rId7"/>
    <p:sldId id="276" r:id="rId8"/>
    <p:sldId id="275" r:id="rId9"/>
    <p:sldId id="277"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022851"/>
            <a:ext cx="8061972" cy="707886"/>
          </a:xfrm>
          <a:prstGeom prst="rect">
            <a:avLst/>
          </a:prstGeom>
        </p:spPr>
        <p:txBody>
          <a:bodyPr wrap="square">
            <a:spAutoFit/>
          </a:bodyPr>
          <a:lstStyle/>
          <a:p>
            <a:r>
              <a:rPr lang="es-MX" sz="4000" dirty="0" smtClean="0">
                <a:solidFill>
                  <a:srgbClr val="00B0F0"/>
                </a:solidFill>
                <a:latin typeface="Arial Black" pitchFamily="34" charset="0"/>
              </a:rPr>
              <a:t>PENSANDO EN MI FUTURO</a:t>
            </a:r>
            <a:r>
              <a:rPr lang="es-MX" sz="4000" dirty="0" smtClean="0">
                <a:latin typeface="Arial Black" pitchFamily="34" charset="0"/>
              </a:rPr>
              <a:t> </a:t>
            </a:r>
            <a:endParaRPr lang="es-MX" sz="4000" dirty="0">
              <a:latin typeface="Arial Black" pitchFamily="34" charset="0"/>
            </a:endParaRP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a16="http://schemas.microsoft.com/office/drawing/2014/main" xmlns="" id="{A542659A-4FA0-6F4D-B73D-B428747300F6}"/>
              </a:ext>
            </a:extLst>
          </p:cNvPr>
          <p:cNvSpPr/>
          <p:nvPr/>
        </p:nvSpPr>
        <p:spPr>
          <a:xfrm>
            <a:off x="1678329" y="3715476"/>
            <a:ext cx="2720051" cy="26353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PERSEVERANCIA</a:t>
            </a:r>
            <a:endParaRPr lang="en-US" dirty="0"/>
          </a:p>
        </p:txBody>
      </p:sp>
      <p:pic>
        <p:nvPicPr>
          <p:cNvPr id="12" name="9 Imagen" descr="C:\Users\BECAS 3\AppData\Local\Microsoft\Windows\Temporary Internet Files\Content.IE5\UDP1W49J\1591799_stress_thumb_big[1].jpg"/>
          <p:cNvPicPr/>
          <p:nvPr/>
        </p:nvPicPr>
        <p:blipFill>
          <a:blip r:embed="rId7" cstate="print"/>
          <a:srcRect/>
          <a:stretch>
            <a:fillRect/>
          </a:stretch>
        </p:blipFill>
        <p:spPr bwMode="auto">
          <a:xfrm>
            <a:off x="2188689" y="4033952"/>
            <a:ext cx="1752600" cy="1361846"/>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rgbClr val="00B0F0"/>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313899" y="313899"/>
            <a:ext cx="8461611" cy="6309420"/>
          </a:xfrm>
          <a:prstGeom prst="rect">
            <a:avLst/>
          </a:prstGeom>
        </p:spPr>
        <p:txBody>
          <a:bodyPr wrap="square">
            <a:spAutoFit/>
          </a:bodyPr>
          <a:lstStyle/>
          <a:p>
            <a:pPr algn="just"/>
            <a:r>
              <a:rPr lang="es-MX" sz="3200" dirty="0" smtClean="0">
                <a:solidFill>
                  <a:srgbClr val="00B0F0"/>
                </a:solidFill>
                <a:latin typeface="Arial Black" pitchFamily="34" charset="0"/>
              </a:rPr>
              <a:t>CONTEXTO</a:t>
            </a:r>
          </a:p>
          <a:p>
            <a:pPr algn="just"/>
            <a:endParaRPr lang="es-ES" dirty="0" smtClean="0">
              <a:latin typeface="Arial Black" pitchFamily="34" charset="0"/>
            </a:endParaRPr>
          </a:p>
          <a:p>
            <a:pPr algn="just"/>
            <a:endParaRPr lang="es-MX" dirty="0" smtClean="0">
              <a:latin typeface="Arial Black" pitchFamily="34" charset="0"/>
            </a:endParaRPr>
          </a:p>
          <a:p>
            <a:pPr algn="just"/>
            <a:r>
              <a:rPr lang="es-MX" sz="2400" dirty="0" smtClean="0">
                <a:solidFill>
                  <a:schemeClr val="accent5">
                    <a:lumMod val="75000"/>
                  </a:schemeClr>
                </a:solidFill>
              </a:rPr>
              <a:t>Con el propósito de preservar el interés en la construcción de su proyecto de vida, es indispensable que los estudiantes puedan establecer y proyectar metas que sean significativas y factibles. Sin embargo, hay contextos en los que es más complicado alcanzar metas de vida. Por esta razón se considera importante que los estudiantes reflexionen sobre los beneficios de concebir el futuro como una oportunidad para trascender las dificultades presentes y convertirse en agentes de cambio. Un joven puede comenzar a construir una visión alentadora de sí mismo, al pensar en sus anhelos en un futuro cercano, situado en un lapso corto de tiempo (que no le abrume ni le parezca tan lejano). Si el joven identifica oportunidades a su alcance que le permitan satisfacer intereses y anhelos personales se espera que genere el entusiasmo de ampliar su visión y pensar a largo plazo. </a:t>
            </a:r>
            <a:endParaRPr lang="es-MX" sz="2400"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313899" y="313899"/>
            <a:ext cx="8461611" cy="5047536"/>
          </a:xfrm>
          <a:prstGeom prst="rect">
            <a:avLst/>
          </a:prstGeom>
        </p:spPr>
        <p:txBody>
          <a:bodyPr wrap="square">
            <a:spAutoFit/>
          </a:bodyPr>
          <a:lstStyle/>
          <a:p>
            <a:r>
              <a:rPr lang="es-MX" sz="2800" dirty="0" smtClean="0">
                <a:solidFill>
                  <a:srgbClr val="00B0F0"/>
                </a:solidFill>
                <a:latin typeface="Arial Black" pitchFamily="34" charset="0"/>
              </a:rPr>
              <a:t>Estructura de la sesión y recomendaciones específicas</a:t>
            </a:r>
            <a:endParaRPr lang="es-ES" sz="2800" dirty="0" smtClean="0">
              <a:solidFill>
                <a:srgbClr val="00B0F0"/>
              </a:solidFill>
              <a:latin typeface="Arial Black" pitchFamily="34" charset="0"/>
            </a:endParaRPr>
          </a:p>
          <a:p>
            <a:pPr algn="just"/>
            <a:endParaRPr lang="es-MX" dirty="0" smtClean="0">
              <a:latin typeface="Arial Black" pitchFamily="34" charset="0"/>
            </a:endParaRPr>
          </a:p>
          <a:p>
            <a:pPr algn="just"/>
            <a:r>
              <a:rPr lang="es-MX" sz="2400" b="1" dirty="0" smtClean="0">
                <a:solidFill>
                  <a:srgbClr val="002060"/>
                </a:solidFill>
              </a:rPr>
              <a:t>Recuerde a los estudiantes los siguientes pasos: </a:t>
            </a:r>
          </a:p>
          <a:p>
            <a:pPr algn="just"/>
            <a:r>
              <a:rPr lang="es-MX" sz="2400" dirty="0" smtClean="0"/>
              <a:t>• Iniciar ajustando la postura: espalda erguida y cuerpo relajado. </a:t>
            </a:r>
          </a:p>
          <a:p>
            <a:pPr algn="just"/>
            <a:r>
              <a:rPr lang="es-MX" sz="2400" dirty="0" smtClean="0"/>
              <a:t>• </a:t>
            </a:r>
            <a:r>
              <a:rPr lang="es-MX" sz="2400" dirty="0" smtClean="0">
                <a:solidFill>
                  <a:srgbClr val="00B0F0"/>
                </a:solidFill>
              </a:rPr>
              <a:t>Por un momento dirigimos toda nuestra atención a las sensaciones que provoca el aire al entrar y salir por nuestras fosas nasales. </a:t>
            </a:r>
          </a:p>
          <a:p>
            <a:pPr algn="just"/>
            <a:r>
              <a:rPr lang="es-MX" sz="2400" dirty="0" smtClean="0"/>
              <a:t>• Cualquier otro estímulo diferente a estas sensaciones (como sonidos, movimiento o incluso ideas que surjan) las identificamos como una distracción y las soltaremos muy suavemente. </a:t>
            </a:r>
          </a:p>
          <a:p>
            <a:pPr algn="just"/>
            <a:r>
              <a:rPr lang="es-MX" sz="2400" dirty="0" smtClean="0"/>
              <a:t>• </a:t>
            </a:r>
            <a:r>
              <a:rPr lang="es-MX" sz="2400" dirty="0" smtClean="0">
                <a:solidFill>
                  <a:srgbClr val="00B0F0"/>
                </a:solidFill>
              </a:rPr>
              <a:t>Si se distraen, no se preocupen, es normal. Sólo suelten la distracción y regresen a la respiración.</a:t>
            </a:r>
            <a:endParaRPr lang="es-MX" sz="2400"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237977"/>
            <a:ext cx="7047914" cy="1323439"/>
          </a:xfrm>
          <a:prstGeom prst="rect">
            <a:avLst/>
          </a:prstGeom>
          <a:noFill/>
        </p:spPr>
        <p:txBody>
          <a:bodyPr wrap="square" rtlCol="0">
            <a:spAutoFit/>
          </a:bodyPr>
          <a:lstStyle/>
          <a:p>
            <a:r>
              <a:rPr lang="es-MX" sz="2000" dirty="0" smtClean="0">
                <a:solidFill>
                  <a:srgbClr val="00B0F0"/>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distingan las ventajas de </a:t>
            </a:r>
            <a:r>
              <a:rPr lang="es-MX" sz="2000" dirty="0" err="1" smtClean="0"/>
              <a:t>reexionar</a:t>
            </a:r>
            <a:r>
              <a:rPr lang="es-MX" sz="2000" dirty="0" smtClean="0"/>
              <a:t> sobre el futuro, de establecer metas a largo plazo y las posibles implicaciones de no hacerlo.</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666499"/>
            <a:ext cx="9015413" cy="923330"/>
          </a:xfrm>
          <a:prstGeom prst="rect">
            <a:avLst/>
          </a:prstGeom>
        </p:spPr>
        <p:txBody>
          <a:bodyPr wrap="square">
            <a:spAutoFit/>
          </a:bodyPr>
          <a:lstStyle/>
          <a:p>
            <a:pPr algn="r"/>
            <a:r>
              <a:rPr lang="es-MX" dirty="0" smtClean="0">
                <a:solidFill>
                  <a:srgbClr val="00B0F0"/>
                </a:solidFill>
                <a:latin typeface="Arial Black" pitchFamily="34" charset="0"/>
              </a:rPr>
              <a:t>¿Por qué es importante? </a:t>
            </a:r>
          </a:p>
          <a:p>
            <a:pPr algn="r"/>
            <a:r>
              <a:rPr lang="es-MX" dirty="0" smtClean="0"/>
              <a:t>Porque los estudiantes podrán reconocer los elementos que son importantes para construir su futuro.</a:t>
            </a:r>
            <a:endParaRPr lang="es-MX" dirty="0">
              <a:latin typeface="Arial" pitchFamily="34" charset="0"/>
              <a:cs typeface="Arial" pitchFamily="34" charset="0"/>
            </a:endParaRPr>
          </a:p>
        </p:txBody>
      </p:sp>
      <p:sp>
        <p:nvSpPr>
          <p:cNvPr id="18" name="17 CuadroTexto"/>
          <p:cNvSpPr txBox="1"/>
          <p:nvPr/>
        </p:nvSpPr>
        <p:spPr>
          <a:xfrm>
            <a:off x="0" y="2626052"/>
            <a:ext cx="9015412" cy="3970318"/>
          </a:xfrm>
          <a:prstGeom prst="rect">
            <a:avLst/>
          </a:prstGeom>
          <a:noFill/>
        </p:spPr>
        <p:txBody>
          <a:bodyPr wrap="square" rtlCol="0">
            <a:spAutoFit/>
          </a:bodyPr>
          <a:lstStyle/>
          <a:p>
            <a:r>
              <a:rPr lang="es-MX" dirty="0" smtClean="0">
                <a:solidFill>
                  <a:srgbClr val="00B0F0"/>
                </a:solidFill>
                <a:latin typeface="Arial Black" pitchFamily="34" charset="0"/>
              </a:rPr>
              <a:t>Presentación</a:t>
            </a:r>
          </a:p>
          <a:p>
            <a:r>
              <a:rPr lang="es-MX" dirty="0" smtClean="0">
                <a:latin typeface="Arial" pitchFamily="34" charset="0"/>
                <a:cs typeface="Arial" pitchFamily="34" charset="0"/>
              </a:rPr>
              <a:t> Invita a los estudiantes a leer la introducción de la lección y El reto es:</a:t>
            </a:r>
          </a:p>
          <a:p>
            <a:endParaRPr lang="es-ES" dirty="0" smtClean="0">
              <a:latin typeface="Arial Black" pitchFamily="34" charset="0"/>
            </a:endParaRPr>
          </a:p>
          <a:p>
            <a:r>
              <a:rPr lang="es-ES" dirty="0" smtClean="0">
                <a:solidFill>
                  <a:srgbClr val="00B0F0"/>
                </a:solidFill>
                <a:latin typeface="Arial Black" pitchFamily="34" charset="0"/>
              </a:rPr>
              <a:t>Introducción</a:t>
            </a:r>
          </a:p>
          <a:p>
            <a:pPr algn="just"/>
            <a:r>
              <a:rPr lang="es-MX" dirty="0" smtClean="0"/>
              <a:t>“¿Reflexionar sobre nuestro futuro? Ya lo hemos hecho en los cursos anteriores. Me produce rechazo este tipo de ejercicios. Creo que el problema es que se me hace muy difícil, no veo claro qué poner y termino escribiendo algo muy superficial. No me interesa el futuro, prefiero vivir el presente” este es el caso de Ana, una estudiante de bachillerato del sur del país. ¿Estás de acuerdo con Ana? Aunque a veces nos sintamos así, pensar en el futuro es un reto que vale la pena tomar. De lo contrario, corremos el riesgo de que el futuro nos alcance de sorpresa y sintamos que desperdiciamos lo más valioso que tenemos: nuestra vida. </a:t>
            </a:r>
          </a:p>
          <a:p>
            <a:pPr algn="just"/>
            <a:endParaRPr lang="es-MX" dirty="0" smtClean="0"/>
          </a:p>
          <a:p>
            <a:pPr algn="just"/>
            <a:r>
              <a:rPr lang="es-MX" b="1" dirty="0" smtClean="0"/>
              <a:t>El reto es </a:t>
            </a:r>
            <a:r>
              <a:rPr lang="es-MX" dirty="0" smtClean="0"/>
              <a:t>distinguir las ventajas de reflexionar sobre el futuro, de establecer metas a largo plazo y las posibles implicaciones de no hacerlo</a:t>
            </a:r>
            <a:endParaRPr lang="es-MX" dirty="0">
              <a:latin typeface="Arial Black"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2923877"/>
          </a:xfrm>
          <a:prstGeom prst="rect">
            <a:avLst/>
          </a:prstGeom>
          <a:noFill/>
        </p:spPr>
        <p:txBody>
          <a:bodyPr wrap="square" rtlCol="0">
            <a:spAutoFit/>
          </a:bodyPr>
          <a:lstStyle/>
          <a:p>
            <a:r>
              <a:rPr lang="es-MX" sz="2000" dirty="0" smtClean="0">
                <a:solidFill>
                  <a:srgbClr val="00B0F0"/>
                </a:solidFill>
                <a:latin typeface="Arial Black" pitchFamily="34" charset="0"/>
              </a:rPr>
              <a:t>Actividad 1: </a:t>
            </a:r>
            <a:r>
              <a:rPr lang="es-MX" sz="2000" b="1" dirty="0" smtClean="0">
                <a:solidFill>
                  <a:srgbClr val="00B0F0"/>
                </a:solidFill>
              </a:rPr>
              <a:t>Los estudiantes construyen su “yo futuro”. </a:t>
            </a:r>
            <a:endParaRPr lang="es-MX" sz="2000" b="1" dirty="0" smtClean="0">
              <a:solidFill>
                <a:srgbClr val="00B0F0"/>
              </a:solidFill>
              <a:latin typeface="Arial Black" pitchFamily="34" charset="0"/>
            </a:endParaRPr>
          </a:p>
          <a:p>
            <a:r>
              <a:rPr lang="es-MX" dirty="0" smtClean="0">
                <a:solidFill>
                  <a:schemeClr val="accent1">
                    <a:lumMod val="75000"/>
                  </a:schemeClr>
                </a:solidFill>
                <a:latin typeface="Arial" pitchFamily="34" charset="0"/>
                <a:cs typeface="Arial" pitchFamily="34" charset="0"/>
              </a:rPr>
              <a:t>• Para ello, parten de su situación actual y se inspiran en personas que admiran. Por esto, sugiera que lo último que llenen sea el recuadro de su “yo futuro” (abajo a la derecha). • Pídales que elijan una fecha futura con la que se sientan cómodos (1 año, 5 años o 20 años).</a:t>
            </a:r>
          </a:p>
          <a:p>
            <a:r>
              <a:rPr lang="es-MX" b="1" dirty="0" smtClean="0">
                <a:latin typeface="Arial" pitchFamily="34" charset="0"/>
                <a:cs typeface="Arial" pitchFamily="34" charset="0"/>
              </a:rPr>
              <a:t>Trabaja de manera individual. Llena los siguientes recuadros en orden: </a:t>
            </a:r>
          </a:p>
          <a:p>
            <a:r>
              <a:rPr lang="es-MX" b="1" dirty="0" smtClean="0">
                <a:latin typeface="Arial" pitchFamily="34" charset="0"/>
                <a:cs typeface="Arial" pitchFamily="34" charset="0"/>
              </a:rPr>
              <a:t>Nota: Como elemento, considera: habilidades, logros personales, objetos materiales, elementos de tu entorno, actividades, actitudes, etc. Anota los más importantes o relevantes para ti.</a:t>
            </a: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aphicFrame>
        <p:nvGraphicFramePr>
          <p:cNvPr id="19" name="18 Tabla"/>
          <p:cNvGraphicFramePr>
            <a:graphicFrameLocks noGrp="1"/>
          </p:cNvGraphicFramePr>
          <p:nvPr/>
        </p:nvGraphicFramePr>
        <p:xfrm>
          <a:off x="200296" y="2589640"/>
          <a:ext cx="8815116" cy="4114800"/>
        </p:xfrm>
        <a:graphic>
          <a:graphicData uri="http://schemas.openxmlformats.org/drawingml/2006/table">
            <a:tbl>
              <a:tblPr firstRow="1" bandRow="1">
                <a:tableStyleId>{5C22544A-7EE6-4342-B048-85BDC9FD1C3A}</a:tableStyleId>
              </a:tblPr>
              <a:tblGrid>
                <a:gridCol w="4407558"/>
                <a:gridCol w="4407558"/>
              </a:tblGrid>
              <a:tr h="370840">
                <a:tc>
                  <a:txBody>
                    <a:bodyPr/>
                    <a:lstStyle/>
                    <a:p>
                      <a:r>
                        <a:rPr lang="es-MX" sz="1600" dirty="0" smtClean="0"/>
                        <a:t>Fecha de hoy: </a:t>
                      </a:r>
                    </a:p>
                    <a:p>
                      <a:r>
                        <a:rPr lang="es-MX" sz="1600" dirty="0" smtClean="0"/>
                        <a:t>Elementos que tengo: </a:t>
                      </a:r>
                    </a:p>
                    <a:p>
                      <a:r>
                        <a:rPr lang="es-MX" sz="1600" dirty="0" smtClean="0"/>
                        <a:t>• _______________________________ </a:t>
                      </a:r>
                    </a:p>
                    <a:p>
                      <a:r>
                        <a:rPr lang="es-MX" sz="1600" dirty="0" smtClean="0"/>
                        <a:t>• _______________________________</a:t>
                      </a:r>
                    </a:p>
                    <a:p>
                      <a:r>
                        <a:rPr lang="es-MX" sz="1600" dirty="0" smtClean="0"/>
                        <a:t>• Elementos que desearía tener: </a:t>
                      </a:r>
                    </a:p>
                    <a:p>
                      <a:r>
                        <a:rPr lang="es-MX" sz="1600" dirty="0" smtClean="0"/>
                        <a:t>• _______________________________</a:t>
                      </a:r>
                    </a:p>
                    <a:p>
                      <a:r>
                        <a:rPr lang="es-MX" sz="1600" dirty="0" smtClean="0"/>
                        <a:t>• _______________________________</a:t>
                      </a:r>
                    </a:p>
                    <a:p>
                      <a:r>
                        <a:rPr lang="es-MX" sz="1600" dirty="0" smtClean="0"/>
                        <a:t>• _______________________________</a:t>
                      </a:r>
                    </a:p>
                    <a:p>
                      <a:r>
                        <a:rPr lang="es-MX" sz="1600" dirty="0" smtClean="0"/>
                        <a:t>En general me siento:</a:t>
                      </a:r>
                    </a:p>
                    <a:p>
                      <a:pPr>
                        <a:buFont typeface="Arial" pitchFamily="34" charset="0"/>
                        <a:buChar char="•"/>
                      </a:pPr>
                      <a:r>
                        <a:rPr lang="es-ES" sz="1600" dirty="0" smtClean="0"/>
                        <a:t> _____________________</a:t>
                      </a:r>
                      <a:r>
                        <a:rPr lang="es-ES" dirty="0" smtClean="0"/>
                        <a:t>__________</a:t>
                      </a:r>
                      <a:endParaRPr lang="es-MX" dirty="0"/>
                    </a:p>
                  </a:txBody>
                  <a:tcPr/>
                </a:tc>
                <a:tc>
                  <a:txBody>
                    <a:bodyPr/>
                    <a:lstStyle/>
                    <a:p>
                      <a:r>
                        <a:rPr lang="es-MX" sz="1600" dirty="0" smtClean="0"/>
                        <a:t>En unos cinco años me gustaría ser como: ___________________________ _______</a:t>
                      </a:r>
                    </a:p>
                    <a:p>
                      <a:r>
                        <a:rPr lang="es-MX" sz="1600" dirty="0" smtClean="0"/>
                        <a:t>Ya que:</a:t>
                      </a:r>
                    </a:p>
                    <a:p>
                      <a:r>
                        <a:rPr lang="es-ES" sz="1600" dirty="0" smtClean="0"/>
                        <a:t>__________________________________________________________________________________</a:t>
                      </a:r>
                      <a:endParaRPr lang="es-MX" sz="1600" dirty="0"/>
                    </a:p>
                  </a:txBody>
                  <a:tcPr/>
                </a:tc>
              </a:tr>
              <a:tr h="370840">
                <a:tc>
                  <a:txBody>
                    <a:bodyPr/>
                    <a:lstStyle/>
                    <a:p>
                      <a:endParaRPr lang="es-MX" dirty="0"/>
                    </a:p>
                  </a:txBody>
                  <a:tcPr/>
                </a:tc>
                <a:tc>
                  <a:txBody>
                    <a:bodyPr/>
                    <a:lstStyle/>
                    <a:p>
                      <a:r>
                        <a:rPr lang="es-MX" sz="1600" dirty="0" smtClean="0"/>
                        <a:t>Dentro de ___ años </a:t>
                      </a:r>
                    </a:p>
                    <a:p>
                      <a:r>
                        <a:rPr lang="es-MX" sz="1600" dirty="0" smtClean="0"/>
                        <a:t>Elementos que me gustaría tener </a:t>
                      </a:r>
                    </a:p>
                    <a:p>
                      <a:r>
                        <a:rPr lang="es-MX" sz="1600" dirty="0" smtClean="0"/>
                        <a:t>• </a:t>
                      </a:r>
                    </a:p>
                    <a:p>
                      <a:r>
                        <a:rPr lang="es-MX" sz="1600" dirty="0" smtClean="0"/>
                        <a:t>• </a:t>
                      </a:r>
                    </a:p>
                    <a:p>
                      <a:r>
                        <a:rPr lang="es-MX" sz="1600" dirty="0" smtClean="0"/>
                        <a:t>• </a:t>
                      </a:r>
                    </a:p>
                    <a:p>
                      <a:r>
                        <a:rPr lang="es-MX" sz="1600" dirty="0" smtClean="0"/>
                        <a:t>Me gustaría sentirme __________________</a:t>
                      </a:r>
                      <a:endParaRPr lang="es-MX" sz="1600" dirty="0"/>
                    </a:p>
                  </a:txBody>
                  <a:tcPr/>
                </a:tc>
              </a:tr>
            </a:tbl>
          </a:graphicData>
        </a:graphic>
      </p:graphicFrame>
      <p:cxnSp>
        <p:nvCxnSpPr>
          <p:cNvPr id="21" name="20 Conector recto de flecha"/>
          <p:cNvCxnSpPr/>
          <p:nvPr/>
        </p:nvCxnSpPr>
        <p:spPr>
          <a:xfrm flipH="1" flipV="1">
            <a:off x="3800094" y="4530520"/>
            <a:ext cx="856800" cy="805755"/>
          </a:xfrm>
          <a:prstGeom prst="straightConnector1">
            <a:avLst/>
          </a:prstGeom>
          <a:ln w="762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76493"/>
            <a:ext cx="4582716" cy="6863417"/>
          </a:xfrm>
          <a:prstGeom prst="rect">
            <a:avLst/>
          </a:prstGeom>
          <a:noFill/>
        </p:spPr>
        <p:txBody>
          <a:bodyPr wrap="square" rtlCol="0">
            <a:spAutoFit/>
          </a:bodyPr>
          <a:lstStyle/>
          <a:p>
            <a:r>
              <a:rPr lang="es-MX" sz="2000" dirty="0" smtClean="0">
                <a:solidFill>
                  <a:srgbClr val="00B0F0"/>
                </a:solidFill>
                <a:latin typeface="Arial Black" pitchFamily="34" charset="0"/>
              </a:rPr>
              <a:t>Actividad 2: Reúnete con dos compañeros. </a:t>
            </a:r>
          </a:p>
          <a:p>
            <a:r>
              <a:rPr lang="es-MX" sz="2000" dirty="0" smtClean="0"/>
              <a:t>El objetivo de esta actividad es que sus estudiantes conciban el futuro con optimismo, como una oportunidad para trascender sus problemas actuales.</a:t>
            </a:r>
          </a:p>
          <a:p>
            <a:endParaRPr lang="es-MX" sz="2000" dirty="0" smtClean="0"/>
          </a:p>
          <a:p>
            <a:pPr marL="457200" indent="-457200">
              <a:buAutoNum type="alphaLcPeriod"/>
            </a:pPr>
            <a:r>
              <a:rPr lang="es-MX" sz="2000" dirty="0" smtClean="0">
                <a:solidFill>
                  <a:srgbClr val="00B0F0"/>
                </a:solidFill>
              </a:rPr>
              <a:t>Compartan sus sentimientos y experiencias al realizar el ejercicio anterior. </a:t>
            </a:r>
          </a:p>
          <a:p>
            <a:pPr marL="457200" indent="-457200">
              <a:buAutoNum type="alphaLcPeriod"/>
            </a:pPr>
            <a:r>
              <a:rPr lang="es-MX" sz="2000" dirty="0" smtClean="0">
                <a:solidFill>
                  <a:srgbClr val="00B0F0"/>
                </a:solidFill>
              </a:rPr>
              <a:t>Reflexionen sobre la siguiente frase: </a:t>
            </a:r>
          </a:p>
          <a:p>
            <a:pPr marL="457200" indent="-457200">
              <a:buAutoNum type="alphaLcPeriod"/>
            </a:pPr>
            <a:endParaRPr lang="es-MX" sz="2000" dirty="0" smtClean="0"/>
          </a:p>
          <a:p>
            <a:pPr marL="457200" indent="-457200"/>
            <a:r>
              <a:rPr lang="es-MX" sz="2000" b="1" dirty="0" smtClean="0"/>
              <a:t>“El futuro nos brinda oportunidades para trascender nuestras dificultades presentes”. </a:t>
            </a:r>
          </a:p>
          <a:p>
            <a:pPr marL="457200" indent="-457200"/>
            <a:endParaRPr lang="es-MX" sz="2000" dirty="0" smtClean="0"/>
          </a:p>
          <a:p>
            <a:pPr marL="457200" indent="-457200"/>
            <a:r>
              <a:rPr lang="es-MX" sz="2000" dirty="0" smtClean="0"/>
              <a:t>¿Qué opinan?, ¿están de acuerdo?, ¿cómo se relaciona la frase con la perseverancia? _____________________________________________________________________________________________</a:t>
            </a:r>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BECAS 3\AppData\Local\Microsoft\Windows\Temporary Internet Files\Content.IE5\D6YHD9ME\585UIO-1[1].jpg"/>
          <p:cNvPicPr>
            <a:picLocks noChangeAspect="1" noChangeArrowheads="1"/>
          </p:cNvPicPr>
          <p:nvPr/>
        </p:nvPicPr>
        <p:blipFill>
          <a:blip r:embed="rId4"/>
          <a:srcRect/>
          <a:stretch>
            <a:fillRect/>
          </a:stretch>
        </p:blipFill>
        <p:spPr bwMode="auto">
          <a:xfrm>
            <a:off x="4698604" y="1492446"/>
            <a:ext cx="4445395" cy="5157137"/>
          </a:xfrm>
          <a:prstGeom prst="rect">
            <a:avLst/>
          </a:prstGeom>
          <a:noFill/>
        </p:spPr>
      </p:pic>
      <p:sp>
        <p:nvSpPr>
          <p:cNvPr id="9" name="8 CuadroTexto"/>
          <p:cNvSpPr txBox="1"/>
          <p:nvPr/>
        </p:nvSpPr>
        <p:spPr>
          <a:xfrm>
            <a:off x="5321152" y="1251092"/>
            <a:ext cx="2331445"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4187941" cy="6555641"/>
          </a:xfrm>
          <a:prstGeom prst="rect">
            <a:avLst/>
          </a:prstGeom>
          <a:noFill/>
        </p:spPr>
        <p:txBody>
          <a:bodyPr wrap="square" rtlCol="0">
            <a:spAutoFit/>
          </a:bodyPr>
          <a:lstStyle/>
          <a:p>
            <a:r>
              <a:rPr lang="es-MX" sz="2000" dirty="0" smtClean="0">
                <a:solidFill>
                  <a:srgbClr val="00B0F0"/>
                </a:solidFill>
                <a:latin typeface="Arial Black" pitchFamily="34" charset="0"/>
              </a:rPr>
              <a:t>REAFIRMO Y ORDENO </a:t>
            </a:r>
          </a:p>
          <a:p>
            <a:r>
              <a:rPr lang="es-MX" sz="2000" dirty="0" smtClean="0"/>
              <a:t>Pida a un estudiante que lea en voz alta el texto, y al resto del grupo que siga la lectura en silencio. </a:t>
            </a:r>
          </a:p>
          <a:p>
            <a:r>
              <a:rPr lang="es-MX" sz="2000" dirty="0" smtClean="0"/>
              <a:t>• Si le es posible, comente una conclusión breve o solicite a dos estudiantes que mencionen sus aprendizajes.</a:t>
            </a:r>
          </a:p>
          <a:p>
            <a:endParaRPr lang="es-MX" sz="2000" b="1" cap="small" dirty="0" smtClean="0">
              <a:solidFill>
                <a:srgbClr val="FF0000"/>
              </a:solidFill>
            </a:endParaRPr>
          </a:p>
          <a:p>
            <a:pPr algn="just"/>
            <a:r>
              <a:rPr lang="es-MX" sz="2000" b="1" dirty="0" smtClean="0">
                <a:solidFill>
                  <a:srgbClr val="00B0F0"/>
                </a:solidFill>
              </a:rPr>
              <a:t>A veces, el futuro parece nebuloso lleno de retos y dificultades. Pero, ¿pudieron vislumbrar un futuro alentador al principio de esta actividad? Si así fue, probablemente hayan generado cierto entusiasmo o interés en alcanzarlo. Para hacerlo, necesitamos ser perseverantes, y ¿cuándo te recomendamos que empieces a construir tu futuro? Hoy ¡No hay tiempo que perder!</a:t>
            </a:r>
            <a:endParaRPr lang="es-ES" sz="2000" b="1" cap="small" dirty="0" smtClean="0">
              <a:solidFill>
                <a:srgbClr val="00B0F0"/>
              </a:solidFill>
            </a:endParaRPr>
          </a:p>
          <a:p>
            <a:endParaRPr lang="es-MX" sz="2000" b="1" cap="small" dirty="0">
              <a:solidFill>
                <a:srgbClr val="FF0000"/>
              </a:solidFill>
            </a:endParaRPr>
          </a:p>
        </p:txBody>
      </p:sp>
      <p:pic>
        <p:nvPicPr>
          <p:cNvPr id="2061" name="Picture 13" descr="C:\Users\BECAS 3\AppData\Local\Microsoft\Windows\Temporary Internet Files\Content.IE5\D6YHD9ME\mujer2[1].jpg"/>
          <p:cNvPicPr>
            <a:picLocks noChangeAspect="1" noChangeArrowheads="1"/>
          </p:cNvPicPr>
          <p:nvPr/>
        </p:nvPicPr>
        <p:blipFill>
          <a:blip r:embed="rId4"/>
          <a:srcRect/>
          <a:stretch>
            <a:fillRect/>
          </a:stretch>
        </p:blipFill>
        <p:spPr bwMode="auto">
          <a:xfrm>
            <a:off x="4984276" y="585788"/>
            <a:ext cx="1905000" cy="2286000"/>
          </a:xfrm>
          <a:prstGeom prst="rect">
            <a:avLst/>
          </a:prstGeom>
          <a:noFill/>
        </p:spPr>
      </p:pic>
      <p:pic>
        <p:nvPicPr>
          <p:cNvPr id="2064" name="Picture 16" descr="C:\Users\BECAS 3\AppData\Local\Microsoft\Windows\Temporary Internet Files\Content.IE5\91PAMXRL\p[1].txt"/>
          <p:cNvPicPr>
            <a:picLocks noChangeAspect="1" noChangeArrowheads="1"/>
          </p:cNvPicPr>
          <p:nvPr/>
        </p:nvPicPr>
        <p:blipFill>
          <a:blip r:embed="rId5"/>
          <a:srcRect/>
          <a:stretch>
            <a:fillRect/>
          </a:stretch>
        </p:blipFill>
        <p:spPr bwMode="auto">
          <a:xfrm>
            <a:off x="5205413" y="3978386"/>
            <a:ext cx="3810000" cy="2543175"/>
          </a:xfrm>
          <a:prstGeom prst="rect">
            <a:avLst/>
          </a:prstGeom>
          <a:noFill/>
        </p:spPr>
      </p:pic>
      <p:sp>
        <p:nvSpPr>
          <p:cNvPr id="7" name="6 CuadroTexto"/>
          <p:cNvSpPr txBox="1"/>
          <p:nvPr/>
        </p:nvSpPr>
        <p:spPr>
          <a:xfrm>
            <a:off x="6488935" y="3338111"/>
            <a:ext cx="2526478" cy="523220"/>
          </a:xfrm>
          <a:prstGeom prst="rect">
            <a:avLst/>
          </a:prstGeom>
          <a:noFill/>
        </p:spPr>
        <p:txBody>
          <a:bodyPr wrap="square" rtlCol="0">
            <a:spAutoFit/>
          </a:bodyPr>
          <a:lstStyle/>
          <a:p>
            <a:r>
              <a:rPr lang="es-ES" sz="1000" dirty="0" smtClean="0"/>
              <a:t>Imágenes  prediseñadas </a:t>
            </a:r>
            <a:r>
              <a:rPr lang="es-ES" sz="1000" dirty="0" smtClean="0"/>
              <a:t>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7" name="6 CuadroTexto"/>
          <p:cNvSpPr txBox="1"/>
          <p:nvPr/>
        </p:nvSpPr>
        <p:spPr>
          <a:xfrm>
            <a:off x="464023" y="204716"/>
            <a:ext cx="4258101" cy="1569660"/>
          </a:xfrm>
          <a:prstGeom prst="rect">
            <a:avLst/>
          </a:prstGeom>
          <a:noFill/>
        </p:spPr>
        <p:txBody>
          <a:bodyPr wrap="square" rtlCol="0">
            <a:spAutoFit/>
          </a:bodyPr>
          <a:lstStyle/>
          <a:p>
            <a:r>
              <a:rPr lang="es-MX" sz="2400" dirty="0" smtClean="0">
                <a:solidFill>
                  <a:srgbClr val="00B0F0"/>
                </a:solidFill>
                <a:latin typeface="Arial Black" pitchFamily="34" charset="0"/>
              </a:rPr>
              <a:t>PARA TU VIDA DIARIA</a:t>
            </a:r>
          </a:p>
          <a:p>
            <a:endParaRPr lang="es-ES" dirty="0" smtClean="0"/>
          </a:p>
          <a:p>
            <a:r>
              <a:rPr lang="es-MX" dirty="0" smtClean="0"/>
              <a:t>Te sugerimos realizar este ejercicio nuevamente con un familiar, un vecino o un amigo para planear tu futuro.</a:t>
            </a:r>
            <a:endParaRPr lang="es-MX" dirty="0"/>
          </a:p>
        </p:txBody>
      </p:sp>
      <p:sp>
        <p:nvSpPr>
          <p:cNvPr id="8" name="7 CuadroTexto"/>
          <p:cNvSpPr txBox="1"/>
          <p:nvPr/>
        </p:nvSpPr>
        <p:spPr>
          <a:xfrm>
            <a:off x="3712191" y="2647666"/>
            <a:ext cx="4967785" cy="2123658"/>
          </a:xfrm>
          <a:prstGeom prst="rect">
            <a:avLst/>
          </a:prstGeom>
          <a:noFill/>
        </p:spPr>
        <p:txBody>
          <a:bodyPr wrap="square" rtlCol="0">
            <a:spAutoFit/>
          </a:bodyPr>
          <a:lstStyle/>
          <a:p>
            <a:r>
              <a:rPr lang="es-MX" sz="2400" dirty="0" smtClean="0">
                <a:solidFill>
                  <a:srgbClr val="00B0F0"/>
                </a:solidFill>
                <a:latin typeface="Arial Black" pitchFamily="34" charset="0"/>
              </a:rPr>
              <a:t>¿QUIERES SABER MÁS?</a:t>
            </a:r>
          </a:p>
          <a:p>
            <a:endParaRPr lang="es-ES" dirty="0" smtClean="0"/>
          </a:p>
          <a:p>
            <a:r>
              <a:rPr lang="es-MX" dirty="0" smtClean="0"/>
              <a:t>En el siguiente video, Steve </a:t>
            </a:r>
            <a:r>
              <a:rPr lang="es-MX" dirty="0" err="1" smtClean="0"/>
              <a:t>Jobs</a:t>
            </a:r>
            <a:r>
              <a:rPr lang="es-MX" dirty="0" smtClean="0"/>
              <a:t> nos cuenta diferentes pasajes de su vida relacionados con la importancia de identificar lo que deseamos y otros aspectos que involucran la perseverancia: https://www.youtube.com/ </a:t>
            </a:r>
            <a:r>
              <a:rPr lang="es-MX" dirty="0" err="1" smtClean="0"/>
              <a:t>watch?v</a:t>
            </a:r>
            <a:r>
              <a:rPr lang="es-MX" dirty="0" smtClean="0"/>
              <a:t>=lC6SRuGtIJ4</a:t>
            </a:r>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B0F0"/>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76200"/>
            <a:ext cx="7634514" cy="384419"/>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59315"/>
          <a:ext cx="9144000" cy="6298344"/>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27962">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r>
                        <a:rPr lang="es-MX" dirty="0" smtClean="0"/>
                        <a:t>Los estudiantes identificaron los pasos intermedios (metas a corto y mediano plazo) para alcanzar una meta a largo plazo. </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62114">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9995">
                <a:tc>
                  <a:txBody>
                    <a:bodyPr/>
                    <a:lstStyle/>
                    <a:p>
                      <a:r>
                        <a:rPr lang="es-MX" dirty="0" smtClean="0"/>
                        <a:t>Se logró un clima de confianza en el grupo.</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727113">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05080">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TotalTime>
  <Words>1085</Words>
  <Application>Microsoft Office PowerPoint</Application>
  <PresentationFormat>Presentación en pantalla (4:3)</PresentationFormat>
  <Paragraphs>96</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35</cp:revision>
  <dcterms:created xsi:type="dcterms:W3CDTF">2018-01-29T17:15:52Z</dcterms:created>
  <dcterms:modified xsi:type="dcterms:W3CDTF">2020-02-20T20:42:43Z</dcterms:modified>
</cp:coreProperties>
</file>