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328" r:id="rId3"/>
    <p:sldId id="337" r:id="rId4"/>
    <p:sldId id="327" r:id="rId5"/>
    <p:sldId id="265" r:id="rId6"/>
    <p:sldId id="330" r:id="rId7"/>
    <p:sldId id="329" r:id="rId8"/>
    <p:sldId id="317" r:id="rId9"/>
    <p:sldId id="335" r:id="rId10"/>
    <p:sldId id="336"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A81"/>
    <a:srgbClr val="AD48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76"/>
    <p:restoredTop sz="94458"/>
  </p:normalViewPr>
  <p:slideViewPr>
    <p:cSldViewPr>
      <p:cViewPr varScale="1">
        <p:scale>
          <a:sx n="86" d="100"/>
          <a:sy n="86" d="100"/>
        </p:scale>
        <p:origin x="-1734" y="24"/>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p14="http://schemas.microsoft.com/office/powerpoint/2010/main" xmlns=""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5">
              <a:lumMod val="60000"/>
              <a:lumOff val="40000"/>
            </a:schemeClr>
          </a:solidFill>
        </p:spPr>
        <p:txBody>
          <a:bodyPr wrap="square" lIns="0" tIns="0" rIns="0" bIns="0" rtlCol="0"/>
          <a:lstStyle/>
          <a:p>
            <a:endParaRPr sz="1900"/>
          </a:p>
        </p:txBody>
      </p:sp>
      <p:sp>
        <p:nvSpPr>
          <p:cNvPr id="5" name="object 8">
            <a:extLst>
              <a:ext uri="{FF2B5EF4-FFF2-40B4-BE49-F238E27FC236}">
                <a16:creationId xmlns:a16="http://schemas.microsoft.com/office/drawing/2014/main" xmlns=""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rgbClr val="00B0F0"/>
          </a:solidFill>
        </p:spPr>
        <p:txBody>
          <a:bodyPr wrap="square" lIns="0" tIns="0" rIns="0" bIns="0" rtlCol="0"/>
          <a:lstStyle/>
          <a:p>
            <a:endParaRPr sz="1900"/>
          </a:p>
        </p:txBody>
      </p:sp>
      <p:sp>
        <p:nvSpPr>
          <p:cNvPr id="6" name="object 10">
            <a:extLst>
              <a:ext uri="{FF2B5EF4-FFF2-40B4-BE49-F238E27FC236}">
                <a16:creationId xmlns:a16="http://schemas.microsoft.com/office/drawing/2014/main" xmlns="" id="{90A54EB5-7157-B740-8A0F-EC2698345950}"/>
              </a:ext>
            </a:extLst>
          </p:cNvPr>
          <p:cNvSpPr txBox="1">
            <a:spLocks noGrp="1"/>
          </p:cNvSpPr>
          <p:nvPr>
            <p:ph type="title"/>
          </p:nvPr>
        </p:nvSpPr>
        <p:spPr>
          <a:xfrm>
            <a:off x="1134910" y="2196973"/>
            <a:ext cx="8009090" cy="1949252"/>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smtClean="0"/>
              <a:t>LAS METAS TAMBIEN </a:t>
            </a:r>
            <a:br>
              <a:rPr lang="es-MX" sz="5400" dirty="0" smtClean="0"/>
            </a:br>
            <a:r>
              <a:rPr lang="es-MX" sz="5400" dirty="0" smtClean="0"/>
              <a:t/>
            </a:r>
            <a:br>
              <a:rPr lang="es-MX" sz="5400" dirty="0" smtClean="0"/>
            </a:br>
            <a:r>
              <a:rPr lang="es-MX" sz="5400" dirty="0" smtClean="0"/>
              <a:t>CAMBIAN</a:t>
            </a:r>
            <a:br>
              <a:rPr lang="es-MX" sz="5400" dirty="0" smtClean="0"/>
            </a:br>
            <a:endParaRPr sz="5400" dirty="0"/>
          </a:p>
        </p:txBody>
      </p:sp>
      <p:sp>
        <p:nvSpPr>
          <p:cNvPr id="8" name="object 14">
            <a:extLst>
              <a:ext uri="{FF2B5EF4-FFF2-40B4-BE49-F238E27FC236}">
                <a16:creationId xmlns:a16="http://schemas.microsoft.com/office/drawing/2014/main" xmlns="" id="{1629FED3-F6BB-C14A-B152-496947790C6A}"/>
              </a:ext>
            </a:extLst>
          </p:cNvPr>
          <p:cNvSpPr/>
          <p:nvPr/>
        </p:nvSpPr>
        <p:spPr>
          <a:xfrm>
            <a:off x="1225633" y="499489"/>
            <a:ext cx="0" cy="374276"/>
          </a:xfrm>
          <a:custGeom>
            <a:avLst/>
            <a:gdLst/>
            <a:ahLst/>
            <a:cxnLst/>
            <a:rect l="l" t="t" r="r" b="b"/>
            <a:pathLst>
              <a:path h="318134">
                <a:moveTo>
                  <a:pt x="0" y="0"/>
                </a:moveTo>
                <a:lnTo>
                  <a:pt x="0" y="317804"/>
                </a:lnTo>
              </a:path>
            </a:pathLst>
          </a:custGeom>
          <a:ln w="12700">
            <a:solidFill>
              <a:srgbClr val="FFFFFF"/>
            </a:solidFill>
          </a:ln>
        </p:spPr>
        <p:txBody>
          <a:bodyPr wrap="square" lIns="0" tIns="0" rIns="0" bIns="0" rtlCol="0"/>
          <a:lstStyle/>
          <a:p>
            <a:endParaRPr sz="1900"/>
          </a:p>
        </p:txBody>
      </p:sp>
      <p:sp>
        <p:nvSpPr>
          <p:cNvPr id="9" name="Oval 8">
            <a:extLst>
              <a:ext uri="{FF2B5EF4-FFF2-40B4-BE49-F238E27FC236}">
                <a16:creationId xmlns:a16="http://schemas.microsoft.com/office/drawing/2014/main" xmlns="" id="{A542659A-4FA0-6F4D-B73D-B428747300F6}"/>
              </a:ext>
            </a:extLst>
          </p:cNvPr>
          <p:cNvSpPr/>
          <p:nvPr/>
        </p:nvSpPr>
        <p:spPr>
          <a:xfrm>
            <a:off x="6477000" y="3884499"/>
            <a:ext cx="2514600" cy="2362200"/>
          </a:xfrm>
          <a:prstGeom prst="ellipse">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dirty="0" smtClean="0"/>
              <a:t>PERSEVERANCIA</a:t>
            </a:r>
            <a:endParaRPr lang="en-US" dirty="0"/>
          </a:p>
        </p:txBody>
      </p:sp>
      <p:pic>
        <p:nvPicPr>
          <p:cNvPr id="10" name="9 Imagen" descr="C:\Users\BECAS 3\AppData\Local\Microsoft\Windows\Temporary Internet Files\Content.IE5\UDP1W49J\1591799_stress_thumb_big[1].jpg"/>
          <p:cNvPicPr/>
          <p:nvPr/>
        </p:nvPicPr>
        <p:blipFill>
          <a:blip r:embed="rId2" cstate="print"/>
          <a:srcRect/>
          <a:stretch>
            <a:fillRect/>
          </a:stretch>
        </p:blipFill>
        <p:spPr bwMode="auto">
          <a:xfrm>
            <a:off x="6858000" y="4267200"/>
            <a:ext cx="1752600" cy="1361846"/>
          </a:xfrm>
          <a:prstGeom prst="rect">
            <a:avLst/>
          </a:prstGeom>
          <a:noFill/>
          <a:ln w="9525">
            <a:noFill/>
            <a:miter lim="800000"/>
            <a:headEnd/>
            <a:tailEnd/>
          </a:ln>
        </p:spPr>
      </p:pic>
    </p:spTree>
    <p:extLst>
      <p:ext uri="{BB962C8B-B14F-4D97-AF65-F5344CB8AC3E}">
        <p14:creationId xmlns:p14="http://schemas.microsoft.com/office/powerpoint/2010/main" xmlns=""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0" y="4572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5">
              <a:lumMod val="75000"/>
            </a:schemeClr>
          </a:solidFill>
          <a:ln>
            <a:solidFill>
              <a:schemeClr val="accent2">
                <a:lumMod val="60000"/>
                <a:lumOff val="40000"/>
              </a:schemeClr>
            </a:solidFill>
          </a:ln>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685800" y="-3419"/>
            <a:ext cx="7620000" cy="384419"/>
          </a:xfrm>
          <a:prstGeom prst="rect">
            <a:avLst/>
          </a:prstGeom>
          <a:ln>
            <a:solidFill>
              <a:schemeClr val="accent2">
                <a:lumMod val="60000"/>
                <a:lumOff val="40000"/>
              </a:schemeClr>
            </a:solidFill>
          </a:ln>
        </p:spPr>
        <p:txBody>
          <a:bodyPr vert="horz" wrap="square" lIns="0" tIns="14941" rIns="0" bIns="0" rtlCol="0">
            <a:spAutoFit/>
          </a:bodyPr>
          <a:lstStyle/>
          <a:p>
            <a:pPr marL="14941">
              <a:spcBef>
                <a:spcPts val="117"/>
              </a:spcBef>
            </a:pPr>
            <a:r>
              <a:rPr lang="es-MX" sz="2400" b="1" spc="-5" dirty="0" smtClean="0">
                <a:solidFill>
                  <a:srgbClr val="FFFFFF"/>
                </a:solidFill>
                <a:latin typeface="Soberana Sans"/>
                <a:cs typeface="Soberana Sans"/>
              </a:rPr>
              <a:t>Evaluación de la sesión    Prepa:     Grupo:      Turno:</a:t>
            </a:r>
            <a:endParaRPr lang="es-MX" sz="2400" dirty="0">
              <a:latin typeface="Soberana Sans"/>
              <a:cs typeface="Soberana Sans"/>
            </a:endParaRPr>
          </a:p>
        </p:txBody>
      </p:sp>
      <p:graphicFrame>
        <p:nvGraphicFramePr>
          <p:cNvPr id="10" name="9 Tabla"/>
          <p:cNvGraphicFramePr>
            <a:graphicFrameLocks noGrp="1"/>
          </p:cNvGraphicFramePr>
          <p:nvPr/>
        </p:nvGraphicFramePr>
        <p:xfrm>
          <a:off x="0" y="838200"/>
          <a:ext cx="9144000" cy="6660214"/>
        </p:xfrm>
        <a:graphic>
          <a:graphicData uri="http://schemas.openxmlformats.org/drawingml/2006/table">
            <a:tbl>
              <a:tblPr firstRow="1" bandRow="1">
                <a:tableStyleId>{7DF18680-E054-41AD-8BC1-D1AEF772440D}</a:tableStyleId>
              </a:tblPr>
              <a:tblGrid>
                <a:gridCol w="3429000"/>
                <a:gridCol w="1524000"/>
                <a:gridCol w="1219200"/>
                <a:gridCol w="838200"/>
                <a:gridCol w="914400"/>
                <a:gridCol w="1219200"/>
              </a:tblGrid>
              <a:tr h="609600">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1004835">
                <a:tc>
                  <a:txBody>
                    <a:bodyPr/>
                    <a:lstStyle/>
                    <a:p>
                      <a:r>
                        <a:rPr lang="es-MX" dirty="0" smtClean="0"/>
                        <a:t>Al menos un 50% de los estudiantes identificaron la importancia de ajustar sus metas ante posibles cambios en sus vidas.</a:t>
                      </a:r>
                      <a:endParaRPr lang="es-MX" dirty="0"/>
                    </a:p>
                  </a:txBody>
                  <a:tcPr/>
                </a:tc>
                <a:tc>
                  <a:txBody>
                    <a:bodyPr/>
                    <a:lstStyle/>
                    <a:p>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tc>
                  <a:txBody>
                    <a:bodyPr/>
                    <a:lstStyle/>
                    <a:p>
                      <a:endParaRPr lang="es-MX"/>
                    </a:p>
                  </a:txBody>
                  <a:tcPr/>
                </a:tc>
              </a:tr>
              <a:tr h="594360">
                <a:tc>
                  <a:txBody>
                    <a:bodyPr/>
                    <a:lstStyle/>
                    <a:p>
                      <a:r>
                        <a:rPr lang="es-MX" dirty="0" smtClean="0"/>
                        <a:t>Los estudiantes mostraron interés y se involucraron en la actividad.</a:t>
                      </a:r>
                      <a:endParaRPr lang="es-MX" dirty="0"/>
                    </a:p>
                  </a:txBody>
                  <a:tcPr/>
                </a:tc>
                <a:tc>
                  <a:txBody>
                    <a:bodyPr/>
                    <a:lstStyle/>
                    <a:p>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tc>
                  <a:txBody>
                    <a:bodyPr/>
                    <a:lstStyle/>
                    <a:p>
                      <a:endParaRPr lang="es-MX"/>
                    </a:p>
                  </a:txBody>
                  <a:tcPr/>
                </a:tc>
              </a:tr>
              <a:tr h="563880">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785027">
                <a:tc gridSpan="6">
                  <a:txBody>
                    <a:bodyPr/>
                    <a:lstStyle/>
                    <a:p>
                      <a:r>
                        <a:rPr lang="es-MX" dirty="0" smtClean="0"/>
                        <a:t>¿Qué funcionó bien y qué efectos positivos se observaron al realizar la actividad?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85027">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85027">
                <a:tc gridSpan="6">
                  <a:txBody>
                    <a:bodyPr/>
                    <a:lstStyle/>
                    <a:p>
                      <a:r>
                        <a:rPr lang="es-MX" sz="1800" dirty="0" smtClean="0"/>
                        <a:t>¿Qué alumnos no</a:t>
                      </a:r>
                      <a:r>
                        <a:rPr lang="es-MX" sz="1800" baseline="0" dirty="0" smtClean="0"/>
                        <a:t> realiz</a:t>
                      </a:r>
                      <a:r>
                        <a:rPr lang="es-MX" sz="1800" dirty="0" smtClean="0"/>
                        <a:t>aron la actividad? </a:t>
                      </a:r>
                    </a:p>
                    <a:p>
                      <a:r>
                        <a:rPr lang="es-ES" sz="1800" dirty="0" smtClean="0"/>
                        <a:t>1.</a:t>
                      </a:r>
                    </a:p>
                    <a:p>
                      <a:r>
                        <a:rPr lang="es-ES" sz="1800" dirty="0" smtClean="0"/>
                        <a:t>2.</a:t>
                      </a:r>
                    </a:p>
                    <a:p>
                      <a:r>
                        <a:rPr lang="es-ES" sz="1800" dirty="0" smtClean="0"/>
                        <a:t>3.</a:t>
                      </a:r>
                    </a:p>
                    <a:p>
                      <a:r>
                        <a:rPr lang="es-ES" sz="1800" dirty="0" smtClean="0"/>
                        <a:t>4.</a:t>
                      </a:r>
                    </a:p>
                    <a:p>
                      <a:r>
                        <a:rPr lang="es-ES" sz="1800" dirty="0" smtClean="0"/>
                        <a:t>5.</a:t>
                      </a:r>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p14="http://schemas.microsoft.com/office/powerpoint/2010/main" xmlns=""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a16="http://schemas.microsoft.com/office/drawing/2014/main" xmlns=""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8" name="object 8">
            <a:extLst>
              <a:ext uri="{FF2B5EF4-FFF2-40B4-BE49-F238E27FC236}">
                <a16:creationId xmlns:a16="http://schemas.microsoft.com/office/drawing/2014/main" xmlns=""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sp>
        <p:nvSpPr>
          <p:cNvPr id="19" name="object 8">
            <a:extLst>
              <a:ext uri="{FF2B5EF4-FFF2-40B4-BE49-F238E27FC236}">
                <a16:creationId xmlns:a16="http://schemas.microsoft.com/office/drawing/2014/main" xmlns=""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pic>
        <p:nvPicPr>
          <p:cNvPr id="3" name="Imagen 2">
            <a:extLst>
              <a:ext uri="{FF2B5EF4-FFF2-40B4-BE49-F238E27FC236}">
                <a16:creationId xmlns:a16="http://schemas.microsoft.com/office/drawing/2014/main" xmlns="" id="{1DF1F269-802B-7143-93E7-6C65E080850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0" y="1371600"/>
            <a:ext cx="5591200" cy="5500532"/>
          </a:xfrm>
          <a:prstGeom prst="rect">
            <a:avLst/>
          </a:prstGeom>
        </p:spPr>
      </p:pic>
      <p:sp>
        <p:nvSpPr>
          <p:cNvPr id="15" name="object 10">
            <a:extLst>
              <a:ext uri="{FF2B5EF4-FFF2-40B4-BE49-F238E27FC236}">
                <a16:creationId xmlns:a16="http://schemas.microsoft.com/office/drawing/2014/main" xmlns=""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un </a:t>
            </a:r>
            <a:r>
              <a:rPr sz="2400" dirty="0" err="1">
                <a:latin typeface="Soberana Sans"/>
                <a:cs typeface="Soberana Sans"/>
              </a:rPr>
              <a:t>minuto</a:t>
            </a:r>
            <a:r>
              <a:rPr lang="es-ES" sz="2400" dirty="0">
                <a:latin typeface="Soberana Sans"/>
                <a:cs typeface="Soberana Sans"/>
              </a:rPr>
              <a:t> </a:t>
            </a: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p14="http://schemas.microsoft.com/office/powerpoint/2010/main" xmlns=""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no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pic>
        <p:nvPicPr>
          <p:cNvPr id="8"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a16="http://schemas.microsoft.com/office/drawing/2014/main" xmlns="" id="{D8CDE6EA-7FCC-1A40-8768-9D9FE31BD33E}"/>
              </a:ext>
            </a:extLst>
          </p:cNvPr>
          <p:cNvSpPr/>
          <p:nvPr/>
        </p:nvSpPr>
        <p:spPr>
          <a:xfrm>
            <a:off x="304800" y="-8235"/>
            <a:ext cx="7162800" cy="6104235"/>
          </a:xfrm>
          <a:prstGeom prst="rect">
            <a:avLst/>
          </a:prstGeom>
          <a:solidFill>
            <a:schemeClr val="accent5">
              <a:lumMod val="40000"/>
              <a:lumOff val="60000"/>
            </a:schemeClr>
          </a:solidFill>
        </p:spPr>
        <p:txBody>
          <a:bodyPr wrap="square">
            <a:spAutoFit/>
          </a:bodyPr>
          <a:lstStyle/>
          <a:p>
            <a:pPr marL="14941">
              <a:spcBef>
                <a:spcPts val="447"/>
              </a:spcBef>
            </a:pPr>
            <a:r>
              <a:rPr lang="es-MX" sz="3200" b="1" dirty="0" smtClean="0">
                <a:solidFill>
                  <a:schemeClr val="accent5">
                    <a:lumMod val="50000"/>
                  </a:schemeClr>
                </a:solidFill>
              </a:rPr>
              <a:t>CONTEXTO</a:t>
            </a:r>
          </a:p>
          <a:p>
            <a:pPr marL="14941" algn="just">
              <a:spcBef>
                <a:spcPts val="447"/>
              </a:spcBef>
            </a:pPr>
            <a:r>
              <a:rPr lang="es-MX" sz="3200" dirty="0" smtClean="0">
                <a:solidFill>
                  <a:schemeClr val="accent5">
                    <a:lumMod val="75000"/>
                  </a:schemeClr>
                </a:solidFill>
              </a:rPr>
              <a:t>Comprender que el cambio es permanente, es una de las principales ideas que los docentes deben fomentar en los estudiantes, ya que es importante que ellos se adapten de mejor manera a nuevos escenarios y generen estrategias para lograr sus metas o modificarlas. No hacerlo implica asumir las desventajas emocionales, cognitivas y conductuales al resistirse al cambio. </a:t>
            </a:r>
          </a:p>
          <a:p>
            <a:pPr marL="14941" algn="just">
              <a:spcBef>
                <a:spcPts val="447"/>
              </a:spcBef>
            </a:pPr>
            <a:endParaRPr lang="es-MX" sz="3200" dirty="0" smtClean="0"/>
          </a:p>
        </p:txBody>
      </p:sp>
      <p:pic>
        <p:nvPicPr>
          <p:cNvPr id="3" name="Picture 2">
            <a:extLst>
              <a:ext uri="{FF2B5EF4-FFF2-40B4-BE49-F238E27FC236}">
                <a16:creationId xmlns:a16="http://schemas.microsoft.com/office/drawing/2014/main" xmlns="" id="{1329982E-4A41-0149-B81B-7C5AD95181C4}"/>
              </a:ext>
            </a:extLst>
          </p:cNvPr>
          <p:cNvPicPr>
            <a:picLocks noChangeAspect="1"/>
          </p:cNvPicPr>
          <p:nvPr/>
        </p:nvPicPr>
        <p:blipFill>
          <a:blip r:embed="rId3" cstate="print">
            <a:lum bright="70000" contrast="-70000"/>
          </a:blip>
          <a:stretch>
            <a:fillRect/>
          </a:stretch>
        </p:blipFill>
        <p:spPr>
          <a:xfrm>
            <a:off x="7318072" y="3962400"/>
            <a:ext cx="1825928" cy="2374900"/>
          </a:xfrm>
          <a:prstGeom prst="rect">
            <a:avLst/>
          </a:prstGeom>
        </p:spPr>
      </p:pic>
      <p:pic>
        <p:nvPicPr>
          <p:cNvPr id="10"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7696200" y="533400"/>
            <a:ext cx="609600" cy="609600"/>
          </a:xfrm>
          <a:prstGeom prst="rect">
            <a:avLst/>
          </a:prstGeom>
          <a:solidFill>
            <a:schemeClr val="accent5">
              <a:lumMod val="60000"/>
              <a:lumOff val="40000"/>
            </a:schemeClr>
          </a:solidFill>
        </p:spPr>
      </p:pic>
    </p:spTree>
    <p:extLst>
      <p:ext uri="{BB962C8B-B14F-4D97-AF65-F5344CB8AC3E}">
        <p14:creationId xmlns:p14="http://schemas.microsoft.com/office/powerpoint/2010/main" xmlns=""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6">
              <a:lumMod val="60000"/>
              <a:lumOff val="40000"/>
            </a:schemeClr>
          </a:solidFill>
          <a:ln>
            <a:solidFill>
              <a:srgbClr val="004A81"/>
            </a:solidFill>
          </a:ln>
        </p:spPr>
        <p:txBody>
          <a:bodyPr wrap="square" lIns="0" tIns="0" rIns="0" bIns="0" rtlCol="0"/>
          <a:lstStyle/>
          <a:p>
            <a:endParaRPr sz="190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1" name="Rectangle 1">
            <a:extLst>
              <a:ext uri="{FF2B5EF4-FFF2-40B4-BE49-F238E27FC236}">
                <a16:creationId xmlns:a16="http://schemas.microsoft.com/office/drawing/2014/main" xmlns="" id="{3224F731-B888-5F47-8F28-25747EE91283}"/>
              </a:ext>
            </a:extLst>
          </p:cNvPr>
          <p:cNvSpPr/>
          <p:nvPr/>
        </p:nvSpPr>
        <p:spPr>
          <a:xfrm>
            <a:off x="0" y="-152400"/>
            <a:ext cx="9143999" cy="8525411"/>
          </a:xfrm>
          <a:prstGeom prst="rect">
            <a:avLst/>
          </a:prstGeom>
          <a:solidFill>
            <a:schemeClr val="accent5">
              <a:lumMod val="40000"/>
              <a:lumOff val="60000"/>
            </a:schemeClr>
          </a:solidFill>
        </p:spPr>
        <p:txBody>
          <a:bodyPr wrap="square">
            <a:spAutoFit/>
          </a:bodyPr>
          <a:lstStyle/>
          <a:p>
            <a:pPr algn="ctr"/>
            <a:r>
              <a:rPr lang="es-MX" sz="2800" dirty="0" smtClean="0">
                <a:solidFill>
                  <a:schemeClr val="accent5">
                    <a:lumMod val="75000"/>
                  </a:schemeClr>
                </a:solidFill>
                <a:latin typeface="Arial Black" pitchFamily="34" charset="0"/>
              </a:rPr>
              <a:t>¿Cuál es el objetivo de la lección? </a:t>
            </a:r>
          </a:p>
          <a:p>
            <a:pPr algn="just"/>
            <a:r>
              <a:rPr lang="es-MX" sz="2000" dirty="0" smtClean="0"/>
              <a:t>Que el estudiante defina metas significativas y factibles a mediano y largo plazo, basadas en el reconocimiento de sus logros pasados y en una visión futura de sí mismo.</a:t>
            </a:r>
          </a:p>
          <a:p>
            <a:pPr algn="just"/>
            <a:r>
              <a:rPr lang="es-MX" sz="2800" dirty="0" smtClean="0">
                <a:solidFill>
                  <a:schemeClr val="accent5">
                    <a:lumMod val="75000"/>
                  </a:schemeClr>
                </a:solidFill>
                <a:latin typeface="Arial Black" pitchFamily="34" charset="0"/>
              </a:rPr>
              <a:t>¿Por qué es importante?</a:t>
            </a:r>
          </a:p>
          <a:p>
            <a:pPr algn="just"/>
            <a:r>
              <a:rPr lang="es-MX" sz="2000" dirty="0" smtClean="0"/>
              <a:t>Porque analizarán los ajustes que deben hacer a sus metas ante posibles cambios en sus vidas.</a:t>
            </a:r>
            <a:endParaRPr lang="es-MX" sz="2000" dirty="0" smtClean="0">
              <a:latin typeface="Arial" pitchFamily="34" charset="0"/>
              <a:cs typeface="Arial" pitchFamily="34" charset="0"/>
            </a:endParaRPr>
          </a:p>
          <a:p>
            <a:pPr algn="just"/>
            <a:r>
              <a:rPr lang="es-MX" sz="1800" i="1" dirty="0" smtClean="0">
                <a:latin typeface="Arial Black" pitchFamily="34" charset="0"/>
              </a:rPr>
              <a:t>Invita a los estudiantes a leer la introducción de la actividad, la cita y El Reto es</a:t>
            </a:r>
            <a:r>
              <a:rPr lang="es-MX" sz="1800" dirty="0" smtClean="0">
                <a:latin typeface="Arial Black" pitchFamily="34" charset="0"/>
              </a:rPr>
              <a:t>.</a:t>
            </a:r>
          </a:p>
          <a:p>
            <a:pPr algn="just"/>
            <a:endParaRPr lang="es-ES" sz="2000" dirty="0" smtClean="0">
              <a:solidFill>
                <a:schemeClr val="bg1"/>
              </a:solidFill>
              <a:latin typeface="Arial Black" pitchFamily="34" charset="0"/>
            </a:endParaRPr>
          </a:p>
          <a:p>
            <a:pPr algn="just"/>
            <a:r>
              <a:rPr lang="es-ES" sz="2000" dirty="0" smtClean="0">
                <a:solidFill>
                  <a:schemeClr val="accent5">
                    <a:lumMod val="75000"/>
                  </a:schemeClr>
                </a:solidFill>
                <a:latin typeface="Arial Black" pitchFamily="34" charset="0"/>
              </a:rPr>
              <a:t>INTRODUCCIÓN:</a:t>
            </a:r>
          </a:p>
          <a:p>
            <a:pPr algn="just"/>
            <a:endParaRPr lang="es-ES" sz="2000" dirty="0" smtClean="0">
              <a:solidFill>
                <a:schemeClr val="bg1"/>
              </a:solidFill>
              <a:latin typeface="Arial Black" pitchFamily="34" charset="0"/>
            </a:endParaRPr>
          </a:p>
          <a:p>
            <a:pPr algn="just"/>
            <a:r>
              <a:rPr lang="es-MX" sz="2000" dirty="0" smtClean="0">
                <a:solidFill>
                  <a:schemeClr val="accent5">
                    <a:lumMod val="50000"/>
                  </a:schemeClr>
                </a:solidFill>
                <a:latin typeface="Arial" pitchFamily="34" charset="0"/>
                <a:cs typeface="Arial" pitchFamily="34" charset="0"/>
              </a:rPr>
              <a:t>Cuando nos fijamos metas que pretendemos alcanzar, según nuestros deseos, en algunas ocasiones las condiciones para lograrlas pueden transformarse. Ante esto, las personas pueden optar por resistirse a los cambios o adaptarse a ellos. La primera opción trae consigo desventajas conductuales y emocionales, mientras que la segunda favorece el desarrollo de estrategias para enfrentar los retos y alcanzarlas metas. </a:t>
            </a:r>
          </a:p>
          <a:p>
            <a:pPr algn="just"/>
            <a:endParaRPr lang="es-ES" sz="2000" dirty="0" smtClean="0">
              <a:solidFill>
                <a:schemeClr val="accent5">
                  <a:lumMod val="50000"/>
                </a:schemeClr>
              </a:solidFill>
              <a:latin typeface="Arial" pitchFamily="34" charset="0"/>
              <a:cs typeface="Arial" pitchFamily="34" charset="0"/>
            </a:endParaRPr>
          </a:p>
          <a:p>
            <a:pPr algn="just"/>
            <a:r>
              <a:rPr lang="es-MX" sz="2000" dirty="0" smtClean="0">
                <a:solidFill>
                  <a:schemeClr val="accent5">
                    <a:lumMod val="50000"/>
                  </a:schemeClr>
                </a:solidFill>
                <a:latin typeface="Arial" pitchFamily="34" charset="0"/>
                <a:cs typeface="Arial" pitchFamily="34" charset="0"/>
              </a:rPr>
              <a:t>“Una meta no siempre está hecha para ser alcanzada, muchas veces sirve como algo a lo que hay que apuntar”. Bruce Lee</a:t>
            </a:r>
          </a:p>
          <a:p>
            <a:pPr algn="just"/>
            <a:endParaRPr lang="es-MX" sz="2000" dirty="0" smtClean="0">
              <a:solidFill>
                <a:schemeClr val="accent5">
                  <a:lumMod val="50000"/>
                </a:schemeClr>
              </a:solidFill>
              <a:latin typeface="Arial" pitchFamily="34" charset="0"/>
              <a:cs typeface="Arial" pitchFamily="34" charset="0"/>
            </a:endParaRPr>
          </a:p>
          <a:p>
            <a:pPr algn="just"/>
            <a:r>
              <a:rPr lang="es-MX" sz="2000" b="1" dirty="0" smtClean="0">
                <a:solidFill>
                  <a:schemeClr val="accent5">
                    <a:lumMod val="50000"/>
                  </a:schemeClr>
                </a:solidFill>
                <a:latin typeface="Arial" pitchFamily="34" charset="0"/>
                <a:cs typeface="Arial" pitchFamily="34" charset="0"/>
              </a:rPr>
              <a:t>El reto es </a:t>
            </a:r>
            <a:r>
              <a:rPr lang="es-MX" sz="2000" dirty="0" smtClean="0">
                <a:solidFill>
                  <a:schemeClr val="accent5">
                    <a:lumMod val="50000"/>
                  </a:schemeClr>
                </a:solidFill>
                <a:latin typeface="Arial" pitchFamily="34" charset="0"/>
                <a:cs typeface="Arial" pitchFamily="34" charset="0"/>
              </a:rPr>
              <a:t>definir metas significativas y factibles a mediano y largo plazo, basadas en el reconocimiento de sus logros pasados y en una visión futura de sí mismo</a:t>
            </a:r>
            <a:endParaRPr lang="es-ES" sz="2000" dirty="0" smtClean="0">
              <a:solidFill>
                <a:schemeClr val="accent5">
                  <a:lumMod val="50000"/>
                </a:schemeClr>
              </a:solidFill>
              <a:latin typeface="Arial" pitchFamily="34" charset="0"/>
              <a:cs typeface="Arial" pitchFamily="34" charset="0"/>
            </a:endParaRPr>
          </a:p>
          <a:p>
            <a:pPr algn="just"/>
            <a:endParaRPr lang="es-ES" sz="1800" dirty="0" smtClean="0">
              <a:solidFill>
                <a:srgbClr val="C00000"/>
              </a:solidFill>
              <a:latin typeface="Arial" pitchFamily="34" charset="0"/>
              <a:cs typeface="Arial" pitchFamily="34" charset="0"/>
            </a:endParaRPr>
          </a:p>
          <a:p>
            <a:pPr algn="just"/>
            <a:endParaRPr lang="en-US" sz="1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xmlns=""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5">
              <a:lumMod val="40000"/>
              <a:lumOff val="60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a16="http://schemas.microsoft.com/office/drawing/2014/main" xmlns="" id="{3224F731-B888-5F47-8F28-25747EE91283}"/>
              </a:ext>
            </a:extLst>
          </p:cNvPr>
          <p:cNvSpPr/>
          <p:nvPr/>
        </p:nvSpPr>
        <p:spPr>
          <a:xfrm>
            <a:off x="0" y="914400"/>
            <a:ext cx="8610600" cy="2677656"/>
          </a:xfrm>
          <a:prstGeom prst="rect">
            <a:avLst/>
          </a:prstGeom>
        </p:spPr>
        <p:txBody>
          <a:bodyPr wrap="square">
            <a:spAutoFit/>
          </a:bodyPr>
          <a:lstStyle/>
          <a:p>
            <a:pPr algn="just"/>
            <a:r>
              <a:rPr lang="es-MX" sz="2400" dirty="0" smtClean="0">
                <a:solidFill>
                  <a:schemeClr val="accent5">
                    <a:lumMod val="50000"/>
                  </a:schemeClr>
                </a:solidFill>
              </a:rPr>
              <a:t>Recapitule el texto de la introducción y haga un ejercicio de reflexión, puede preguntar al grupo si saben qué es la </a:t>
            </a:r>
            <a:r>
              <a:rPr lang="es-MX" sz="2400" b="1" dirty="0" smtClean="0">
                <a:solidFill>
                  <a:schemeClr val="accent5">
                    <a:lumMod val="50000"/>
                  </a:schemeClr>
                </a:solidFill>
              </a:rPr>
              <a:t>resistencia al cambio</a:t>
            </a:r>
            <a:r>
              <a:rPr lang="es-MX" sz="2400" dirty="0" smtClean="0">
                <a:solidFill>
                  <a:schemeClr val="accent5">
                    <a:lumMod val="50000"/>
                  </a:schemeClr>
                </a:solidFill>
              </a:rPr>
              <a:t>. Esto permitirá recuperar conocimientos previos.</a:t>
            </a:r>
          </a:p>
          <a:p>
            <a:pPr algn="just"/>
            <a:endParaRPr lang="es-ES" sz="2400" dirty="0" smtClean="0">
              <a:solidFill>
                <a:schemeClr val="bg1"/>
              </a:solidFill>
              <a:latin typeface="Soberana Sans" panose="02000000000000000000" pitchFamily="2" charset="77"/>
            </a:endParaRPr>
          </a:p>
          <a:p>
            <a:pPr algn="just"/>
            <a:endParaRPr lang="es-ES" sz="2400" dirty="0" smtClean="0">
              <a:solidFill>
                <a:schemeClr val="bg1"/>
              </a:solidFill>
              <a:latin typeface="Soberana Sans" panose="02000000000000000000" pitchFamily="2" charset="77"/>
            </a:endParaRPr>
          </a:p>
          <a:p>
            <a:pPr algn="just"/>
            <a:r>
              <a:rPr lang="es-MX" sz="2400" b="1" dirty="0" smtClean="0"/>
              <a:t>Resistencia al cambio</a:t>
            </a:r>
            <a:r>
              <a:rPr lang="es-MX" sz="2400" dirty="0" smtClean="0"/>
              <a:t>: Obstinación negativa por idea o creencia, aun cuando las condiciones no la favorecen. </a:t>
            </a:r>
            <a:endParaRPr lang="en-US" sz="2400" dirty="0">
              <a:solidFill>
                <a:schemeClr val="bg1"/>
              </a:solidFill>
              <a:latin typeface="Soberana Sans" panose="02000000000000000000" pitchFamily="2" charset="77"/>
            </a:endParaRPr>
          </a:p>
        </p:txBody>
      </p:sp>
      <p:sp>
        <p:nvSpPr>
          <p:cNvPr id="7" name="6 CuadroTexto"/>
          <p:cNvSpPr txBox="1"/>
          <p:nvPr/>
        </p:nvSpPr>
        <p:spPr>
          <a:xfrm>
            <a:off x="457200" y="381000"/>
            <a:ext cx="8077200" cy="400110"/>
          </a:xfrm>
          <a:prstGeom prst="rect">
            <a:avLst/>
          </a:prstGeom>
          <a:noFill/>
        </p:spPr>
        <p:txBody>
          <a:bodyPr wrap="square" rtlCol="0">
            <a:spAutoFit/>
          </a:bodyPr>
          <a:lstStyle/>
          <a:p>
            <a:pPr algn="ctr"/>
            <a:r>
              <a:rPr lang="es-MX" sz="2000" dirty="0" smtClean="0">
                <a:solidFill>
                  <a:schemeClr val="bg1">
                    <a:lumMod val="95000"/>
                  </a:schemeClr>
                </a:solidFill>
                <a:latin typeface="Arial Black" pitchFamily="34" charset="0"/>
              </a:rPr>
              <a:t>Estructura de la sesión y recomendaciones específicas</a:t>
            </a:r>
            <a:endParaRPr lang="es-MX" dirty="0">
              <a:solidFill>
                <a:schemeClr val="bg1">
                  <a:lumMod val="95000"/>
                </a:schemeClr>
              </a:solidFill>
            </a:endParaRPr>
          </a:p>
        </p:txBody>
      </p:sp>
    </p:spTree>
    <p:extLst>
      <p:ext uri="{BB962C8B-B14F-4D97-AF65-F5344CB8AC3E}">
        <p14:creationId xmlns:p14="http://schemas.microsoft.com/office/powerpoint/2010/main" xmlns=""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C:\Users\BECAS 3\AppData\Local\Microsoft\Windows\Temporary Internet Files\Content.IE5\1C1B17PN\2287405086_ec999bdc01_z[1].jpg"/>
          <p:cNvPicPr>
            <a:picLocks noChangeAspect="1" noChangeArrowheads="1"/>
          </p:cNvPicPr>
          <p:nvPr/>
        </p:nvPicPr>
        <p:blipFill>
          <a:blip r:embed="rId2" cstate="print"/>
          <a:srcRect/>
          <a:stretch>
            <a:fillRect/>
          </a:stretch>
        </p:blipFill>
        <p:spPr bwMode="auto">
          <a:xfrm>
            <a:off x="6248400" y="0"/>
            <a:ext cx="2667000" cy="3785419"/>
          </a:xfrm>
          <a:prstGeom prst="rect">
            <a:avLst/>
          </a:prstGeom>
          <a:noFill/>
        </p:spPr>
      </p:pic>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60000"/>
              <a:lumOff val="40000"/>
            </a:schemeClr>
          </a:solidFill>
        </p:spPr>
        <p:txBody>
          <a:bodyPr wrap="square" lIns="0" tIns="0" rIns="0" bIns="0" rtlCol="0"/>
          <a:lstStyle/>
          <a:p>
            <a:endParaRPr sz="1900"/>
          </a:p>
        </p:txBody>
      </p:sp>
      <p:sp>
        <p:nvSpPr>
          <p:cNvPr id="2" name="Rectangle 1">
            <a:extLst>
              <a:ext uri="{FF2B5EF4-FFF2-40B4-BE49-F238E27FC236}">
                <a16:creationId xmlns:a16="http://schemas.microsoft.com/office/drawing/2014/main" xmlns="" id="{3224F731-B888-5F47-8F28-25747EE91283}"/>
              </a:ext>
            </a:extLst>
          </p:cNvPr>
          <p:cNvSpPr/>
          <p:nvPr/>
        </p:nvSpPr>
        <p:spPr>
          <a:xfrm>
            <a:off x="304800" y="228600"/>
            <a:ext cx="8458200" cy="6063198"/>
          </a:xfrm>
          <a:prstGeom prst="rect">
            <a:avLst/>
          </a:prstGeom>
        </p:spPr>
        <p:txBody>
          <a:bodyPr wrap="square">
            <a:spAutoFit/>
          </a:bodyPr>
          <a:lstStyle/>
          <a:p>
            <a:pPr marL="14941">
              <a:spcBef>
                <a:spcPts val="447"/>
              </a:spcBef>
            </a:pPr>
            <a:r>
              <a:rPr lang="en-US" sz="2800" b="1" spc="-5" dirty="0" err="1">
                <a:solidFill>
                  <a:srgbClr val="004A81"/>
                </a:solidFill>
                <a:latin typeface="Soberana Sans"/>
                <a:cs typeface="Soberana Sans"/>
              </a:rPr>
              <a:t>Actividad</a:t>
            </a:r>
            <a:r>
              <a:rPr lang="en-US" sz="2800" b="1" spc="-5" dirty="0">
                <a:solidFill>
                  <a:srgbClr val="004A81"/>
                </a:solidFill>
                <a:latin typeface="Soberana Sans"/>
                <a:cs typeface="Soberana Sans"/>
              </a:rPr>
              <a:t> </a:t>
            </a:r>
            <a:r>
              <a:rPr lang="en-US" sz="2800" b="1" dirty="0">
                <a:solidFill>
                  <a:srgbClr val="004A81"/>
                </a:solidFill>
                <a:latin typeface="Soberana Sans"/>
                <a:cs typeface="Soberana Sans"/>
              </a:rPr>
              <a:t>1</a:t>
            </a:r>
            <a:r>
              <a:rPr lang="en-US" sz="2800" b="1" dirty="0" smtClean="0">
                <a:solidFill>
                  <a:srgbClr val="004A81"/>
                </a:solidFill>
                <a:latin typeface="Soberana Sans"/>
                <a:cs typeface="Soberana Sans"/>
              </a:rPr>
              <a:t>.</a:t>
            </a:r>
            <a:endParaRPr lang="en-US" sz="2400" spc="-10" dirty="0">
              <a:solidFill>
                <a:srgbClr val="004A81"/>
              </a:solidFill>
              <a:latin typeface="Arial" pitchFamily="34" charset="0"/>
              <a:cs typeface="Arial" pitchFamily="34" charset="0"/>
            </a:endParaRPr>
          </a:p>
          <a:p>
            <a:pPr marL="514350" indent="-514350" algn="just">
              <a:buAutoNum type="alphaLcPeriod"/>
            </a:pPr>
            <a:r>
              <a:rPr lang="es-MX" sz="2000" dirty="0" smtClean="0">
                <a:solidFill>
                  <a:schemeClr val="accent5">
                    <a:lumMod val="50000"/>
                  </a:schemeClr>
                </a:solidFill>
                <a:latin typeface="Arial" pitchFamily="34" charset="0"/>
                <a:cs typeface="Arial" pitchFamily="34" charset="0"/>
              </a:rPr>
              <a:t>Lee la siguiente situación. </a:t>
            </a:r>
          </a:p>
          <a:p>
            <a:pPr marL="514350" indent="-514350" algn="just"/>
            <a:r>
              <a:rPr lang="es-MX" sz="2000" dirty="0" smtClean="0">
                <a:solidFill>
                  <a:schemeClr val="accent5">
                    <a:lumMod val="50000"/>
                  </a:schemeClr>
                </a:solidFill>
                <a:latin typeface="Arial" pitchFamily="34" charset="0"/>
                <a:cs typeface="Arial" pitchFamily="34" charset="0"/>
              </a:rPr>
              <a:t>Francisco quiere estudiar la carrera de medicina forense </a:t>
            </a:r>
            <a:r>
              <a:rPr lang="es-MX" sz="2000" dirty="0" smtClean="0">
                <a:solidFill>
                  <a:schemeClr val="accent3"/>
                </a:solidFill>
                <a:latin typeface="Arial" pitchFamily="34" charset="0"/>
                <a:cs typeface="Arial" pitchFamily="34" charset="0"/>
              </a:rPr>
              <a:t>después de </a:t>
            </a:r>
            <a:r>
              <a:rPr lang="es-MX" sz="2000" dirty="0" smtClean="0">
                <a:solidFill>
                  <a:schemeClr val="accent5">
                    <a:lumMod val="50000"/>
                  </a:schemeClr>
                </a:solidFill>
                <a:latin typeface="Arial" pitchFamily="34" charset="0"/>
                <a:cs typeface="Arial" pitchFamily="34" charset="0"/>
              </a:rPr>
              <a:t>terminar sus estudios de media superior. Sin embargo, a sus </a:t>
            </a:r>
            <a:r>
              <a:rPr lang="es-MX" sz="2000" dirty="0" smtClean="0">
                <a:solidFill>
                  <a:schemeClr val="accent3"/>
                </a:solidFill>
                <a:latin typeface="Arial" pitchFamily="34" charset="0"/>
                <a:cs typeface="Arial" pitchFamily="34" charset="0"/>
              </a:rPr>
              <a:t>padres</a:t>
            </a:r>
            <a:r>
              <a:rPr lang="es-MX" sz="2000" dirty="0" smtClean="0">
                <a:solidFill>
                  <a:schemeClr val="accent5">
                    <a:lumMod val="50000"/>
                  </a:schemeClr>
                </a:solidFill>
                <a:latin typeface="Arial" pitchFamily="34" charset="0"/>
                <a:cs typeface="Arial" pitchFamily="34" charset="0"/>
              </a:rPr>
              <a:t> les ofrecieron trabajar en otra entidad de la república, en </a:t>
            </a:r>
            <a:r>
              <a:rPr lang="es-MX" sz="2000" dirty="0" smtClean="0">
                <a:solidFill>
                  <a:schemeClr val="accent3"/>
                </a:solidFill>
                <a:latin typeface="Arial" pitchFamily="34" charset="0"/>
                <a:cs typeface="Arial" pitchFamily="34" charset="0"/>
              </a:rPr>
              <a:t>donde las </a:t>
            </a:r>
            <a:r>
              <a:rPr lang="es-MX" sz="2000" dirty="0" smtClean="0">
                <a:solidFill>
                  <a:schemeClr val="accent5">
                    <a:lumMod val="50000"/>
                  </a:schemeClr>
                </a:solidFill>
                <a:latin typeface="Arial" pitchFamily="34" charset="0"/>
                <a:cs typeface="Arial" pitchFamily="34" charset="0"/>
              </a:rPr>
              <a:t>universidades no ofrecen esa licenciatura. Por lo </a:t>
            </a:r>
            <a:r>
              <a:rPr lang="es-MX" sz="2000" dirty="0" smtClean="0">
                <a:solidFill>
                  <a:schemeClr val="accent3"/>
                </a:solidFill>
                <a:latin typeface="Arial" pitchFamily="34" charset="0"/>
                <a:cs typeface="Arial" pitchFamily="34" charset="0"/>
              </a:rPr>
              <a:t>que le han </a:t>
            </a:r>
            <a:r>
              <a:rPr lang="es-MX" sz="2000" dirty="0" smtClean="0">
                <a:solidFill>
                  <a:schemeClr val="accent5">
                    <a:lumMod val="50000"/>
                  </a:schemeClr>
                </a:solidFill>
                <a:latin typeface="Arial" pitchFamily="34" charset="0"/>
                <a:cs typeface="Arial" pitchFamily="34" charset="0"/>
              </a:rPr>
              <a:t>sugerido ingresar a la licenciatura de médico cirujano, </a:t>
            </a:r>
            <a:r>
              <a:rPr lang="es-MX" sz="2000" dirty="0" smtClean="0">
                <a:solidFill>
                  <a:schemeClr val="accent3"/>
                </a:solidFill>
                <a:latin typeface="Arial" pitchFamily="34" charset="0"/>
                <a:cs typeface="Arial" pitchFamily="34" charset="0"/>
              </a:rPr>
              <a:t>pero él no </a:t>
            </a:r>
            <a:r>
              <a:rPr lang="es-MX" sz="2000" dirty="0" smtClean="0">
                <a:latin typeface="Arial" pitchFamily="34" charset="0"/>
                <a:cs typeface="Arial" pitchFamily="34" charset="0"/>
              </a:rPr>
              <a:t>quiere</a:t>
            </a:r>
            <a:r>
              <a:rPr lang="es-MX" sz="2000" dirty="0" smtClean="0">
                <a:solidFill>
                  <a:schemeClr val="accent3"/>
                </a:solidFill>
                <a:latin typeface="Arial" pitchFamily="34" charset="0"/>
                <a:cs typeface="Arial" pitchFamily="34" charset="0"/>
              </a:rPr>
              <a:t> </a:t>
            </a:r>
            <a:r>
              <a:rPr lang="es-MX" sz="2000" dirty="0" smtClean="0">
                <a:solidFill>
                  <a:schemeClr val="accent5">
                    <a:lumMod val="50000"/>
                  </a:schemeClr>
                </a:solidFill>
                <a:latin typeface="Arial" pitchFamily="34" charset="0"/>
                <a:cs typeface="Arial" pitchFamily="34" charset="0"/>
              </a:rPr>
              <a:t>renunciar a su meta. </a:t>
            </a:r>
          </a:p>
          <a:p>
            <a:pPr marL="514350" indent="-514350" algn="just"/>
            <a:endParaRPr lang="es-MX" sz="2000" dirty="0" smtClean="0">
              <a:latin typeface="Arial" pitchFamily="34" charset="0"/>
              <a:cs typeface="Arial" pitchFamily="34" charset="0"/>
            </a:endParaRPr>
          </a:p>
          <a:p>
            <a:pPr marL="514350" indent="-514350" algn="just"/>
            <a:r>
              <a:rPr lang="es-MX" sz="2000" dirty="0" smtClean="0">
                <a:latin typeface="Arial" pitchFamily="34" charset="0"/>
                <a:cs typeface="Arial" pitchFamily="34" charset="0"/>
              </a:rPr>
              <a:t>b. Responde las siguientes preguntas. </a:t>
            </a:r>
          </a:p>
          <a:p>
            <a:pPr marL="514350" indent="-514350" algn="just"/>
            <a:r>
              <a:rPr lang="es-MX" sz="2000" dirty="0" smtClean="0">
                <a:latin typeface="Arial" pitchFamily="34" charset="0"/>
                <a:cs typeface="Arial" pitchFamily="34" charset="0"/>
              </a:rPr>
              <a:t>• ¿Qué le recomendarías a Francisco? </a:t>
            </a:r>
          </a:p>
          <a:p>
            <a:pPr marL="514350" indent="-514350" algn="just"/>
            <a:r>
              <a:rPr lang="es-MX" sz="2000" dirty="0" smtClean="0">
                <a:latin typeface="Arial" pitchFamily="34" charset="0"/>
                <a:cs typeface="Arial" pitchFamily="34" charset="0"/>
              </a:rPr>
              <a:t>• ¿Qué opciones podría elegir ante la situación que se le presenta? </a:t>
            </a:r>
          </a:p>
          <a:p>
            <a:pPr marL="514350" indent="-514350" algn="just"/>
            <a:r>
              <a:rPr lang="es-MX" sz="2000" dirty="0" smtClean="0">
                <a:latin typeface="Arial" pitchFamily="34" charset="0"/>
                <a:cs typeface="Arial" pitchFamily="34" charset="0"/>
              </a:rPr>
              <a:t>• ¿Consideras que es correcto que modifique su deseo de estudiar la licenciatura que tenía en mente? </a:t>
            </a:r>
          </a:p>
          <a:p>
            <a:pPr marL="514350" indent="-514350" algn="just"/>
            <a:endParaRPr lang="es-MX" sz="2000" dirty="0" smtClean="0">
              <a:latin typeface="Arial" pitchFamily="34" charset="0"/>
              <a:cs typeface="Arial" pitchFamily="34" charset="0"/>
            </a:endParaRPr>
          </a:p>
          <a:p>
            <a:pPr marL="514350" indent="-514350" algn="just"/>
            <a:r>
              <a:rPr lang="es-MX" sz="2000" dirty="0" smtClean="0">
                <a:latin typeface="Arial" pitchFamily="34" charset="0"/>
                <a:cs typeface="Arial" pitchFamily="34" charset="0"/>
              </a:rPr>
              <a:t>c</a:t>
            </a:r>
            <a:r>
              <a:rPr lang="es-MX" sz="2000" dirty="0" smtClean="0">
                <a:solidFill>
                  <a:schemeClr val="accent5">
                    <a:lumMod val="50000"/>
                  </a:schemeClr>
                </a:solidFill>
                <a:latin typeface="Arial" pitchFamily="34" charset="0"/>
                <a:cs typeface="Arial" pitchFamily="34" charset="0"/>
              </a:rPr>
              <a:t>. Escribe las respuestas en tu cuaderno y compártelas con tu compañero de junto.</a:t>
            </a:r>
            <a:endParaRPr lang="es-MX" sz="2000" b="1" i="1" dirty="0" smtClean="0">
              <a:solidFill>
                <a:schemeClr val="accent5">
                  <a:lumMod val="50000"/>
                </a:schemeClr>
              </a:solidFill>
              <a:latin typeface="Arial" pitchFamily="34" charset="0"/>
              <a:cs typeface="Arial" pitchFamily="34" charset="0"/>
            </a:endParaRPr>
          </a:p>
          <a:p>
            <a:pPr algn="just"/>
            <a:endParaRPr lang="en-US" sz="4000" dirty="0">
              <a:latin typeface="Soberana Sans" panose="02000000000000000000" pitchFamily="2" charset="77"/>
            </a:endParaRPr>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3" cstate="print"/>
          <a:stretch>
            <a:fillRect/>
          </a:stretch>
        </p:blipFill>
        <p:spPr>
          <a:xfrm>
            <a:off x="4800600" y="0"/>
            <a:ext cx="914400" cy="914400"/>
          </a:xfrm>
          <a:prstGeom prst="rect">
            <a:avLst/>
          </a:prstGeom>
          <a:solidFill>
            <a:schemeClr val="accent5">
              <a:lumMod val="60000"/>
              <a:lumOff val="40000"/>
            </a:schemeClr>
          </a:solidFill>
        </p:spPr>
      </p:pic>
      <p:sp>
        <p:nvSpPr>
          <p:cNvPr id="7" name="6 CuadroTexto"/>
          <p:cNvSpPr txBox="1"/>
          <p:nvPr/>
        </p:nvSpPr>
        <p:spPr>
          <a:xfrm>
            <a:off x="5638800" y="0"/>
            <a:ext cx="1981200" cy="479362"/>
          </a:xfrm>
          <a:prstGeom prst="rect">
            <a:avLst/>
          </a:prstGeom>
          <a:noFill/>
        </p:spPr>
        <p:txBody>
          <a:bodyPr wrap="square" rtlCol="0">
            <a:spAutoFit/>
          </a:bodyPr>
          <a:lstStyle/>
          <a:p>
            <a:r>
              <a:rPr lang="es-ES" sz="900" dirty="0" smtClean="0"/>
              <a:t>Imagen  prediseñada de office Online</a:t>
            </a:r>
            <a:endParaRPr lang="es-MX" sz="900" dirty="0" smtClean="0"/>
          </a:p>
          <a:p>
            <a:endParaRPr lang="es-MX" dirty="0"/>
          </a:p>
        </p:txBody>
      </p:sp>
    </p:spTree>
    <p:extLst>
      <p:ext uri="{BB962C8B-B14F-4D97-AF65-F5344CB8AC3E}">
        <p14:creationId xmlns:p14="http://schemas.microsoft.com/office/powerpoint/2010/main" xmlns=""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60000"/>
              <a:lumOff val="40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sp>
        <p:nvSpPr>
          <p:cNvPr id="4" name="Rectangle 1">
            <a:extLst>
              <a:ext uri="{FF2B5EF4-FFF2-40B4-BE49-F238E27FC236}">
                <a16:creationId xmlns:a16="http://schemas.microsoft.com/office/drawing/2014/main" xmlns="" id="{3224F731-B888-5F47-8F28-25747EE91283}"/>
              </a:ext>
            </a:extLst>
          </p:cNvPr>
          <p:cNvSpPr/>
          <p:nvPr/>
        </p:nvSpPr>
        <p:spPr>
          <a:xfrm>
            <a:off x="0" y="76200"/>
            <a:ext cx="8991600" cy="7478970"/>
          </a:xfrm>
          <a:prstGeom prst="rect">
            <a:avLst/>
          </a:prstGeom>
        </p:spPr>
        <p:txBody>
          <a:bodyPr wrap="square">
            <a:spAutoFit/>
          </a:bodyPr>
          <a:lstStyle/>
          <a:p>
            <a:pPr algn="just"/>
            <a:r>
              <a:rPr lang="en-US" sz="2800" b="1" spc="-5" dirty="0" err="1" smtClean="0">
                <a:solidFill>
                  <a:srgbClr val="004A81"/>
                </a:solidFill>
                <a:latin typeface="Soberana Sans"/>
                <a:cs typeface="Soberana Sans"/>
              </a:rPr>
              <a:t>Actividad</a:t>
            </a:r>
            <a:r>
              <a:rPr lang="en-US" sz="2800" b="1" spc="-5" dirty="0" smtClean="0">
                <a:solidFill>
                  <a:srgbClr val="004A81"/>
                </a:solidFill>
                <a:latin typeface="Soberana Sans"/>
                <a:cs typeface="Soberana Sans"/>
              </a:rPr>
              <a:t> </a:t>
            </a:r>
            <a:r>
              <a:rPr lang="en-US" sz="2800" b="1" dirty="0" smtClean="0">
                <a:solidFill>
                  <a:srgbClr val="004A81"/>
                </a:solidFill>
                <a:latin typeface="Soberana Sans"/>
                <a:cs typeface="Soberana Sans"/>
              </a:rPr>
              <a:t>2.  </a:t>
            </a:r>
            <a:r>
              <a:rPr lang="en-US" sz="2800" b="1" dirty="0" err="1" smtClean="0">
                <a:solidFill>
                  <a:srgbClr val="004A81"/>
                </a:solidFill>
                <a:latin typeface="Soberana Sans"/>
                <a:cs typeface="Soberana Sans"/>
              </a:rPr>
              <a:t>Reflexión</a:t>
            </a:r>
            <a:r>
              <a:rPr lang="en-US" sz="2800" b="1" dirty="0" smtClean="0">
                <a:solidFill>
                  <a:srgbClr val="004A81"/>
                </a:solidFill>
                <a:latin typeface="Soberana Sans"/>
                <a:cs typeface="Soberana Sans"/>
              </a:rPr>
              <a:t> </a:t>
            </a:r>
            <a:r>
              <a:rPr lang="en-US" sz="2800" b="1" dirty="0" err="1" smtClean="0">
                <a:solidFill>
                  <a:srgbClr val="004A81"/>
                </a:solidFill>
                <a:latin typeface="Soberana Sans"/>
                <a:cs typeface="Soberana Sans"/>
              </a:rPr>
              <a:t>sobre</a:t>
            </a:r>
            <a:r>
              <a:rPr lang="en-US" sz="2800" b="1" dirty="0" smtClean="0">
                <a:solidFill>
                  <a:srgbClr val="004A81"/>
                </a:solidFill>
                <a:latin typeface="Soberana Sans"/>
                <a:cs typeface="Soberana Sans"/>
              </a:rPr>
              <a:t> los </a:t>
            </a:r>
            <a:r>
              <a:rPr lang="en-US" sz="2800" b="1" dirty="0" err="1" smtClean="0">
                <a:solidFill>
                  <a:srgbClr val="004A81"/>
                </a:solidFill>
                <a:latin typeface="Soberana Sans"/>
                <a:cs typeface="Soberana Sans"/>
              </a:rPr>
              <a:t>cambios</a:t>
            </a:r>
            <a:r>
              <a:rPr lang="en-US" sz="2800" b="1" dirty="0" smtClean="0">
                <a:solidFill>
                  <a:srgbClr val="004A81"/>
                </a:solidFill>
                <a:latin typeface="Soberana Sans"/>
                <a:cs typeface="Soberana Sans"/>
              </a:rPr>
              <a:t> en las </a:t>
            </a:r>
            <a:r>
              <a:rPr lang="en-US" sz="2800" b="1" dirty="0" err="1" smtClean="0">
                <a:solidFill>
                  <a:srgbClr val="004A81"/>
                </a:solidFill>
                <a:latin typeface="Soberana Sans"/>
                <a:cs typeface="Soberana Sans"/>
              </a:rPr>
              <a:t>metas</a:t>
            </a:r>
            <a:r>
              <a:rPr lang="en-US" sz="2800" b="1" dirty="0" smtClean="0">
                <a:solidFill>
                  <a:srgbClr val="004A81"/>
                </a:solidFill>
                <a:latin typeface="Soberana Sans"/>
                <a:cs typeface="Soberana Sans"/>
              </a:rPr>
              <a:t> </a:t>
            </a:r>
            <a:r>
              <a:rPr lang="en-US" sz="2800" b="1" dirty="0" err="1" smtClean="0">
                <a:solidFill>
                  <a:srgbClr val="004A81"/>
                </a:solidFill>
                <a:latin typeface="Soberana Sans"/>
                <a:cs typeface="Soberana Sans"/>
              </a:rPr>
              <a:t>personales</a:t>
            </a:r>
            <a:r>
              <a:rPr lang="en-US" sz="2800" b="1" dirty="0" smtClean="0">
                <a:solidFill>
                  <a:srgbClr val="004A81"/>
                </a:solidFill>
                <a:latin typeface="Soberana Sans"/>
                <a:cs typeface="Soberana Sans"/>
              </a:rPr>
              <a:t>.</a:t>
            </a:r>
            <a:endParaRPr lang="en-US" sz="2800" spc="-10" dirty="0" smtClean="0">
              <a:solidFill>
                <a:srgbClr val="004A81"/>
              </a:solidFill>
              <a:latin typeface="Soberana Sans"/>
              <a:cs typeface="Soberana Sans"/>
            </a:endParaRPr>
          </a:p>
          <a:p>
            <a:pPr algn="just"/>
            <a:endParaRPr lang="es-MX" sz="2000" dirty="0" smtClean="0"/>
          </a:p>
          <a:p>
            <a:pPr marL="457200" indent="-457200" algn="just">
              <a:buAutoNum type="alphaLcPeriod"/>
            </a:pPr>
            <a:r>
              <a:rPr lang="es-MX" sz="2400" dirty="0" smtClean="0">
                <a:solidFill>
                  <a:schemeClr val="accent5">
                    <a:lumMod val="75000"/>
                  </a:schemeClr>
                </a:solidFill>
              </a:rPr>
              <a:t>De forma individual, escribe aquí o en tu cuaderno, una meta que tengas planeada después de concluir el bachillerato.</a:t>
            </a:r>
          </a:p>
          <a:p>
            <a:pPr marL="457200" indent="-457200" algn="just"/>
            <a:r>
              <a:rPr lang="es-MX" sz="2400" dirty="0" smtClean="0"/>
              <a:t>_______________________________________________________________________________________________________________</a:t>
            </a:r>
          </a:p>
          <a:p>
            <a:pPr marL="514350" indent="-514350" algn="just"/>
            <a:r>
              <a:rPr lang="es-MX" sz="2400" dirty="0" smtClean="0"/>
              <a:t>b. ¿Cuáles serían algunos motivos por los que tendrías que cambiar dicha meta?</a:t>
            </a:r>
          </a:p>
          <a:p>
            <a:pPr marL="514350" indent="-514350" algn="just"/>
            <a:r>
              <a:rPr lang="es-ES" sz="2400" dirty="0" smtClean="0"/>
              <a:t>_______________________________________________________________________________________________________________</a:t>
            </a:r>
            <a:endParaRPr lang="es-MX" sz="2400" dirty="0" smtClean="0"/>
          </a:p>
          <a:p>
            <a:pPr marL="514350" indent="-514350" algn="just"/>
            <a:r>
              <a:rPr lang="es-MX" sz="2400" dirty="0" smtClean="0"/>
              <a:t>c. </a:t>
            </a:r>
            <a:r>
              <a:rPr lang="es-MX" sz="2400" dirty="0" smtClean="0">
                <a:solidFill>
                  <a:schemeClr val="accent5">
                    <a:lumMod val="75000"/>
                  </a:schemeClr>
                </a:solidFill>
              </a:rPr>
              <a:t>Replantea tu meta a partir de los motivos que expusiste en el inciso anterior.</a:t>
            </a:r>
          </a:p>
          <a:p>
            <a:pPr marL="514350" indent="-514350" algn="just"/>
            <a:r>
              <a:rPr lang="es-ES" sz="2400" dirty="0" smtClean="0"/>
              <a:t>_______________________________________________________________________________________________________________</a:t>
            </a:r>
            <a:endParaRPr lang="es-MX" sz="2400" dirty="0" smtClean="0"/>
          </a:p>
          <a:p>
            <a:pPr marL="514350" indent="-514350" algn="just"/>
            <a:r>
              <a:rPr lang="es-MX" sz="2400" dirty="0" smtClean="0"/>
              <a:t>d. Comparte al grupo tus respuestas, si así lo deseas</a:t>
            </a:r>
          </a:p>
          <a:p>
            <a:pPr marL="514350" indent="-514350" algn="just"/>
            <a:endParaRPr lang="es-ES" sz="2400" i="1" dirty="0" smtClean="0">
              <a:latin typeface="Soberana Sans" panose="02000000000000000000" pitchFamily="2" charset="77"/>
            </a:endParaRPr>
          </a:p>
          <a:p>
            <a:pPr algn="just"/>
            <a:endParaRPr lang="es-ES" sz="2000" i="1" dirty="0" smtClean="0">
              <a:latin typeface="Soberana Sans" panose="02000000000000000000" pitchFamily="2" charset="77"/>
            </a:endParaRPr>
          </a:p>
          <a:p>
            <a:pPr algn="just"/>
            <a:endParaRPr lang="es-ES" sz="2000" i="1" dirty="0" smtClean="0">
              <a:latin typeface="Soberana Sans" panose="02000000000000000000" pitchFamily="2" charset="77"/>
            </a:endParaRPr>
          </a:p>
          <a:p>
            <a:pPr algn="just"/>
            <a:endParaRPr lang="en-US" sz="2800" i="1" dirty="0">
              <a:latin typeface="Soberana Sans" panose="02000000000000000000" pitchFamily="2" charset="77"/>
            </a:endParaRPr>
          </a:p>
        </p:txBody>
      </p:sp>
    </p:spTree>
    <p:extLst>
      <p:ext uri="{BB962C8B-B14F-4D97-AF65-F5344CB8AC3E}">
        <p14:creationId xmlns:p14="http://schemas.microsoft.com/office/powerpoint/2010/main" xmlns="" val="17518272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sp>
        <p:nvSpPr>
          <p:cNvPr id="8"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sp>
        <p:nvSpPr>
          <p:cNvPr id="7" name="Rectangle 1">
            <a:extLst>
              <a:ext uri="{FF2B5EF4-FFF2-40B4-BE49-F238E27FC236}">
                <a16:creationId xmlns:a16="http://schemas.microsoft.com/office/drawing/2014/main" xmlns="" id="{3224F731-B888-5F47-8F28-25747EE91283}"/>
              </a:ext>
            </a:extLst>
          </p:cNvPr>
          <p:cNvSpPr/>
          <p:nvPr/>
        </p:nvSpPr>
        <p:spPr>
          <a:xfrm>
            <a:off x="304800" y="2035314"/>
            <a:ext cx="8686800" cy="646331"/>
          </a:xfrm>
          <a:prstGeom prst="rect">
            <a:avLst/>
          </a:prstGeom>
        </p:spPr>
        <p:txBody>
          <a:bodyPr wrap="square">
            <a:spAutoFit/>
          </a:bodyPr>
          <a:lstStyle/>
          <a:p>
            <a:pPr marL="14941">
              <a:spcBef>
                <a:spcPts val="447"/>
              </a:spcBef>
            </a:pPr>
            <a:r>
              <a:rPr lang="en-US" sz="3600" dirty="0">
                <a:solidFill>
                  <a:schemeClr val="accent5">
                    <a:lumMod val="75000"/>
                  </a:schemeClr>
                </a:solidFill>
                <a:latin typeface="Arial Black" pitchFamily="34" charset="0"/>
                <a:cs typeface="Soberana Sans"/>
              </a:rPr>
              <a:t>Lean el resumen de la </a:t>
            </a:r>
            <a:r>
              <a:rPr lang="en-US" sz="3600" dirty="0" err="1" smtClean="0">
                <a:solidFill>
                  <a:schemeClr val="accent5">
                    <a:lumMod val="75000"/>
                  </a:schemeClr>
                </a:solidFill>
                <a:latin typeface="Arial Black" pitchFamily="34" charset="0"/>
                <a:cs typeface="Soberana Sans"/>
              </a:rPr>
              <a:t>actividad</a:t>
            </a:r>
            <a:r>
              <a:rPr lang="en-US" sz="3600" dirty="0" smtClean="0">
                <a:solidFill>
                  <a:schemeClr val="accent5">
                    <a:lumMod val="75000"/>
                  </a:schemeClr>
                </a:solidFill>
                <a:latin typeface="Arial Black" pitchFamily="34" charset="0"/>
                <a:cs typeface="Soberana Sans"/>
              </a:rPr>
              <a:t>. </a:t>
            </a:r>
            <a:endParaRPr lang="en-US" sz="3600" dirty="0">
              <a:solidFill>
                <a:schemeClr val="accent5">
                  <a:lumMod val="75000"/>
                </a:schemeClr>
              </a:solidFill>
              <a:latin typeface="Arial Black" pitchFamily="34" charset="0"/>
              <a:cs typeface="Soberana Sans"/>
            </a:endParaRPr>
          </a:p>
        </p:txBody>
      </p:sp>
      <p:pic>
        <p:nvPicPr>
          <p:cNvPr id="9"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pic>
        <p:nvPicPr>
          <p:cNvPr id="11" name="Picture 10">
            <a:extLst>
              <a:ext uri="{FF2B5EF4-FFF2-40B4-BE49-F238E27FC236}">
                <a16:creationId xmlns:a16="http://schemas.microsoft.com/office/drawing/2014/main" xmlns=""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5">
              <a:lumMod val="60000"/>
              <a:lumOff val="40000"/>
            </a:schemeClr>
          </a:solidFill>
        </p:spPr>
      </p:pic>
    </p:spTree>
    <p:extLst>
      <p:ext uri="{BB962C8B-B14F-4D97-AF65-F5344CB8AC3E}">
        <p14:creationId xmlns:p14="http://schemas.microsoft.com/office/powerpoint/2010/main" xmlns=""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228600" y="510361"/>
            <a:ext cx="8915400" cy="4955203"/>
          </a:xfrm>
          <a:prstGeom prst="rect">
            <a:avLst/>
          </a:prstGeom>
        </p:spPr>
        <p:txBody>
          <a:bodyPr wrap="square">
            <a:spAutoFit/>
          </a:bodyPr>
          <a:lstStyle/>
          <a:p>
            <a:pPr marL="14941">
              <a:spcBef>
                <a:spcPts val="447"/>
              </a:spcBef>
            </a:pPr>
            <a:r>
              <a:rPr lang="en-US" sz="4000" b="1" spc="-5" dirty="0" smtClean="0">
                <a:solidFill>
                  <a:srgbClr val="004A81"/>
                </a:solidFill>
                <a:latin typeface="Soberana Sans"/>
                <a:cs typeface="Soberana Sans"/>
              </a:rPr>
              <a:t>RESUMEN</a:t>
            </a:r>
            <a:r>
              <a:rPr lang="en-US" sz="4000" b="1" dirty="0" smtClean="0">
                <a:solidFill>
                  <a:srgbClr val="004A81"/>
                </a:solidFill>
                <a:latin typeface="Soberana Sans"/>
                <a:cs typeface="Soberana Sans"/>
              </a:rPr>
              <a:t>.</a:t>
            </a:r>
            <a:endParaRPr lang="en-US" sz="1200" dirty="0">
              <a:latin typeface="Soberana Sans" panose="02000000000000000000" pitchFamily="2" charset="77"/>
            </a:endParaRPr>
          </a:p>
          <a:p>
            <a:pPr algn="just"/>
            <a:endParaRPr lang="es-MX" sz="2000" dirty="0" smtClean="0"/>
          </a:p>
          <a:p>
            <a:pPr algn="just"/>
            <a:r>
              <a:rPr lang="es-MX" sz="2000" i="1" dirty="0" smtClean="0"/>
              <a:t>Pida a un alumno que lea en voz alta el texto, y al resto del grupo que siga la lectura en silencio. Si el tiempo se lo permite puede comentar una conclusión breve. </a:t>
            </a:r>
          </a:p>
          <a:p>
            <a:pPr algn="just"/>
            <a:endParaRPr lang="es-MX" sz="3200" dirty="0" smtClean="0"/>
          </a:p>
          <a:p>
            <a:pPr algn="just"/>
            <a:endParaRPr lang="es-MX" sz="3200" dirty="0" smtClean="0"/>
          </a:p>
          <a:p>
            <a:pPr algn="just"/>
            <a:r>
              <a:rPr lang="es-MX" sz="3200" dirty="0" smtClean="0">
                <a:solidFill>
                  <a:schemeClr val="accent5">
                    <a:lumMod val="75000"/>
                  </a:schemeClr>
                </a:solidFill>
              </a:rPr>
              <a:t>Pregunta a tus familiares y amistades si alguna ocasión tuvieron que ajustar sus metas debido a un cambio en sus vidas. Escúchalos y aprende de sus experiencias.</a:t>
            </a:r>
          </a:p>
          <a:p>
            <a:endParaRPr lang="es-ES" sz="2400" dirty="0" smtClean="0">
              <a:latin typeface="Soberana Sans" panose="02000000000000000000" pitchFamily="2" charset="77"/>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5334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Tree>
    <p:extLst>
      <p:ext uri="{BB962C8B-B14F-4D97-AF65-F5344CB8AC3E}">
        <p14:creationId xmlns:p14="http://schemas.microsoft.com/office/powerpoint/2010/main" xmlns=""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5">
              <a:lumMod val="5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685800" y="12192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34290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5">
              <a:lumMod val="40000"/>
              <a:lumOff val="60000"/>
            </a:schemeClr>
          </a:solidFill>
        </p:spPr>
        <p:txBody>
          <a:bodyPr wrap="square" lIns="0" tIns="0" rIns="0" bIns="0" rtlCol="0"/>
          <a:lstStyle/>
          <a:p>
            <a:r>
              <a:rPr lang="es-ES" sz="1900" dirty="0" smtClean="0"/>
              <a:t>     </a:t>
            </a:r>
            <a:r>
              <a:rPr lang="es-ES" sz="2400" dirty="0" smtClean="0">
                <a:solidFill>
                  <a:schemeClr val="bg1">
                    <a:lumMod val="95000"/>
                  </a:schemeClr>
                </a:solidFill>
                <a:latin typeface="Arial Black" pitchFamily="34" charset="0"/>
              </a:rPr>
              <a:t>QUIERES SABER MÁS</a:t>
            </a:r>
            <a:endParaRPr sz="2400" dirty="0">
              <a:solidFill>
                <a:schemeClr val="bg1">
                  <a:lumMod val="95000"/>
                </a:schemeClr>
              </a:solidFill>
              <a:latin typeface="Arial Black" pitchFamily="34" charset="0"/>
            </a:endParaRPr>
          </a:p>
        </p:txBody>
      </p:sp>
      <p:sp>
        <p:nvSpPr>
          <p:cNvPr id="6" name="object 34">
            <a:extLst>
              <a:ext uri="{FF2B5EF4-FFF2-40B4-BE49-F238E27FC236}">
                <a16:creationId xmlns:a16="http://schemas.microsoft.com/office/drawing/2014/main" xmlns="" id="{E754D0E2-1A68-F040-940E-A10FFF65897C}"/>
              </a:ext>
            </a:extLst>
          </p:cNvPr>
          <p:cNvSpPr txBox="1"/>
          <p:nvPr/>
        </p:nvSpPr>
        <p:spPr>
          <a:xfrm>
            <a:off x="943708" y="4202226"/>
            <a:ext cx="5147383" cy="445974"/>
          </a:xfrm>
          <a:prstGeom prst="rect">
            <a:avLst/>
          </a:prstGeom>
        </p:spPr>
        <p:txBody>
          <a:bodyPr vert="horz" wrap="square" lIns="0" tIns="14941" rIns="0" bIns="0" rtlCol="0">
            <a:spAutoFit/>
          </a:bodyPr>
          <a:lstStyle/>
          <a:p>
            <a:pPr marL="14941">
              <a:spcBef>
                <a:spcPts val="117"/>
              </a:spcBef>
            </a:pPr>
            <a:r>
              <a:rPr lang="es-ES" sz="2800" b="1" spc="-5" dirty="0">
                <a:solidFill>
                  <a:srgbClr val="FFFFFF"/>
                </a:solidFill>
                <a:latin typeface="Soberana Sans"/>
                <a:cs typeface="Soberana Sans"/>
              </a:rPr>
              <a:t>Quieres saber más</a:t>
            </a:r>
            <a:endParaRPr sz="2800" dirty="0">
              <a:latin typeface="Soberana Sans"/>
              <a:cs typeface="Soberana Sans"/>
            </a:endParaRPr>
          </a:p>
        </p:txBody>
      </p:sp>
      <p:sp>
        <p:nvSpPr>
          <p:cNvPr id="7" name="object 35">
            <a:extLst>
              <a:ext uri="{FF2B5EF4-FFF2-40B4-BE49-F238E27FC236}">
                <a16:creationId xmlns:a16="http://schemas.microsoft.com/office/drawing/2014/main" xmlns="" id="{7AA2F7C0-3915-F041-9113-36F645B9863A}"/>
              </a:ext>
            </a:extLst>
          </p:cNvPr>
          <p:cNvSpPr txBox="1"/>
          <p:nvPr/>
        </p:nvSpPr>
        <p:spPr>
          <a:xfrm>
            <a:off x="838200" y="1371600"/>
            <a:ext cx="7237186" cy="4226044"/>
          </a:xfrm>
          <a:prstGeom prst="rect">
            <a:avLst/>
          </a:prstGeom>
        </p:spPr>
        <p:txBody>
          <a:bodyPr vert="horz" wrap="square" lIns="0" tIns="62753" rIns="0" bIns="0" rtlCol="0">
            <a:spAutoFit/>
          </a:bodyPr>
          <a:lstStyle/>
          <a:p>
            <a:pPr marR="5080">
              <a:spcBef>
                <a:spcPts val="100"/>
              </a:spcBef>
            </a:pPr>
            <a:r>
              <a:rPr lang="es-MX" sz="2800" dirty="0" smtClean="0"/>
              <a:t>Pregunta a tus familiares y amistades si alguna ocasión tuvieron que ajustar sus metas debido a un cambio en sus vidas. Escúchalos y aprende de sus experiencias.</a:t>
            </a:r>
          </a:p>
          <a:p>
            <a:pPr marR="5080">
              <a:spcBef>
                <a:spcPts val="100"/>
              </a:spcBef>
            </a:pPr>
            <a:endParaRPr lang="es-ES" sz="2800" spc="-15" dirty="0" smtClean="0">
              <a:latin typeface="Soberana Sans" panose="02000000000000000000" pitchFamily="2" charset="77"/>
              <a:cs typeface="Soberana Sans"/>
            </a:endParaRPr>
          </a:p>
          <a:p>
            <a:pPr marR="5080">
              <a:spcBef>
                <a:spcPts val="100"/>
              </a:spcBef>
            </a:pPr>
            <a:endParaRPr lang="es-ES" sz="2800" spc="-15" dirty="0" smtClean="0">
              <a:latin typeface="Soberana Sans" panose="02000000000000000000" pitchFamily="2" charset="77"/>
              <a:cs typeface="Soberana Sans"/>
            </a:endParaRPr>
          </a:p>
          <a:p>
            <a:pPr marR="5080" algn="just">
              <a:spcBef>
                <a:spcPts val="100"/>
              </a:spcBef>
            </a:pPr>
            <a:r>
              <a:rPr lang="es-MX" sz="2000" dirty="0" smtClean="0"/>
              <a:t>Observa el video Por los sueños se suspira, por las metas se trabaja, en el cual Humberto Ramos cuenta su experiencia sobre cómo tuvo que modificar algunas de sus metas para convertirse en el dibujante de El Hombre Araña. Lo puedes ver en https://www.youtube. </a:t>
            </a:r>
            <a:r>
              <a:rPr lang="es-MX" sz="2000" dirty="0" err="1" smtClean="0"/>
              <a:t>com</a:t>
            </a:r>
            <a:r>
              <a:rPr lang="es-MX" sz="2000" dirty="0" smtClean="0"/>
              <a:t>/</a:t>
            </a:r>
            <a:r>
              <a:rPr lang="es-MX" sz="2000" dirty="0" err="1" smtClean="0"/>
              <a:t>watch?v</a:t>
            </a:r>
            <a:r>
              <a:rPr lang="es-MX" sz="2000" dirty="0" smtClean="0"/>
              <a:t>=6NTM8gVauY0</a:t>
            </a:r>
            <a:endParaRPr lang="en-US" sz="2000" spc="-15" dirty="0">
              <a:latin typeface="Soberana Sans" panose="02000000000000000000" pitchFamily="2" charset="77"/>
              <a:cs typeface="Soberana Sans"/>
            </a:endParaRPr>
          </a:p>
        </p:txBody>
      </p:sp>
      <p:sp>
        <p:nvSpPr>
          <p:cNvPr id="9" name="object 10">
            <a:extLst>
              <a:ext uri="{FF2B5EF4-FFF2-40B4-BE49-F238E27FC236}">
                <a16:creationId xmlns:a16="http://schemas.microsoft.com/office/drawing/2014/main" xmlns="" id="{29700AC3-8E6B-3242-A3F9-D407FB9AF115}"/>
              </a:ext>
            </a:extLst>
          </p:cNvPr>
          <p:cNvSpPr/>
          <p:nvPr/>
        </p:nvSpPr>
        <p:spPr>
          <a:xfrm>
            <a:off x="609600" y="38100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5">
              <a:lumMod val="40000"/>
              <a:lumOff val="60000"/>
            </a:schemeClr>
          </a:solidFill>
        </p:spPr>
        <p:txBody>
          <a:bodyPr wrap="square" lIns="0" tIns="0" rIns="0" bIns="0" rtlCol="0"/>
          <a:lstStyle/>
          <a:p>
            <a:r>
              <a:rPr lang="es-ES" sz="1900" dirty="0" smtClean="0"/>
              <a:t>   </a:t>
            </a:r>
            <a:r>
              <a:rPr lang="es-ES" sz="2400" dirty="0" smtClean="0">
                <a:solidFill>
                  <a:schemeClr val="bg1">
                    <a:lumMod val="95000"/>
                  </a:schemeClr>
                </a:solidFill>
                <a:latin typeface="Arial Black" pitchFamily="34" charset="0"/>
              </a:rPr>
              <a:t>PARA TU VIDA DIARIA</a:t>
            </a:r>
            <a:endParaRPr sz="2400" dirty="0">
              <a:solidFill>
                <a:schemeClr val="bg1">
                  <a:lumMod val="95000"/>
                </a:schemeClr>
              </a:solidFill>
              <a:latin typeface="Arial Black" pitchFamily="34" charset="0"/>
            </a:endParaRPr>
          </a:p>
        </p:txBody>
      </p:sp>
    </p:spTree>
    <p:extLst>
      <p:ext uri="{BB962C8B-B14F-4D97-AF65-F5344CB8AC3E}">
        <p14:creationId xmlns:p14="http://schemas.microsoft.com/office/powerpoint/2010/main" xmlns=""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1687</TotalTime>
  <Words>850</Words>
  <Application>Microsoft Office PowerPoint</Application>
  <PresentationFormat>Carta (216 x 279 mm)</PresentationFormat>
  <Paragraphs>86</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LAS METAS TAMBIEN   CAMBIAN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146</cp:revision>
  <dcterms:created xsi:type="dcterms:W3CDTF">2018-06-27T19:50:18Z</dcterms:created>
  <dcterms:modified xsi:type="dcterms:W3CDTF">2020-02-20T20:37:47Z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