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9" r:id="rId2"/>
    <p:sldId id="328" r:id="rId3"/>
    <p:sldId id="326" r:id="rId4"/>
    <p:sldId id="327" r:id="rId5"/>
    <p:sldId id="265" r:id="rId6"/>
    <p:sldId id="316" r:id="rId7"/>
    <p:sldId id="329" r:id="rId8"/>
    <p:sldId id="317" r:id="rId9"/>
    <p:sldId id="335" r:id="rId10"/>
    <p:sldId id="337" r:id="rId11"/>
    <p:sldId id="334" r:id="rId12"/>
  </p:sldIdLst>
  <p:sldSz cx="9144000" cy="6858000" type="letter"/>
  <p:notesSz cx="10058400" cy="7772400"/>
  <p:defaultTextStyle>
    <a:defPPr>
      <a:defRPr lang="en-US"/>
    </a:defPPr>
    <a:lvl1pPr marL="0" algn="l" defTabSz="820583" rtl="0" eaLnBrk="1" latinLnBrk="0" hangingPunct="1">
      <a:defRPr sz="1615" kern="1200">
        <a:solidFill>
          <a:schemeClr val="tx1"/>
        </a:solidFill>
        <a:latin typeface="+mn-lt"/>
        <a:ea typeface="+mn-ea"/>
        <a:cs typeface="+mn-cs"/>
      </a:defRPr>
    </a:lvl1pPr>
    <a:lvl2pPr marL="410291" algn="l" defTabSz="820583" rtl="0" eaLnBrk="1" latinLnBrk="0" hangingPunct="1">
      <a:defRPr sz="1615" kern="1200">
        <a:solidFill>
          <a:schemeClr val="tx1"/>
        </a:solidFill>
        <a:latin typeface="+mn-lt"/>
        <a:ea typeface="+mn-ea"/>
        <a:cs typeface="+mn-cs"/>
      </a:defRPr>
    </a:lvl2pPr>
    <a:lvl3pPr marL="820583" algn="l" defTabSz="820583" rtl="0" eaLnBrk="1" latinLnBrk="0" hangingPunct="1">
      <a:defRPr sz="1615" kern="1200">
        <a:solidFill>
          <a:schemeClr val="tx1"/>
        </a:solidFill>
        <a:latin typeface="+mn-lt"/>
        <a:ea typeface="+mn-ea"/>
        <a:cs typeface="+mn-cs"/>
      </a:defRPr>
    </a:lvl3pPr>
    <a:lvl4pPr marL="1230874" algn="l" defTabSz="820583" rtl="0" eaLnBrk="1" latinLnBrk="0" hangingPunct="1">
      <a:defRPr sz="1615" kern="1200">
        <a:solidFill>
          <a:schemeClr val="tx1"/>
        </a:solidFill>
        <a:latin typeface="+mn-lt"/>
        <a:ea typeface="+mn-ea"/>
        <a:cs typeface="+mn-cs"/>
      </a:defRPr>
    </a:lvl4pPr>
    <a:lvl5pPr marL="1641165" algn="l" defTabSz="820583" rtl="0" eaLnBrk="1" latinLnBrk="0" hangingPunct="1">
      <a:defRPr sz="1615" kern="1200">
        <a:solidFill>
          <a:schemeClr val="tx1"/>
        </a:solidFill>
        <a:latin typeface="+mn-lt"/>
        <a:ea typeface="+mn-ea"/>
        <a:cs typeface="+mn-cs"/>
      </a:defRPr>
    </a:lvl5pPr>
    <a:lvl6pPr marL="2051456" algn="l" defTabSz="820583" rtl="0" eaLnBrk="1" latinLnBrk="0" hangingPunct="1">
      <a:defRPr sz="1615" kern="1200">
        <a:solidFill>
          <a:schemeClr val="tx1"/>
        </a:solidFill>
        <a:latin typeface="+mn-lt"/>
        <a:ea typeface="+mn-ea"/>
        <a:cs typeface="+mn-cs"/>
      </a:defRPr>
    </a:lvl6pPr>
    <a:lvl7pPr marL="2461748" algn="l" defTabSz="820583" rtl="0" eaLnBrk="1" latinLnBrk="0" hangingPunct="1">
      <a:defRPr sz="1615" kern="1200">
        <a:solidFill>
          <a:schemeClr val="tx1"/>
        </a:solidFill>
        <a:latin typeface="+mn-lt"/>
        <a:ea typeface="+mn-ea"/>
        <a:cs typeface="+mn-cs"/>
      </a:defRPr>
    </a:lvl7pPr>
    <a:lvl8pPr marL="2872039" algn="l" defTabSz="820583" rtl="0" eaLnBrk="1" latinLnBrk="0" hangingPunct="1">
      <a:defRPr sz="1615" kern="1200">
        <a:solidFill>
          <a:schemeClr val="tx1"/>
        </a:solidFill>
        <a:latin typeface="+mn-lt"/>
        <a:ea typeface="+mn-ea"/>
        <a:cs typeface="+mn-cs"/>
      </a:defRPr>
    </a:lvl8pPr>
    <a:lvl9pPr marL="3282330" algn="l" defTabSz="820583" rtl="0" eaLnBrk="1" latinLnBrk="0" hangingPunct="1">
      <a:defRPr sz="1615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964" userDrawn="1">
          <p15:clr>
            <a:srgbClr val="A4A3A4"/>
          </p15:clr>
        </p15:guide>
        <p15:guide id="2" pos="254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4A81"/>
    <a:srgbClr val="AD4835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8FB837D-C827-4EFA-A057-4D05807E0F7C}" styleName="Estilo temático 1 - Énfasis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676"/>
    <p:restoredTop sz="94458"/>
  </p:normalViewPr>
  <p:slideViewPr>
    <p:cSldViewPr>
      <p:cViewPr>
        <p:scale>
          <a:sx n="75" d="100"/>
          <a:sy n="75" d="100"/>
        </p:scale>
        <p:origin x="-2064" y="-336"/>
      </p:cViewPr>
      <p:guideLst>
        <p:guide orient="horz" pos="1964"/>
        <p:guide pos="2541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59275" cy="3889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5697538" y="0"/>
            <a:ext cx="4359275" cy="3889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D506CD-1467-42F4-AD6C-CBE31907FF8B}" type="datetimeFigureOut">
              <a:rPr lang="es-MX" smtClean="0"/>
              <a:pPr/>
              <a:t>20/02/2020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3281363" y="971550"/>
            <a:ext cx="3495675" cy="2622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1006475" y="3740150"/>
            <a:ext cx="8045450" cy="30607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7383463"/>
            <a:ext cx="4359275" cy="3889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5697538" y="7383463"/>
            <a:ext cx="4359275" cy="3889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0D7EE9-E02C-4917-ACCB-5BE85E6C142C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20779870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1"/>
            <a:ext cx="640080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2/20/2020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134913" y="522502"/>
            <a:ext cx="6874175" cy="398251"/>
          </a:xfrm>
        </p:spPr>
        <p:txBody>
          <a:bodyPr lIns="0" tIns="0" rIns="0" bIns="0"/>
          <a:lstStyle>
            <a:lvl1pPr>
              <a:defRPr sz="2588" b="1" i="0">
                <a:solidFill>
                  <a:schemeClr val="bg1"/>
                </a:solidFill>
                <a:latin typeface="Soberana Sans"/>
                <a:cs typeface="Soberana San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2/20/2020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134913" y="522502"/>
            <a:ext cx="6874175" cy="398251"/>
          </a:xfrm>
        </p:spPr>
        <p:txBody>
          <a:bodyPr lIns="0" tIns="0" rIns="0" bIns="0"/>
          <a:lstStyle>
            <a:lvl1pPr>
              <a:defRPr sz="2588" b="1" i="0">
                <a:solidFill>
                  <a:schemeClr val="bg1"/>
                </a:solidFill>
                <a:latin typeface="Soberana Sans"/>
                <a:cs typeface="Soberana San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1"/>
            <a:ext cx="397764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1"/>
            <a:ext cx="397764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2/20/2020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134913" y="522502"/>
            <a:ext cx="6874175" cy="398251"/>
          </a:xfrm>
        </p:spPr>
        <p:txBody>
          <a:bodyPr lIns="0" tIns="0" rIns="0" bIns="0"/>
          <a:lstStyle>
            <a:lvl1pPr>
              <a:defRPr sz="2588" b="1" i="0">
                <a:solidFill>
                  <a:schemeClr val="bg1"/>
                </a:solidFill>
                <a:latin typeface="Soberana Sans"/>
                <a:cs typeface="Soberana San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2/20/2020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2/20/2020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134913" y="522502"/>
            <a:ext cx="6874175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1" i="0">
                <a:solidFill>
                  <a:schemeClr val="bg1"/>
                </a:solidFill>
                <a:latin typeface="Soberana Sans"/>
                <a:cs typeface="Soberana San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19419" y="2234006"/>
            <a:ext cx="7905164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24853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24853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2/20/2020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24853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‹Nº›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537897">
        <a:defRPr>
          <a:latin typeface="+mn-lt"/>
          <a:ea typeface="+mn-ea"/>
          <a:cs typeface="+mn-cs"/>
        </a:defRPr>
      </a:lvl2pPr>
      <a:lvl3pPr marL="1075796">
        <a:defRPr>
          <a:latin typeface="+mn-lt"/>
          <a:ea typeface="+mn-ea"/>
          <a:cs typeface="+mn-cs"/>
        </a:defRPr>
      </a:lvl3pPr>
      <a:lvl4pPr marL="1613693">
        <a:defRPr>
          <a:latin typeface="+mn-lt"/>
          <a:ea typeface="+mn-ea"/>
          <a:cs typeface="+mn-cs"/>
        </a:defRPr>
      </a:lvl4pPr>
      <a:lvl5pPr marL="2151590">
        <a:defRPr>
          <a:latin typeface="+mn-lt"/>
          <a:ea typeface="+mn-ea"/>
          <a:cs typeface="+mn-cs"/>
        </a:defRPr>
      </a:lvl5pPr>
      <a:lvl6pPr marL="2689487">
        <a:defRPr>
          <a:latin typeface="+mn-lt"/>
          <a:ea typeface="+mn-ea"/>
          <a:cs typeface="+mn-cs"/>
        </a:defRPr>
      </a:lvl6pPr>
      <a:lvl7pPr marL="3227386">
        <a:defRPr>
          <a:latin typeface="+mn-lt"/>
          <a:ea typeface="+mn-ea"/>
          <a:cs typeface="+mn-cs"/>
        </a:defRPr>
      </a:lvl7pPr>
      <a:lvl8pPr marL="3765283">
        <a:defRPr>
          <a:latin typeface="+mn-lt"/>
          <a:ea typeface="+mn-ea"/>
          <a:cs typeface="+mn-cs"/>
        </a:defRPr>
      </a:lvl8pPr>
      <a:lvl9pPr marL="430318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537897">
        <a:defRPr>
          <a:latin typeface="+mn-lt"/>
          <a:ea typeface="+mn-ea"/>
          <a:cs typeface="+mn-cs"/>
        </a:defRPr>
      </a:lvl2pPr>
      <a:lvl3pPr marL="1075796">
        <a:defRPr>
          <a:latin typeface="+mn-lt"/>
          <a:ea typeface="+mn-ea"/>
          <a:cs typeface="+mn-cs"/>
        </a:defRPr>
      </a:lvl3pPr>
      <a:lvl4pPr marL="1613693">
        <a:defRPr>
          <a:latin typeface="+mn-lt"/>
          <a:ea typeface="+mn-ea"/>
          <a:cs typeface="+mn-cs"/>
        </a:defRPr>
      </a:lvl4pPr>
      <a:lvl5pPr marL="2151590">
        <a:defRPr>
          <a:latin typeface="+mn-lt"/>
          <a:ea typeface="+mn-ea"/>
          <a:cs typeface="+mn-cs"/>
        </a:defRPr>
      </a:lvl5pPr>
      <a:lvl6pPr marL="2689487">
        <a:defRPr>
          <a:latin typeface="+mn-lt"/>
          <a:ea typeface="+mn-ea"/>
          <a:cs typeface="+mn-cs"/>
        </a:defRPr>
      </a:lvl6pPr>
      <a:lvl7pPr marL="3227386">
        <a:defRPr>
          <a:latin typeface="+mn-lt"/>
          <a:ea typeface="+mn-ea"/>
          <a:cs typeface="+mn-cs"/>
        </a:defRPr>
      </a:lvl7pPr>
      <a:lvl8pPr marL="3765283">
        <a:defRPr>
          <a:latin typeface="+mn-lt"/>
          <a:ea typeface="+mn-ea"/>
          <a:cs typeface="+mn-cs"/>
        </a:defRPr>
      </a:lvl8pPr>
      <a:lvl9pPr marL="430318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7">
            <a:extLst>
              <a:ext uri="{FF2B5EF4-FFF2-40B4-BE49-F238E27FC236}">
                <a16:creationId xmlns:a16="http://schemas.microsoft.com/office/drawing/2014/main" xmlns="" id="{29B119A2-E424-214C-A32B-4C4628CEB5CE}"/>
              </a:ext>
            </a:extLst>
          </p:cNvPr>
          <p:cNvSpPr/>
          <p:nvPr/>
        </p:nvSpPr>
        <p:spPr>
          <a:xfrm>
            <a:off x="2915024" y="0"/>
            <a:ext cx="6228976" cy="6858000"/>
          </a:xfrm>
          <a:custGeom>
            <a:avLst/>
            <a:gdLst/>
            <a:ahLst/>
            <a:cxnLst/>
            <a:rect l="l" t="t" r="r" b="b"/>
            <a:pathLst>
              <a:path w="5294630" h="1566545">
                <a:moveTo>
                  <a:pt x="0" y="1565998"/>
                </a:moveTo>
                <a:lnTo>
                  <a:pt x="5294566" y="1565998"/>
                </a:lnTo>
                <a:lnTo>
                  <a:pt x="5294566" y="0"/>
                </a:lnTo>
                <a:lnTo>
                  <a:pt x="0" y="0"/>
                </a:lnTo>
                <a:lnTo>
                  <a:pt x="0" y="1565998"/>
                </a:lnTo>
                <a:close/>
              </a:path>
            </a:pathLst>
          </a:custGeom>
          <a:solidFill>
            <a:schemeClr val="accent6">
              <a:lumMod val="75000"/>
            </a:schemeClr>
          </a:solidFill>
        </p:spPr>
        <p:txBody>
          <a:bodyPr wrap="square" lIns="0" tIns="0" rIns="0" bIns="0" rtlCol="0"/>
          <a:lstStyle/>
          <a:p>
            <a:endParaRPr sz="1900" dirty="0"/>
          </a:p>
        </p:txBody>
      </p:sp>
      <p:sp>
        <p:nvSpPr>
          <p:cNvPr id="5" name="object 8">
            <a:extLst>
              <a:ext uri="{FF2B5EF4-FFF2-40B4-BE49-F238E27FC236}">
                <a16:creationId xmlns:a16="http://schemas.microsoft.com/office/drawing/2014/main" xmlns="" id="{93AA6DA6-6460-904E-BA4B-E51826C86834}"/>
              </a:ext>
            </a:extLst>
          </p:cNvPr>
          <p:cNvSpPr/>
          <p:nvPr/>
        </p:nvSpPr>
        <p:spPr>
          <a:xfrm>
            <a:off x="0" y="0"/>
            <a:ext cx="2917265" cy="6858000"/>
          </a:xfrm>
          <a:custGeom>
            <a:avLst/>
            <a:gdLst/>
            <a:ahLst/>
            <a:cxnLst/>
            <a:rect l="l" t="t" r="r" b="b"/>
            <a:pathLst>
              <a:path w="2479675" h="1566545">
                <a:moveTo>
                  <a:pt x="0" y="1565998"/>
                </a:moveTo>
                <a:lnTo>
                  <a:pt x="2479332" y="1565998"/>
                </a:lnTo>
                <a:lnTo>
                  <a:pt x="2479332" y="0"/>
                </a:lnTo>
                <a:lnTo>
                  <a:pt x="0" y="0"/>
                </a:lnTo>
                <a:lnTo>
                  <a:pt x="0" y="1565998"/>
                </a:lnTo>
                <a:close/>
              </a:path>
            </a:pathLst>
          </a:custGeom>
          <a:solidFill>
            <a:schemeClr val="accent6">
              <a:lumMod val="40000"/>
              <a:lumOff val="60000"/>
            </a:schemeClr>
          </a:solidFill>
        </p:spPr>
        <p:txBody>
          <a:bodyPr wrap="square" lIns="0" tIns="0" rIns="0" bIns="0" rtlCol="0"/>
          <a:lstStyle/>
          <a:p>
            <a:endParaRPr sz="1900" dirty="0"/>
          </a:p>
        </p:txBody>
      </p:sp>
      <p:sp>
        <p:nvSpPr>
          <p:cNvPr id="6" name="object 10">
            <a:extLst>
              <a:ext uri="{FF2B5EF4-FFF2-40B4-BE49-F238E27FC236}">
                <a16:creationId xmlns:a16="http://schemas.microsoft.com/office/drawing/2014/main" xmlns="" id="{90A54EB5-7157-B740-8A0F-EC2698345950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533400" y="1143000"/>
            <a:ext cx="8382000" cy="292387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970088" indent="-1955800">
              <a:lnSpc>
                <a:spcPts val="3812"/>
              </a:lnSpc>
            </a:pPr>
            <a:r>
              <a:rPr sz="12706" baseline="-20061" dirty="0" smtClean="0"/>
              <a:t> </a:t>
            </a:r>
            <a:r>
              <a:rPr lang="es-ES" sz="12706" baseline="-20061" dirty="0" smtClean="0"/>
              <a:t>NO DEJO </a:t>
            </a:r>
            <a:br>
              <a:rPr lang="es-ES" sz="12706" baseline="-20061" dirty="0" smtClean="0"/>
            </a:br>
            <a:r>
              <a:rPr lang="es-ES" sz="12706" baseline="-20061" dirty="0" smtClean="0"/>
              <a:t/>
            </a:r>
            <a:br>
              <a:rPr lang="es-ES" sz="12706" baseline="-20061" dirty="0" smtClean="0"/>
            </a:br>
            <a:r>
              <a:rPr lang="es-ES" sz="12706" baseline="-20061" dirty="0" smtClean="0"/>
              <a:t>PARA </a:t>
            </a:r>
            <a:br>
              <a:rPr lang="es-ES" sz="12706" baseline="-20061" dirty="0" smtClean="0"/>
            </a:br>
            <a:r>
              <a:rPr lang="es-ES" sz="12706" baseline="-20061" dirty="0" smtClean="0"/>
              <a:t/>
            </a:r>
            <a:br>
              <a:rPr lang="es-ES" sz="12706" baseline="-20061" dirty="0" smtClean="0"/>
            </a:br>
            <a:r>
              <a:rPr lang="es-ES" sz="12706" baseline="-20061" dirty="0" smtClean="0"/>
              <a:t>MAÑANA</a:t>
            </a:r>
            <a:r>
              <a:rPr lang="es-MX" sz="5400" dirty="0" smtClean="0"/>
              <a:t/>
            </a:r>
            <a:br>
              <a:rPr lang="es-MX" sz="5400" dirty="0" smtClean="0"/>
            </a:br>
            <a:endParaRPr sz="5400" dirty="0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xmlns="" id="{A542659A-4FA0-6F4D-B73D-B428747300F6}"/>
              </a:ext>
            </a:extLst>
          </p:cNvPr>
          <p:cNvSpPr/>
          <p:nvPr/>
        </p:nvSpPr>
        <p:spPr>
          <a:xfrm>
            <a:off x="6477000" y="3884499"/>
            <a:ext cx="2514600" cy="2362200"/>
          </a:xfrm>
          <a:prstGeom prst="ellipse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/>
            <a:r>
              <a:rPr lang="en-US" b="1" dirty="0" smtClean="0"/>
              <a:t>PERSEVERANCIA</a:t>
            </a:r>
            <a:endParaRPr lang="en-US" b="1" dirty="0"/>
          </a:p>
        </p:txBody>
      </p:sp>
      <p:pic>
        <p:nvPicPr>
          <p:cNvPr id="10" name="9 Imagen" descr="C:\Users\BECAS 3\AppData\Local\Microsoft\Windows\Temporary Internet Files\Content.IE5\UDP1W49J\1591799_stress_thumb_big[1]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0" y="4267200"/>
            <a:ext cx="1752600" cy="13618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2658151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8">
            <a:extLst>
              <a:ext uri="{FF2B5EF4-FFF2-40B4-BE49-F238E27FC236}">
                <a16:creationId xmlns:a16="http://schemas.microsoft.com/office/drawing/2014/main" xmlns="" id="{AD660D75-67BB-664B-BFD1-C1277D46D824}"/>
              </a:ext>
            </a:extLst>
          </p:cNvPr>
          <p:cNvSpPr/>
          <p:nvPr/>
        </p:nvSpPr>
        <p:spPr>
          <a:xfrm>
            <a:off x="838200" y="-7257"/>
            <a:ext cx="2362200" cy="381000"/>
          </a:xfrm>
          <a:custGeom>
            <a:avLst/>
            <a:gdLst/>
            <a:ahLst/>
            <a:cxnLst/>
            <a:rect l="l" t="t" r="r" b="b"/>
            <a:pathLst>
              <a:path w="2479675" h="1566545">
                <a:moveTo>
                  <a:pt x="0" y="1565998"/>
                </a:moveTo>
                <a:lnTo>
                  <a:pt x="2479332" y="1565998"/>
                </a:lnTo>
                <a:lnTo>
                  <a:pt x="2479332" y="0"/>
                </a:lnTo>
                <a:lnTo>
                  <a:pt x="0" y="0"/>
                </a:lnTo>
                <a:lnTo>
                  <a:pt x="0" y="1565998"/>
                </a:lnTo>
                <a:close/>
              </a:path>
            </a:pathLst>
          </a:custGeom>
          <a:solidFill>
            <a:schemeClr val="accent6">
              <a:lumMod val="75000"/>
            </a:schemeClr>
          </a:solidFill>
        </p:spPr>
        <p:txBody>
          <a:bodyPr wrap="square" lIns="0" tIns="0" rIns="0" bIns="0" rtlCol="0"/>
          <a:lstStyle/>
          <a:p>
            <a:endParaRPr sz="1900"/>
          </a:p>
        </p:txBody>
      </p:sp>
      <p:sp>
        <p:nvSpPr>
          <p:cNvPr id="3" name="object 8">
            <a:extLst>
              <a:ext uri="{FF2B5EF4-FFF2-40B4-BE49-F238E27FC236}">
                <a16:creationId xmlns:a16="http://schemas.microsoft.com/office/drawing/2014/main" xmlns="" id="{E1C22324-154A-D94C-B08B-1ECFD16FE7E3}"/>
              </a:ext>
            </a:extLst>
          </p:cNvPr>
          <p:cNvSpPr/>
          <p:nvPr/>
        </p:nvSpPr>
        <p:spPr>
          <a:xfrm>
            <a:off x="6281057" y="6495143"/>
            <a:ext cx="2362200" cy="381000"/>
          </a:xfrm>
          <a:custGeom>
            <a:avLst/>
            <a:gdLst/>
            <a:ahLst/>
            <a:cxnLst/>
            <a:rect l="l" t="t" r="r" b="b"/>
            <a:pathLst>
              <a:path w="2479675" h="1566545">
                <a:moveTo>
                  <a:pt x="0" y="1565998"/>
                </a:moveTo>
                <a:lnTo>
                  <a:pt x="2479332" y="1565998"/>
                </a:lnTo>
                <a:lnTo>
                  <a:pt x="2479332" y="0"/>
                </a:lnTo>
                <a:lnTo>
                  <a:pt x="0" y="0"/>
                </a:lnTo>
                <a:lnTo>
                  <a:pt x="0" y="1565998"/>
                </a:lnTo>
                <a:close/>
              </a:path>
            </a:pathLst>
          </a:custGeom>
          <a:solidFill>
            <a:schemeClr val="accent6">
              <a:lumMod val="75000"/>
            </a:schemeClr>
          </a:solidFill>
        </p:spPr>
        <p:txBody>
          <a:bodyPr wrap="square" lIns="0" tIns="0" rIns="0" bIns="0" rtlCol="0"/>
          <a:lstStyle/>
          <a:p>
            <a:endParaRPr sz="1900"/>
          </a:p>
        </p:txBody>
      </p:sp>
      <p:sp>
        <p:nvSpPr>
          <p:cNvPr id="4" name="object 9">
            <a:extLst>
              <a:ext uri="{FF2B5EF4-FFF2-40B4-BE49-F238E27FC236}">
                <a16:creationId xmlns:a16="http://schemas.microsoft.com/office/drawing/2014/main" xmlns="" id="{442181FA-95F4-AD46-A6C4-B05EF93DD585}"/>
              </a:ext>
            </a:extLst>
          </p:cNvPr>
          <p:cNvSpPr/>
          <p:nvPr/>
        </p:nvSpPr>
        <p:spPr>
          <a:xfrm>
            <a:off x="0" y="457200"/>
            <a:ext cx="9144000" cy="6096000"/>
          </a:xfrm>
          <a:custGeom>
            <a:avLst/>
            <a:gdLst/>
            <a:ahLst/>
            <a:cxnLst/>
            <a:rect l="l" t="t" r="r" b="b"/>
            <a:pathLst>
              <a:path w="2256154" h="3878579">
                <a:moveTo>
                  <a:pt x="0" y="3878148"/>
                </a:moveTo>
                <a:lnTo>
                  <a:pt x="2256002" y="3878148"/>
                </a:lnTo>
                <a:lnTo>
                  <a:pt x="2256002" y="0"/>
                </a:lnTo>
                <a:lnTo>
                  <a:pt x="0" y="0"/>
                </a:lnTo>
                <a:lnTo>
                  <a:pt x="0" y="3878148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</p:spPr>
        <p:txBody>
          <a:bodyPr wrap="square" lIns="0" tIns="0" rIns="0" bIns="0" rtlCol="0"/>
          <a:lstStyle/>
          <a:p>
            <a:r>
              <a:rPr lang="es-MX" sz="2000" dirty="0" smtClean="0"/>
              <a:t>De acuerdo a las siguientes afirmaciones, seleccione la opción que refleje su opinión</a:t>
            </a:r>
            <a:endParaRPr sz="1900" dirty="0"/>
          </a:p>
        </p:txBody>
      </p:sp>
      <p:sp>
        <p:nvSpPr>
          <p:cNvPr id="5" name="object 10">
            <a:extLst>
              <a:ext uri="{FF2B5EF4-FFF2-40B4-BE49-F238E27FC236}">
                <a16:creationId xmlns:a16="http://schemas.microsoft.com/office/drawing/2014/main" xmlns="" id="{29700AC3-8E6B-3242-A3F9-D407FB9AF115}"/>
              </a:ext>
            </a:extLst>
          </p:cNvPr>
          <p:cNvSpPr/>
          <p:nvPr/>
        </p:nvSpPr>
        <p:spPr>
          <a:xfrm>
            <a:off x="685800" y="0"/>
            <a:ext cx="7634514" cy="464335"/>
          </a:xfrm>
          <a:custGeom>
            <a:avLst/>
            <a:gdLst/>
            <a:ahLst/>
            <a:cxnLst/>
            <a:rect l="l" t="t" r="r" b="b"/>
            <a:pathLst>
              <a:path w="2256154" h="318134">
                <a:moveTo>
                  <a:pt x="2116302" y="0"/>
                </a:moveTo>
                <a:lnTo>
                  <a:pt x="139700" y="0"/>
                </a:lnTo>
                <a:lnTo>
                  <a:pt x="58935" y="2182"/>
                </a:lnTo>
                <a:lnTo>
                  <a:pt x="17462" y="17462"/>
                </a:lnTo>
                <a:lnTo>
                  <a:pt x="2182" y="58935"/>
                </a:lnTo>
                <a:lnTo>
                  <a:pt x="0" y="139700"/>
                </a:lnTo>
                <a:lnTo>
                  <a:pt x="0" y="317804"/>
                </a:lnTo>
                <a:lnTo>
                  <a:pt x="2256002" y="317804"/>
                </a:lnTo>
                <a:lnTo>
                  <a:pt x="2256002" y="139700"/>
                </a:lnTo>
                <a:lnTo>
                  <a:pt x="2253819" y="58935"/>
                </a:lnTo>
                <a:lnTo>
                  <a:pt x="2238540" y="17462"/>
                </a:lnTo>
                <a:lnTo>
                  <a:pt x="2197066" y="2182"/>
                </a:lnTo>
                <a:lnTo>
                  <a:pt x="2116302" y="0"/>
                </a:lnTo>
                <a:close/>
              </a:path>
            </a:pathLst>
          </a:custGeom>
          <a:solidFill>
            <a:schemeClr val="accent6">
              <a:lumMod val="60000"/>
              <a:lumOff val="40000"/>
            </a:schemeClr>
          </a:solidFill>
        </p:spPr>
        <p:txBody>
          <a:bodyPr wrap="square" lIns="0" tIns="0" rIns="0" bIns="0" rtlCol="0"/>
          <a:lstStyle/>
          <a:p>
            <a:endParaRPr sz="1900"/>
          </a:p>
        </p:txBody>
      </p:sp>
      <p:sp>
        <p:nvSpPr>
          <p:cNvPr id="6" name="object 34">
            <a:extLst>
              <a:ext uri="{FF2B5EF4-FFF2-40B4-BE49-F238E27FC236}">
                <a16:creationId xmlns:a16="http://schemas.microsoft.com/office/drawing/2014/main" xmlns="" id="{E754D0E2-1A68-F040-940E-A10FFF65897C}"/>
              </a:ext>
            </a:extLst>
          </p:cNvPr>
          <p:cNvSpPr txBox="1"/>
          <p:nvPr/>
        </p:nvSpPr>
        <p:spPr>
          <a:xfrm>
            <a:off x="685800" y="-3419"/>
            <a:ext cx="7620000" cy="384419"/>
          </a:xfrm>
          <a:prstGeom prst="rect">
            <a:avLst/>
          </a:prstGeom>
        </p:spPr>
        <p:txBody>
          <a:bodyPr vert="horz" wrap="square" lIns="0" tIns="14941" rIns="0" bIns="0" rtlCol="0">
            <a:spAutoFit/>
          </a:bodyPr>
          <a:lstStyle/>
          <a:p>
            <a:pPr marL="14941">
              <a:spcBef>
                <a:spcPts val="117"/>
              </a:spcBef>
            </a:pPr>
            <a:r>
              <a:rPr lang="es-MX" sz="2400" b="1" spc="-5" dirty="0" smtClean="0">
                <a:solidFill>
                  <a:srgbClr val="FFFFFF"/>
                </a:solidFill>
                <a:latin typeface="Soberana Sans"/>
                <a:cs typeface="Soberana Sans"/>
              </a:rPr>
              <a:t>Evaluación de la sesión    Prepa:     Grupo:      Turno:</a:t>
            </a:r>
            <a:endParaRPr lang="es-MX" sz="2400" dirty="0">
              <a:latin typeface="Soberana Sans"/>
              <a:cs typeface="Soberana Sans"/>
            </a:endParaRPr>
          </a:p>
        </p:txBody>
      </p:sp>
      <p:graphicFrame>
        <p:nvGraphicFramePr>
          <p:cNvPr id="10" name="9 Tabla"/>
          <p:cNvGraphicFramePr>
            <a:graphicFrameLocks noGrp="1"/>
          </p:cNvGraphicFramePr>
          <p:nvPr/>
        </p:nvGraphicFramePr>
        <p:xfrm>
          <a:off x="0" y="838200"/>
          <a:ext cx="9144000" cy="5943600"/>
        </p:xfrm>
        <a:graphic>
          <a:graphicData uri="http://schemas.openxmlformats.org/drawingml/2006/table">
            <a:tbl>
              <a:tblPr firstRow="1" bandRow="1">
                <a:tableStyleId>{08FB837D-C827-4EFA-A057-4D05807E0F7C}</a:tableStyleId>
              </a:tblPr>
              <a:tblGrid>
                <a:gridCol w="3429000"/>
                <a:gridCol w="1524000"/>
                <a:gridCol w="1219200"/>
                <a:gridCol w="838200"/>
                <a:gridCol w="914400"/>
                <a:gridCol w="1219200"/>
              </a:tblGrid>
              <a:tr h="714375">
                <a:tc>
                  <a:txBody>
                    <a:bodyPr/>
                    <a:lstStyle/>
                    <a:p>
                      <a:r>
                        <a:rPr lang="es-MX" dirty="0" smtClean="0"/>
                        <a:t>Rubro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600" dirty="0" smtClean="0"/>
                        <a:t>Totalmente en desacuerdo</a:t>
                      </a:r>
                      <a:endParaRPr lang="es-MX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600" dirty="0" smtClean="0"/>
                        <a:t>En desacuerdo</a:t>
                      </a:r>
                      <a:endParaRPr lang="es-MX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600" dirty="0" smtClean="0"/>
                        <a:t>Neutral</a:t>
                      </a:r>
                      <a:endParaRPr lang="es-MX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600" dirty="0" smtClean="0"/>
                        <a:t>De acuerdo</a:t>
                      </a:r>
                      <a:endParaRPr lang="es-MX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600" dirty="0" smtClean="0"/>
                        <a:t>Totalmente de acuerdo</a:t>
                      </a:r>
                      <a:endParaRPr lang="es-MX" sz="1600" dirty="0"/>
                    </a:p>
                  </a:txBody>
                  <a:tcPr/>
                </a:tc>
              </a:tr>
              <a:tr h="714375">
                <a:tc>
                  <a:txBody>
                    <a:bodyPr/>
                    <a:lstStyle/>
                    <a:p>
                      <a:r>
                        <a:rPr lang="es-MX" dirty="0" smtClean="0"/>
                        <a:t>Al menos un 50% de los alumnos reconocen que postergar acciones dificulta el logro de sus metas.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657225">
                <a:tc>
                  <a:txBody>
                    <a:bodyPr/>
                    <a:lstStyle/>
                    <a:p>
                      <a:r>
                        <a:rPr lang="es-MX" dirty="0" smtClean="0"/>
                        <a:t>Los estudiantes mostraron interés y se involucraron en la actividad.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609600">
                <a:tc>
                  <a:txBody>
                    <a:bodyPr/>
                    <a:lstStyle/>
                    <a:p>
                      <a:r>
                        <a:rPr lang="es-MX" dirty="0" smtClean="0"/>
                        <a:t>Se logró un clima de confianza en el grupo.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579120">
                <a:tc gridSpan="6">
                  <a:txBody>
                    <a:bodyPr/>
                    <a:lstStyle/>
                    <a:p>
                      <a:r>
                        <a:rPr lang="es-MX" dirty="0" smtClean="0"/>
                        <a:t>¿Qué funcionó bien y qué efectos positivos se observaron al realizar la actividad?</a:t>
                      </a:r>
                    </a:p>
                    <a:p>
                      <a:endParaRPr lang="es-MX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609600">
                <a:tc gridSpan="6">
                  <a:txBody>
                    <a:bodyPr/>
                    <a:lstStyle/>
                    <a:p>
                      <a:r>
                        <a:rPr lang="es-MX" dirty="0" smtClean="0"/>
                        <a:t>Descripción de dificultades y áreas de oportunidad</a:t>
                      </a:r>
                    </a:p>
                    <a:p>
                      <a:endParaRPr lang="es-MX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714375">
                <a:tc gridSpan="6">
                  <a:txBody>
                    <a:bodyPr/>
                    <a:lstStyle/>
                    <a:p>
                      <a:r>
                        <a:rPr lang="es-MX" sz="1800" dirty="0" smtClean="0"/>
                        <a:t>¿Qué alumnos no</a:t>
                      </a:r>
                      <a:r>
                        <a:rPr lang="es-MX" sz="1800" baseline="0" dirty="0" smtClean="0"/>
                        <a:t> realiz</a:t>
                      </a:r>
                      <a:r>
                        <a:rPr lang="es-MX" sz="1800" dirty="0" smtClean="0"/>
                        <a:t>aron la actividad? </a:t>
                      </a:r>
                    </a:p>
                    <a:p>
                      <a:r>
                        <a:rPr lang="es-ES" sz="1800" dirty="0" smtClean="0"/>
                        <a:t>1.</a:t>
                      </a:r>
                    </a:p>
                    <a:p>
                      <a:r>
                        <a:rPr lang="es-ES" sz="1800" dirty="0" smtClean="0"/>
                        <a:t>2.</a:t>
                      </a:r>
                    </a:p>
                    <a:p>
                      <a:r>
                        <a:rPr lang="es-ES" sz="1800" dirty="0" smtClean="0"/>
                        <a:t>3.</a:t>
                      </a:r>
                    </a:p>
                    <a:p>
                      <a:r>
                        <a:rPr lang="es-ES" sz="1800" dirty="0" smtClean="0"/>
                        <a:t>4.</a:t>
                      </a:r>
                    </a:p>
                    <a:p>
                      <a:r>
                        <a:rPr lang="es-ES" sz="1800" dirty="0" smtClean="0"/>
                        <a:t>5.</a:t>
                      </a:r>
                      <a:endParaRPr lang="es-MX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348780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7">
            <a:extLst>
              <a:ext uri="{FF2B5EF4-FFF2-40B4-BE49-F238E27FC236}">
                <a16:creationId xmlns:a16="http://schemas.microsoft.com/office/drawing/2014/main" xmlns="" id="{562E1E49-7DFD-CD4A-BF9B-ACD78050E875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467772" y="228600"/>
            <a:ext cx="914400" cy="914400"/>
          </a:xfrm>
          <a:prstGeom prst="rect">
            <a:avLst/>
          </a:prstGeom>
        </p:spPr>
      </p:pic>
      <p:sp>
        <p:nvSpPr>
          <p:cNvPr id="18" name="object 8">
            <a:extLst>
              <a:ext uri="{FF2B5EF4-FFF2-40B4-BE49-F238E27FC236}">
                <a16:creationId xmlns:a16="http://schemas.microsoft.com/office/drawing/2014/main" xmlns="" id="{1C06EEA0-4EF7-A444-9B22-8213EC8E3D7B}"/>
              </a:ext>
            </a:extLst>
          </p:cNvPr>
          <p:cNvSpPr/>
          <p:nvPr/>
        </p:nvSpPr>
        <p:spPr>
          <a:xfrm>
            <a:off x="838200" y="0"/>
            <a:ext cx="2362200" cy="381000"/>
          </a:xfrm>
          <a:custGeom>
            <a:avLst/>
            <a:gdLst/>
            <a:ahLst/>
            <a:cxnLst/>
            <a:rect l="l" t="t" r="r" b="b"/>
            <a:pathLst>
              <a:path w="2479675" h="1566545">
                <a:moveTo>
                  <a:pt x="0" y="1565998"/>
                </a:moveTo>
                <a:lnTo>
                  <a:pt x="2479332" y="1565998"/>
                </a:lnTo>
                <a:lnTo>
                  <a:pt x="2479332" y="0"/>
                </a:lnTo>
                <a:lnTo>
                  <a:pt x="0" y="0"/>
                </a:lnTo>
                <a:lnTo>
                  <a:pt x="0" y="1565998"/>
                </a:lnTo>
                <a:close/>
              </a:path>
            </a:pathLst>
          </a:custGeom>
          <a:solidFill>
            <a:schemeClr val="accent6">
              <a:lumMod val="75000"/>
            </a:schemeClr>
          </a:solidFill>
        </p:spPr>
        <p:txBody>
          <a:bodyPr wrap="square" lIns="0" tIns="0" rIns="0" bIns="0" rtlCol="0"/>
          <a:lstStyle/>
          <a:p>
            <a:endParaRPr sz="1900"/>
          </a:p>
        </p:txBody>
      </p:sp>
      <p:sp>
        <p:nvSpPr>
          <p:cNvPr id="19" name="object 8">
            <a:extLst>
              <a:ext uri="{FF2B5EF4-FFF2-40B4-BE49-F238E27FC236}">
                <a16:creationId xmlns:a16="http://schemas.microsoft.com/office/drawing/2014/main" xmlns="" id="{FAABECC6-50FC-2C49-947B-C5F2B8C72BB4}"/>
              </a:ext>
            </a:extLst>
          </p:cNvPr>
          <p:cNvSpPr/>
          <p:nvPr/>
        </p:nvSpPr>
        <p:spPr>
          <a:xfrm>
            <a:off x="6281057" y="6495143"/>
            <a:ext cx="2362200" cy="381000"/>
          </a:xfrm>
          <a:custGeom>
            <a:avLst/>
            <a:gdLst/>
            <a:ahLst/>
            <a:cxnLst/>
            <a:rect l="l" t="t" r="r" b="b"/>
            <a:pathLst>
              <a:path w="2479675" h="1566545">
                <a:moveTo>
                  <a:pt x="0" y="1565998"/>
                </a:moveTo>
                <a:lnTo>
                  <a:pt x="2479332" y="1565998"/>
                </a:lnTo>
                <a:lnTo>
                  <a:pt x="2479332" y="0"/>
                </a:lnTo>
                <a:lnTo>
                  <a:pt x="0" y="0"/>
                </a:lnTo>
                <a:lnTo>
                  <a:pt x="0" y="1565998"/>
                </a:lnTo>
                <a:close/>
              </a:path>
            </a:pathLst>
          </a:custGeom>
          <a:solidFill>
            <a:schemeClr val="accent6">
              <a:lumMod val="75000"/>
            </a:schemeClr>
          </a:solidFill>
        </p:spPr>
        <p:txBody>
          <a:bodyPr wrap="square" lIns="0" tIns="0" rIns="0" bIns="0" rtlCol="0"/>
          <a:lstStyle/>
          <a:p>
            <a:endParaRPr sz="1900"/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xmlns="" id="{1DF1F269-802B-7143-93E7-6C65E080850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524000" y="1371600"/>
            <a:ext cx="5591200" cy="5500532"/>
          </a:xfrm>
          <a:prstGeom prst="rect">
            <a:avLst/>
          </a:prstGeom>
        </p:spPr>
      </p:pic>
      <p:sp>
        <p:nvSpPr>
          <p:cNvPr id="15" name="object 10">
            <a:extLst>
              <a:ext uri="{FF2B5EF4-FFF2-40B4-BE49-F238E27FC236}">
                <a16:creationId xmlns:a16="http://schemas.microsoft.com/office/drawing/2014/main" xmlns="" id="{1C3E75F3-53B5-C147-A4CD-E3E61C64C996}"/>
              </a:ext>
            </a:extLst>
          </p:cNvPr>
          <p:cNvSpPr txBox="1"/>
          <p:nvPr/>
        </p:nvSpPr>
        <p:spPr>
          <a:xfrm rot="60000">
            <a:off x="1072868" y="775207"/>
            <a:ext cx="4965333" cy="73866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r>
              <a:rPr lang="es-ES" sz="2400" dirty="0">
                <a:latin typeface="Soberana Sans"/>
                <a:cs typeface="Soberana Sans"/>
              </a:rPr>
              <a:t>Escribe en</a:t>
            </a:r>
            <a:r>
              <a:rPr sz="2400" dirty="0">
                <a:latin typeface="Soberana Sans"/>
                <a:cs typeface="Soberana Sans"/>
              </a:rPr>
              <a:t> </a:t>
            </a:r>
            <a:r>
              <a:rPr lang="es-ES" sz="2400" dirty="0" smtClean="0">
                <a:latin typeface="Soberana Sans"/>
                <a:cs typeface="Soberana Sans"/>
              </a:rPr>
              <a:t>tres</a:t>
            </a:r>
            <a:r>
              <a:rPr sz="2400" dirty="0" smtClean="0">
                <a:latin typeface="Soberana Sans"/>
                <a:cs typeface="Soberana Sans"/>
              </a:rPr>
              <a:t> </a:t>
            </a:r>
            <a:r>
              <a:rPr sz="2400" dirty="0" err="1" smtClean="0">
                <a:latin typeface="Soberana Sans"/>
                <a:cs typeface="Soberana Sans"/>
              </a:rPr>
              <a:t>minuto</a:t>
            </a:r>
            <a:r>
              <a:rPr lang="es-ES" sz="2400" dirty="0" smtClean="0">
                <a:latin typeface="Soberana Sans"/>
                <a:cs typeface="Soberana Sans"/>
              </a:rPr>
              <a:t>s </a:t>
            </a:r>
            <a:endParaRPr lang="es-ES" sz="2400" dirty="0">
              <a:latin typeface="Soberana Sans"/>
              <a:cs typeface="Soberana Sans"/>
            </a:endParaRPr>
          </a:p>
          <a:p>
            <a:r>
              <a:rPr lang="es-ES" sz="2400" dirty="0">
                <a:latin typeface="Soberana Sans"/>
                <a:cs typeface="Soberana Sans"/>
              </a:rPr>
              <a:t>qué te llevas de la </a:t>
            </a:r>
            <a:r>
              <a:rPr lang="es-ES" sz="2400" dirty="0" smtClean="0">
                <a:latin typeface="Soberana Sans"/>
                <a:cs typeface="Soberana Sans"/>
              </a:rPr>
              <a:t>Actividad</a:t>
            </a:r>
            <a:endParaRPr sz="2400" dirty="0">
              <a:latin typeface="Soberana Sans"/>
              <a:cs typeface="Soberana San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642626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7">
            <a:extLst>
              <a:ext uri="{FF2B5EF4-FFF2-40B4-BE49-F238E27FC236}">
                <a16:creationId xmlns:a16="http://schemas.microsoft.com/office/drawing/2014/main" xmlns="" id="{518E3142-096A-134B-84C2-0630E844E6F5}"/>
              </a:ext>
            </a:extLst>
          </p:cNvPr>
          <p:cNvSpPr/>
          <p:nvPr/>
        </p:nvSpPr>
        <p:spPr>
          <a:xfrm>
            <a:off x="-152400" y="0"/>
            <a:ext cx="9144072" cy="6858000"/>
          </a:xfrm>
          <a:custGeom>
            <a:avLst/>
            <a:gdLst/>
            <a:ahLst/>
            <a:cxnLst/>
            <a:rect l="l" t="t" r="r" b="b"/>
            <a:pathLst>
              <a:path w="5294630" h="1566545">
                <a:moveTo>
                  <a:pt x="0" y="1565998"/>
                </a:moveTo>
                <a:lnTo>
                  <a:pt x="5294566" y="1565998"/>
                </a:lnTo>
                <a:lnTo>
                  <a:pt x="5294566" y="0"/>
                </a:lnTo>
                <a:lnTo>
                  <a:pt x="0" y="0"/>
                </a:lnTo>
                <a:lnTo>
                  <a:pt x="0" y="1565998"/>
                </a:lnTo>
                <a:close/>
              </a:path>
            </a:pathLst>
          </a:custGeom>
          <a:solidFill>
            <a:schemeClr val="accent6">
              <a:lumMod val="60000"/>
              <a:lumOff val="40000"/>
            </a:schemeClr>
          </a:solidFill>
          <a:ln>
            <a:solidFill>
              <a:srgbClr val="004A81"/>
            </a:solidFill>
          </a:ln>
        </p:spPr>
        <p:txBody>
          <a:bodyPr wrap="square" lIns="0" tIns="0" rIns="0" bIns="0" rtlCol="0"/>
          <a:lstStyle/>
          <a:p>
            <a:endParaRPr sz="1900"/>
          </a:p>
        </p:txBody>
      </p:sp>
      <p:sp>
        <p:nvSpPr>
          <p:cNvPr id="5" name="object 8">
            <a:extLst>
              <a:ext uri="{FF2B5EF4-FFF2-40B4-BE49-F238E27FC236}">
                <a16:creationId xmlns:a16="http://schemas.microsoft.com/office/drawing/2014/main" xmlns="" id="{9F0FBF7E-10FB-C044-BBD5-0A1EA8F93F6D}"/>
              </a:ext>
            </a:extLst>
          </p:cNvPr>
          <p:cNvSpPr/>
          <p:nvPr/>
        </p:nvSpPr>
        <p:spPr>
          <a:xfrm>
            <a:off x="838200" y="-7257"/>
            <a:ext cx="2362200" cy="381000"/>
          </a:xfrm>
          <a:custGeom>
            <a:avLst/>
            <a:gdLst/>
            <a:ahLst/>
            <a:cxnLst/>
            <a:rect l="l" t="t" r="r" b="b"/>
            <a:pathLst>
              <a:path w="2479675" h="1566545">
                <a:moveTo>
                  <a:pt x="0" y="1565998"/>
                </a:moveTo>
                <a:lnTo>
                  <a:pt x="2479332" y="1565998"/>
                </a:lnTo>
                <a:lnTo>
                  <a:pt x="2479332" y="0"/>
                </a:lnTo>
                <a:lnTo>
                  <a:pt x="0" y="0"/>
                </a:lnTo>
                <a:lnTo>
                  <a:pt x="0" y="1565998"/>
                </a:lnTo>
                <a:close/>
              </a:path>
            </a:pathLst>
          </a:custGeom>
          <a:solidFill>
            <a:schemeClr val="bg1"/>
          </a:solidFill>
        </p:spPr>
        <p:txBody>
          <a:bodyPr wrap="square" lIns="0" tIns="0" rIns="0" bIns="0" rtlCol="0"/>
          <a:lstStyle/>
          <a:p>
            <a:endParaRPr sz="1900"/>
          </a:p>
        </p:txBody>
      </p:sp>
      <p:sp>
        <p:nvSpPr>
          <p:cNvPr id="6" name="object 8">
            <a:extLst>
              <a:ext uri="{FF2B5EF4-FFF2-40B4-BE49-F238E27FC236}">
                <a16:creationId xmlns:a16="http://schemas.microsoft.com/office/drawing/2014/main" xmlns="" id="{5EFF320A-D5A8-6548-8E95-0DA83A457C59}"/>
              </a:ext>
            </a:extLst>
          </p:cNvPr>
          <p:cNvSpPr/>
          <p:nvPr/>
        </p:nvSpPr>
        <p:spPr>
          <a:xfrm>
            <a:off x="6281057" y="6495143"/>
            <a:ext cx="2362200" cy="381000"/>
          </a:xfrm>
          <a:custGeom>
            <a:avLst/>
            <a:gdLst/>
            <a:ahLst/>
            <a:cxnLst/>
            <a:rect l="l" t="t" r="r" b="b"/>
            <a:pathLst>
              <a:path w="2479675" h="1566545">
                <a:moveTo>
                  <a:pt x="0" y="1565998"/>
                </a:moveTo>
                <a:lnTo>
                  <a:pt x="2479332" y="1565998"/>
                </a:lnTo>
                <a:lnTo>
                  <a:pt x="2479332" y="0"/>
                </a:lnTo>
                <a:lnTo>
                  <a:pt x="0" y="0"/>
                </a:lnTo>
                <a:lnTo>
                  <a:pt x="0" y="1565998"/>
                </a:lnTo>
                <a:close/>
              </a:path>
            </a:pathLst>
          </a:custGeom>
          <a:solidFill>
            <a:schemeClr val="bg1"/>
          </a:solidFill>
        </p:spPr>
        <p:txBody>
          <a:bodyPr wrap="square" lIns="0" tIns="0" rIns="0" bIns="0" rtlCol="0"/>
          <a:lstStyle/>
          <a:p>
            <a:endParaRPr sz="1900"/>
          </a:p>
        </p:txBody>
      </p:sp>
      <p:pic>
        <p:nvPicPr>
          <p:cNvPr id="8" name="Picture 11">
            <a:extLst>
              <a:ext uri="{FF2B5EF4-FFF2-40B4-BE49-F238E27FC236}">
                <a16:creationId xmlns:a16="http://schemas.microsoft.com/office/drawing/2014/main" xmlns="" id="{CDC0B9EF-4261-4A43-BE28-326C0BC7C73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biLevel thresh="25000"/>
          </a:blip>
          <a:stretch>
            <a:fillRect/>
          </a:stretch>
        </p:blipFill>
        <p:spPr>
          <a:xfrm>
            <a:off x="6400800" y="228600"/>
            <a:ext cx="914400" cy="914400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xmlns="" id="{D8CDE6EA-7FCC-1A40-8768-9D9FE31BD33E}"/>
              </a:ext>
            </a:extLst>
          </p:cNvPr>
          <p:cNvSpPr/>
          <p:nvPr/>
        </p:nvSpPr>
        <p:spPr>
          <a:xfrm>
            <a:off x="0" y="76200"/>
            <a:ext cx="8458200" cy="42575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4941">
              <a:spcBef>
                <a:spcPts val="447"/>
              </a:spcBef>
            </a:pPr>
            <a:r>
              <a:rPr lang="es-MX" sz="3200" b="1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CONTEXTO</a:t>
            </a:r>
          </a:p>
          <a:p>
            <a:pPr marL="14941">
              <a:spcBef>
                <a:spcPts val="447"/>
              </a:spcBef>
            </a:pPr>
            <a:endParaRPr lang="es-MX" sz="3200" b="1" dirty="0" smtClean="0">
              <a:solidFill>
                <a:schemeClr val="accent6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14941" algn="just">
              <a:lnSpc>
                <a:spcPct val="200000"/>
              </a:lnSpc>
              <a:spcBef>
                <a:spcPts val="447"/>
              </a:spcBef>
            </a:pPr>
            <a:r>
              <a:rPr lang="es-MX" sz="2000" dirty="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De las principales acciones para alcanzar las metas es ser constante, persistente y disciplinado para lograrlas. Cuando se postergan acciones para alcanzarlas perdemos oportunidades, tiempo e interés en su logro, desviando nuestra atención a otras metas, que muy posiblemente, tampoco se alcancen.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xmlns="" id="{1329982E-4A41-0149-B81B-7C5AD95181C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lum bright="70000" contrast="-70000"/>
          </a:blip>
          <a:stretch>
            <a:fillRect/>
          </a:stretch>
        </p:blipFill>
        <p:spPr>
          <a:xfrm>
            <a:off x="6248400" y="5562600"/>
            <a:ext cx="1143000" cy="1295400"/>
          </a:xfrm>
          <a:prstGeom prst="rect">
            <a:avLst/>
          </a:prstGeom>
        </p:spPr>
      </p:pic>
      <p:pic>
        <p:nvPicPr>
          <p:cNvPr id="1034" name="Picture 10" descr="C:\Users\BECAS 3\AppData\Local\Microsoft\Windows\Temporary Internet Files\Content.IE5\91PAMXRL\felicidad[1]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743200" y="3581400"/>
            <a:ext cx="5867400" cy="3276600"/>
          </a:xfrm>
          <a:prstGeom prst="rect">
            <a:avLst/>
          </a:prstGeom>
          <a:noFill/>
        </p:spPr>
      </p:pic>
      <p:sp>
        <p:nvSpPr>
          <p:cNvPr id="9" name="8 CuadroTexto"/>
          <p:cNvSpPr txBox="1"/>
          <p:nvPr/>
        </p:nvSpPr>
        <p:spPr>
          <a:xfrm>
            <a:off x="685800" y="6248400"/>
            <a:ext cx="2590800" cy="4947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000" dirty="0" smtClean="0"/>
              <a:t>Imagen  prediseñada de office Online</a:t>
            </a:r>
            <a:endParaRPr lang="es-MX" sz="1000" dirty="0" smtClean="0"/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xmlns="" val="38341750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7">
            <a:extLst>
              <a:ext uri="{FF2B5EF4-FFF2-40B4-BE49-F238E27FC236}">
                <a16:creationId xmlns:a16="http://schemas.microsoft.com/office/drawing/2014/main" xmlns="" id="{518E3142-096A-134B-84C2-0630E844E6F5}"/>
              </a:ext>
            </a:extLst>
          </p:cNvPr>
          <p:cNvSpPr/>
          <p:nvPr/>
        </p:nvSpPr>
        <p:spPr>
          <a:xfrm>
            <a:off x="0" y="0"/>
            <a:ext cx="9144072" cy="6858000"/>
          </a:xfrm>
          <a:custGeom>
            <a:avLst/>
            <a:gdLst/>
            <a:ahLst/>
            <a:cxnLst/>
            <a:rect l="l" t="t" r="r" b="b"/>
            <a:pathLst>
              <a:path w="5294630" h="1566545">
                <a:moveTo>
                  <a:pt x="0" y="1565998"/>
                </a:moveTo>
                <a:lnTo>
                  <a:pt x="5294566" y="1565998"/>
                </a:lnTo>
                <a:lnTo>
                  <a:pt x="5294566" y="0"/>
                </a:lnTo>
                <a:lnTo>
                  <a:pt x="0" y="0"/>
                </a:lnTo>
                <a:lnTo>
                  <a:pt x="0" y="1565998"/>
                </a:lnTo>
                <a:close/>
              </a:path>
            </a:pathLst>
          </a:custGeom>
          <a:solidFill>
            <a:schemeClr val="accent6">
              <a:lumMod val="60000"/>
              <a:lumOff val="40000"/>
            </a:schemeClr>
          </a:solidFill>
          <a:ln>
            <a:solidFill>
              <a:srgbClr val="004A81"/>
            </a:solidFill>
          </a:ln>
        </p:spPr>
        <p:txBody>
          <a:bodyPr wrap="square" lIns="0" tIns="0" rIns="0" bIns="0" rtlCol="0"/>
          <a:lstStyle/>
          <a:p>
            <a:endParaRPr sz="1900"/>
          </a:p>
        </p:txBody>
      </p:sp>
      <p:sp>
        <p:nvSpPr>
          <p:cNvPr id="5" name="object 8">
            <a:extLst>
              <a:ext uri="{FF2B5EF4-FFF2-40B4-BE49-F238E27FC236}">
                <a16:creationId xmlns:a16="http://schemas.microsoft.com/office/drawing/2014/main" xmlns="" id="{9F0FBF7E-10FB-C044-BBD5-0A1EA8F93F6D}"/>
              </a:ext>
            </a:extLst>
          </p:cNvPr>
          <p:cNvSpPr/>
          <p:nvPr/>
        </p:nvSpPr>
        <p:spPr>
          <a:xfrm>
            <a:off x="838200" y="-7257"/>
            <a:ext cx="2362200" cy="381000"/>
          </a:xfrm>
          <a:custGeom>
            <a:avLst/>
            <a:gdLst/>
            <a:ahLst/>
            <a:cxnLst/>
            <a:rect l="l" t="t" r="r" b="b"/>
            <a:pathLst>
              <a:path w="2479675" h="1566545">
                <a:moveTo>
                  <a:pt x="0" y="1565998"/>
                </a:moveTo>
                <a:lnTo>
                  <a:pt x="2479332" y="1565998"/>
                </a:lnTo>
                <a:lnTo>
                  <a:pt x="2479332" y="0"/>
                </a:lnTo>
                <a:lnTo>
                  <a:pt x="0" y="0"/>
                </a:lnTo>
                <a:lnTo>
                  <a:pt x="0" y="1565998"/>
                </a:lnTo>
                <a:close/>
              </a:path>
            </a:pathLst>
          </a:custGeom>
          <a:solidFill>
            <a:schemeClr val="bg1"/>
          </a:solidFill>
        </p:spPr>
        <p:txBody>
          <a:bodyPr wrap="square" lIns="0" tIns="0" rIns="0" bIns="0" rtlCol="0"/>
          <a:lstStyle/>
          <a:p>
            <a:endParaRPr sz="1900"/>
          </a:p>
        </p:txBody>
      </p:sp>
      <p:sp>
        <p:nvSpPr>
          <p:cNvPr id="6" name="object 8">
            <a:extLst>
              <a:ext uri="{FF2B5EF4-FFF2-40B4-BE49-F238E27FC236}">
                <a16:creationId xmlns:a16="http://schemas.microsoft.com/office/drawing/2014/main" xmlns="" id="{5EFF320A-D5A8-6548-8E95-0DA83A457C59}"/>
              </a:ext>
            </a:extLst>
          </p:cNvPr>
          <p:cNvSpPr/>
          <p:nvPr/>
        </p:nvSpPr>
        <p:spPr>
          <a:xfrm>
            <a:off x="6281057" y="6495143"/>
            <a:ext cx="2362200" cy="381000"/>
          </a:xfrm>
          <a:custGeom>
            <a:avLst/>
            <a:gdLst/>
            <a:ahLst/>
            <a:cxnLst/>
            <a:rect l="l" t="t" r="r" b="b"/>
            <a:pathLst>
              <a:path w="2479675" h="1566545">
                <a:moveTo>
                  <a:pt x="0" y="1565998"/>
                </a:moveTo>
                <a:lnTo>
                  <a:pt x="2479332" y="1565998"/>
                </a:lnTo>
                <a:lnTo>
                  <a:pt x="2479332" y="0"/>
                </a:lnTo>
                <a:lnTo>
                  <a:pt x="0" y="0"/>
                </a:lnTo>
                <a:lnTo>
                  <a:pt x="0" y="1565998"/>
                </a:lnTo>
                <a:close/>
              </a:path>
            </a:pathLst>
          </a:custGeom>
          <a:solidFill>
            <a:schemeClr val="bg1"/>
          </a:solidFill>
        </p:spPr>
        <p:txBody>
          <a:bodyPr wrap="square" lIns="0" tIns="0" rIns="0" bIns="0" rtlCol="0"/>
          <a:lstStyle/>
          <a:p>
            <a:endParaRPr sz="1900"/>
          </a:p>
        </p:txBody>
      </p:sp>
      <p:sp>
        <p:nvSpPr>
          <p:cNvPr id="11" name="Rectangle 1">
            <a:extLst>
              <a:ext uri="{FF2B5EF4-FFF2-40B4-BE49-F238E27FC236}">
                <a16:creationId xmlns:a16="http://schemas.microsoft.com/office/drawing/2014/main" xmlns="" id="{3224F731-B888-5F47-8F28-25747EE91283}"/>
              </a:ext>
            </a:extLst>
          </p:cNvPr>
          <p:cNvSpPr/>
          <p:nvPr/>
        </p:nvSpPr>
        <p:spPr>
          <a:xfrm>
            <a:off x="0" y="-152400"/>
            <a:ext cx="9143999" cy="71404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dirty="0" smtClean="0">
                <a:solidFill>
                  <a:schemeClr val="bg1"/>
                </a:solidFill>
                <a:latin typeface="Soberana Sans" panose="02000000000000000000" pitchFamily="50" charset="0"/>
                <a:cs typeface="Soberana Sans"/>
              </a:rPr>
              <a:t>I</a:t>
            </a:r>
            <a:r>
              <a:rPr lang="es-MX" sz="3200" dirty="0" smtClean="0"/>
              <a:t> </a:t>
            </a:r>
            <a:r>
              <a:rPr lang="es-MX" sz="2800" dirty="0" smtClean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¿Cuál es el objetivo de la lección</a:t>
            </a:r>
            <a:r>
              <a:rPr lang="es-MX" sz="2800" dirty="0" smtClean="0">
                <a:latin typeface="Arial Black" pitchFamily="34" charset="0"/>
              </a:rPr>
              <a:t>? </a:t>
            </a:r>
          </a:p>
          <a:p>
            <a:pPr algn="just"/>
            <a:r>
              <a:rPr lang="es-MX" sz="2000" dirty="0" smtClean="0"/>
              <a:t>Que el estudiante analice situaciones adversas y retos que ha superado, con el n de prever escenarios y formas constructivas y flexibles de enfrentarlos, para favorecer la consecución de metas a largo plazo.</a:t>
            </a:r>
          </a:p>
          <a:p>
            <a:pPr algn="just"/>
            <a:endParaRPr lang="es-MX" sz="2000" dirty="0" smtClean="0"/>
          </a:p>
          <a:p>
            <a:pPr algn="just"/>
            <a:r>
              <a:rPr lang="es-MX" sz="2800" dirty="0" smtClean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¿Por qué es importante?</a:t>
            </a:r>
          </a:p>
          <a:p>
            <a:pPr algn="just"/>
            <a:r>
              <a:rPr lang="es-MX" sz="2000" dirty="0" smtClean="0"/>
              <a:t>Porque permite que los estudiantes reconozcan las ventajas y desventajas de postergar acciones para lograr metas.</a:t>
            </a:r>
          </a:p>
          <a:p>
            <a:pPr algn="just"/>
            <a:endParaRPr lang="es-MX" sz="2000" dirty="0" smtClean="0"/>
          </a:p>
          <a:p>
            <a:pPr algn="just"/>
            <a:r>
              <a:rPr lang="es-MX" sz="1800" i="1" dirty="0" smtClean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Invita a los estudiantes a leer la introducción, la cita y El reto es, de la actividad</a:t>
            </a:r>
            <a:r>
              <a:rPr lang="es-MX" sz="1800" dirty="0" smtClean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.</a:t>
            </a:r>
            <a:endParaRPr lang="en-US" sz="1800" dirty="0" smtClean="0">
              <a:solidFill>
                <a:schemeClr val="accent6">
                  <a:lumMod val="50000"/>
                </a:schemeClr>
              </a:solidFill>
              <a:latin typeface="Arial Black" pitchFamily="34" charset="0"/>
              <a:cs typeface="Soberana Sans"/>
            </a:endParaRPr>
          </a:p>
          <a:p>
            <a:pPr algn="just"/>
            <a:r>
              <a:rPr lang="es-MX" sz="2000" dirty="0" smtClean="0"/>
              <a:t>“Tú podrás retrasarte, pero el tiempo no lo hará”. </a:t>
            </a:r>
            <a:r>
              <a:rPr lang="es-MX" sz="2000" dirty="0" err="1" smtClean="0"/>
              <a:t>Benjamin</a:t>
            </a:r>
            <a:r>
              <a:rPr lang="es-MX" sz="2000" dirty="0" smtClean="0"/>
              <a:t> Franklin.</a:t>
            </a:r>
          </a:p>
          <a:p>
            <a:pPr algn="just"/>
            <a:endParaRPr lang="es-ES" sz="2000" dirty="0" smtClean="0">
              <a:solidFill>
                <a:schemeClr val="bg1"/>
              </a:solidFill>
              <a:latin typeface="Arial Black" pitchFamily="34" charset="0"/>
            </a:endParaRPr>
          </a:p>
          <a:p>
            <a:pPr algn="just"/>
            <a:r>
              <a:rPr lang="es-ES" sz="2000" dirty="0" smtClean="0">
                <a:solidFill>
                  <a:schemeClr val="bg1"/>
                </a:solidFill>
                <a:latin typeface="Arial Black" pitchFamily="34" charset="0"/>
              </a:rPr>
              <a:t>INTRODUCCIÓN:</a:t>
            </a:r>
          </a:p>
          <a:p>
            <a:pPr algn="just"/>
            <a:r>
              <a:rPr lang="es-MX" sz="1800" dirty="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¿Has postergado algo para realizar otra actividad? Dejar para después lo que se puede resolver en ese instante, no es una decisión fácil, se puede realizar siempre y cuando se haga de forma consciente, en plenitud emocional y con actitud responsable de lo que se asuma. Cuando se trata de enfrentar retos y lograr metas, no temas: encara el reto, sólo pueden presentarse buenos resultados. </a:t>
            </a:r>
          </a:p>
          <a:p>
            <a:pPr algn="just"/>
            <a:endParaRPr lang="es-MX" sz="1800" dirty="0" smtClean="0">
              <a:solidFill>
                <a:schemeClr val="accent6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MX" sz="1800" b="1" dirty="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El reto es </a:t>
            </a:r>
            <a:r>
              <a:rPr lang="es-MX" sz="1800" dirty="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analizar situaciones adversas y retos que has superado, con el fin de prever escenarios y formas constructivas y flexibles de enfrentarlos, para favorecer la consecución de metas a largo plazo</a:t>
            </a:r>
            <a:endParaRPr lang="en-US" sz="1800" dirty="0">
              <a:solidFill>
                <a:schemeClr val="accent6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8135876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7">
            <a:extLst>
              <a:ext uri="{FF2B5EF4-FFF2-40B4-BE49-F238E27FC236}">
                <a16:creationId xmlns:a16="http://schemas.microsoft.com/office/drawing/2014/main" xmlns="" id="{518E3142-096A-134B-84C2-0630E844E6F5}"/>
              </a:ext>
            </a:extLst>
          </p:cNvPr>
          <p:cNvSpPr/>
          <p:nvPr/>
        </p:nvSpPr>
        <p:spPr>
          <a:xfrm>
            <a:off x="0" y="0"/>
            <a:ext cx="9144072" cy="6858000"/>
          </a:xfrm>
          <a:custGeom>
            <a:avLst/>
            <a:gdLst/>
            <a:ahLst/>
            <a:cxnLst/>
            <a:rect l="l" t="t" r="r" b="b"/>
            <a:pathLst>
              <a:path w="5294630" h="1566545">
                <a:moveTo>
                  <a:pt x="0" y="1565998"/>
                </a:moveTo>
                <a:lnTo>
                  <a:pt x="5294566" y="1565998"/>
                </a:lnTo>
                <a:lnTo>
                  <a:pt x="5294566" y="0"/>
                </a:lnTo>
                <a:lnTo>
                  <a:pt x="0" y="0"/>
                </a:lnTo>
                <a:lnTo>
                  <a:pt x="0" y="1565998"/>
                </a:lnTo>
                <a:close/>
              </a:path>
            </a:pathLst>
          </a:custGeom>
          <a:solidFill>
            <a:schemeClr val="accent6">
              <a:lumMod val="60000"/>
              <a:lumOff val="40000"/>
            </a:schemeClr>
          </a:solidFill>
          <a:ln>
            <a:solidFill>
              <a:srgbClr val="004A81"/>
            </a:solidFill>
          </a:ln>
        </p:spPr>
        <p:txBody>
          <a:bodyPr wrap="square" lIns="0" tIns="0" rIns="0" bIns="0" rtlCol="0"/>
          <a:lstStyle/>
          <a:p>
            <a:pPr algn="just"/>
            <a:endParaRPr sz="1900" dirty="0"/>
          </a:p>
        </p:txBody>
      </p:sp>
      <p:sp>
        <p:nvSpPr>
          <p:cNvPr id="5" name="object 8">
            <a:extLst>
              <a:ext uri="{FF2B5EF4-FFF2-40B4-BE49-F238E27FC236}">
                <a16:creationId xmlns:a16="http://schemas.microsoft.com/office/drawing/2014/main" xmlns="" id="{9F0FBF7E-10FB-C044-BBD5-0A1EA8F93F6D}"/>
              </a:ext>
            </a:extLst>
          </p:cNvPr>
          <p:cNvSpPr/>
          <p:nvPr/>
        </p:nvSpPr>
        <p:spPr>
          <a:xfrm>
            <a:off x="838200" y="-7257"/>
            <a:ext cx="2362200" cy="381000"/>
          </a:xfrm>
          <a:custGeom>
            <a:avLst/>
            <a:gdLst/>
            <a:ahLst/>
            <a:cxnLst/>
            <a:rect l="l" t="t" r="r" b="b"/>
            <a:pathLst>
              <a:path w="2479675" h="1566545">
                <a:moveTo>
                  <a:pt x="0" y="1565998"/>
                </a:moveTo>
                <a:lnTo>
                  <a:pt x="2479332" y="1565998"/>
                </a:lnTo>
                <a:lnTo>
                  <a:pt x="2479332" y="0"/>
                </a:lnTo>
                <a:lnTo>
                  <a:pt x="0" y="0"/>
                </a:lnTo>
                <a:lnTo>
                  <a:pt x="0" y="1565998"/>
                </a:lnTo>
                <a:close/>
              </a:path>
            </a:pathLst>
          </a:custGeom>
          <a:solidFill>
            <a:schemeClr val="bg1"/>
          </a:solidFill>
        </p:spPr>
        <p:txBody>
          <a:bodyPr wrap="square" lIns="0" tIns="0" rIns="0" bIns="0" rtlCol="0"/>
          <a:lstStyle/>
          <a:p>
            <a:endParaRPr sz="1900"/>
          </a:p>
        </p:txBody>
      </p:sp>
      <p:sp>
        <p:nvSpPr>
          <p:cNvPr id="6" name="object 8">
            <a:extLst>
              <a:ext uri="{FF2B5EF4-FFF2-40B4-BE49-F238E27FC236}">
                <a16:creationId xmlns:a16="http://schemas.microsoft.com/office/drawing/2014/main" xmlns="" id="{5EFF320A-D5A8-6548-8E95-0DA83A457C59}"/>
              </a:ext>
            </a:extLst>
          </p:cNvPr>
          <p:cNvSpPr/>
          <p:nvPr/>
        </p:nvSpPr>
        <p:spPr>
          <a:xfrm>
            <a:off x="6281057" y="6495143"/>
            <a:ext cx="2362200" cy="381000"/>
          </a:xfrm>
          <a:custGeom>
            <a:avLst/>
            <a:gdLst/>
            <a:ahLst/>
            <a:cxnLst/>
            <a:rect l="l" t="t" r="r" b="b"/>
            <a:pathLst>
              <a:path w="2479675" h="1566545">
                <a:moveTo>
                  <a:pt x="0" y="1565998"/>
                </a:moveTo>
                <a:lnTo>
                  <a:pt x="2479332" y="1565998"/>
                </a:lnTo>
                <a:lnTo>
                  <a:pt x="2479332" y="0"/>
                </a:lnTo>
                <a:lnTo>
                  <a:pt x="0" y="0"/>
                </a:lnTo>
                <a:lnTo>
                  <a:pt x="0" y="1565998"/>
                </a:lnTo>
                <a:close/>
              </a:path>
            </a:pathLst>
          </a:custGeom>
          <a:solidFill>
            <a:schemeClr val="bg1"/>
          </a:solidFill>
        </p:spPr>
        <p:txBody>
          <a:bodyPr wrap="square" lIns="0" tIns="0" rIns="0" bIns="0" rtlCol="0"/>
          <a:lstStyle/>
          <a:p>
            <a:endParaRPr sz="1900"/>
          </a:p>
        </p:txBody>
      </p:sp>
      <p:sp>
        <p:nvSpPr>
          <p:cNvPr id="10" name="Rectangle 1">
            <a:extLst>
              <a:ext uri="{FF2B5EF4-FFF2-40B4-BE49-F238E27FC236}">
                <a16:creationId xmlns:a16="http://schemas.microsoft.com/office/drawing/2014/main" xmlns="" id="{3224F731-B888-5F47-8F28-25747EE91283}"/>
              </a:ext>
            </a:extLst>
          </p:cNvPr>
          <p:cNvSpPr/>
          <p:nvPr/>
        </p:nvSpPr>
        <p:spPr>
          <a:xfrm>
            <a:off x="0" y="1560016"/>
            <a:ext cx="9144000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2400" dirty="0" smtClean="0"/>
              <a:t>• </a:t>
            </a:r>
            <a:r>
              <a:rPr lang="es-MX" sz="2400" dirty="0" smtClean="0">
                <a:solidFill>
                  <a:schemeClr val="accent6">
                    <a:lumMod val="50000"/>
                  </a:schemeClr>
                </a:solidFill>
              </a:rPr>
              <a:t>Recapitule el texto de la introducción y haga un ejercicio de reflexión, puede preguntar al grupo si saben qué es postergar las acciones para lograr las metas. Esto permitirá recuperar conocimientos previos.</a:t>
            </a:r>
          </a:p>
          <a:p>
            <a:pPr algn="just"/>
            <a:endParaRPr lang="es-ES" sz="2400" dirty="0" smtClean="0">
              <a:solidFill>
                <a:schemeClr val="bg1"/>
              </a:solidFill>
              <a:latin typeface="Soberana Sans" panose="02000000000000000000" pitchFamily="2" charset="77"/>
            </a:endParaRPr>
          </a:p>
          <a:p>
            <a:pPr algn="just"/>
            <a:endParaRPr lang="es-ES" sz="2400" dirty="0" smtClean="0">
              <a:solidFill>
                <a:schemeClr val="bg1"/>
              </a:solidFill>
              <a:latin typeface="Soberana Sans" panose="02000000000000000000" pitchFamily="2" charset="77"/>
            </a:endParaRPr>
          </a:p>
          <a:p>
            <a:pPr algn="just"/>
            <a:endParaRPr lang="es-ES" sz="2400" dirty="0" smtClean="0">
              <a:solidFill>
                <a:schemeClr val="bg1"/>
              </a:solidFill>
              <a:latin typeface="Soberana Sans" panose="02000000000000000000" pitchFamily="2" charset="77"/>
            </a:endParaRPr>
          </a:p>
          <a:p>
            <a:pPr algn="just"/>
            <a:endParaRPr lang="es-ES" sz="2400" dirty="0" smtClean="0">
              <a:solidFill>
                <a:schemeClr val="bg1"/>
              </a:solidFill>
              <a:latin typeface="Soberana Sans" panose="02000000000000000000" pitchFamily="2" charset="77"/>
            </a:endParaRPr>
          </a:p>
          <a:p>
            <a:pPr algn="just"/>
            <a:endParaRPr lang="es-ES" sz="2400" dirty="0" smtClean="0">
              <a:solidFill>
                <a:schemeClr val="bg1"/>
              </a:solidFill>
              <a:latin typeface="Soberana Sans" panose="02000000000000000000" pitchFamily="2" charset="77"/>
            </a:endParaRPr>
          </a:p>
          <a:p>
            <a:pPr algn="just"/>
            <a:endParaRPr lang="es-ES" sz="2400" dirty="0" smtClean="0">
              <a:solidFill>
                <a:schemeClr val="bg1"/>
              </a:solidFill>
              <a:latin typeface="Soberana Sans" panose="02000000000000000000" pitchFamily="2" charset="77"/>
            </a:endParaRPr>
          </a:p>
          <a:p>
            <a:pPr algn="just"/>
            <a:endParaRPr lang="es-ES" sz="2400" dirty="0" smtClean="0">
              <a:solidFill>
                <a:schemeClr val="bg1"/>
              </a:solidFill>
              <a:latin typeface="Soberana Sans" panose="02000000000000000000" pitchFamily="2" charset="77"/>
            </a:endParaRPr>
          </a:p>
          <a:p>
            <a:pPr algn="just"/>
            <a:r>
              <a:rPr lang="es-MX" sz="2400" dirty="0" smtClean="0"/>
              <a:t>CONCEPTO CLAVE </a:t>
            </a:r>
          </a:p>
          <a:p>
            <a:pPr algn="just"/>
            <a:r>
              <a:rPr lang="es-MX" sz="2400" b="1" dirty="0" smtClean="0">
                <a:solidFill>
                  <a:schemeClr val="accent6">
                    <a:lumMod val="50000"/>
                  </a:schemeClr>
                </a:solidFill>
              </a:rPr>
              <a:t>Postergar.</a:t>
            </a:r>
            <a:r>
              <a:rPr lang="es-MX" sz="2400" dirty="0" smtClean="0"/>
              <a:t>  Significa posponer la realización de alguna acción o actividad que teníamos pensada.</a:t>
            </a:r>
            <a:endParaRPr lang="en-US" sz="2400" dirty="0">
              <a:solidFill>
                <a:schemeClr val="bg1"/>
              </a:solidFill>
              <a:latin typeface="Soberana Sans" panose="02000000000000000000" pitchFamily="2" charset="77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0" y="312003"/>
            <a:ext cx="914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dirty="0" smtClean="0">
                <a:latin typeface="Arial Black" pitchFamily="34" charset="0"/>
              </a:rPr>
              <a:t>Estructura de </a:t>
            </a:r>
            <a:r>
              <a:rPr lang="es-MX" sz="2400" dirty="0" smtClean="0">
                <a:solidFill>
                  <a:schemeClr val="bg1">
                    <a:lumMod val="95000"/>
                  </a:schemeClr>
                </a:solidFill>
                <a:latin typeface="Arial Black" pitchFamily="34" charset="0"/>
              </a:rPr>
              <a:t>la sesión y recomendaciones específicas</a:t>
            </a:r>
            <a:endParaRPr lang="es-MX" sz="2400" dirty="0">
              <a:solidFill>
                <a:schemeClr val="bg1">
                  <a:lumMod val="95000"/>
                </a:schemeClr>
              </a:solidFill>
            </a:endParaRPr>
          </a:p>
        </p:txBody>
      </p:sp>
      <p:pic>
        <p:nvPicPr>
          <p:cNvPr id="2" name="Picture 2" descr="C:\Users\BECAS 3\AppData\Local\Microsoft\Windows\Temporary Internet Files\Content.IE5\91PAMXRL\dieta-adolescentes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3237" y="2891904"/>
            <a:ext cx="3738563" cy="2518296"/>
          </a:xfrm>
          <a:prstGeom prst="rect">
            <a:avLst/>
          </a:prstGeom>
          <a:noFill/>
        </p:spPr>
      </p:pic>
      <p:sp>
        <p:nvSpPr>
          <p:cNvPr id="8" name="7 CuadroTexto"/>
          <p:cNvSpPr txBox="1"/>
          <p:nvPr/>
        </p:nvSpPr>
        <p:spPr>
          <a:xfrm>
            <a:off x="6858000" y="4038600"/>
            <a:ext cx="2133600" cy="4947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000" dirty="0" smtClean="0"/>
              <a:t>Imagen  prediseñada de office Online</a:t>
            </a:r>
            <a:endParaRPr lang="es-MX" sz="1000" dirty="0" smtClean="0"/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xmlns="" val="28336171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3224F731-B888-5F47-8F28-25747EE91283}"/>
              </a:ext>
            </a:extLst>
          </p:cNvPr>
          <p:cNvSpPr/>
          <p:nvPr/>
        </p:nvSpPr>
        <p:spPr>
          <a:xfrm>
            <a:off x="0" y="228600"/>
            <a:ext cx="9144000" cy="28520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4941" algn="ctr">
              <a:spcBef>
                <a:spcPts val="447"/>
              </a:spcBef>
            </a:pPr>
            <a:r>
              <a:rPr lang="en-US" sz="2800" b="1" spc="-5" dirty="0">
                <a:solidFill>
                  <a:schemeClr val="accent6">
                    <a:lumMod val="50000"/>
                  </a:schemeClr>
                </a:solidFill>
                <a:latin typeface="Soberana Sans"/>
                <a:cs typeface="Soberana Sans"/>
              </a:rPr>
              <a:t>Actividad </a:t>
            </a:r>
            <a:r>
              <a:rPr lang="en-US" sz="2800" b="1" dirty="0">
                <a:solidFill>
                  <a:schemeClr val="accent6">
                    <a:lumMod val="50000"/>
                  </a:schemeClr>
                </a:solidFill>
                <a:latin typeface="Soberana Sans"/>
                <a:cs typeface="Soberana Sans"/>
              </a:rPr>
              <a:t>1</a:t>
            </a:r>
            <a:r>
              <a:rPr lang="en-US" sz="2800" b="1" dirty="0" smtClean="0">
                <a:solidFill>
                  <a:schemeClr val="accent6">
                    <a:lumMod val="50000"/>
                  </a:schemeClr>
                </a:solidFill>
                <a:latin typeface="Soberana Sans"/>
                <a:cs typeface="Soberana Sans"/>
              </a:rPr>
              <a:t>.</a:t>
            </a:r>
          </a:p>
          <a:p>
            <a:pPr marL="14941" algn="just">
              <a:spcBef>
                <a:spcPts val="447"/>
              </a:spcBef>
            </a:pPr>
            <a:endParaRPr lang="en-US" sz="1800" b="1" spc="-10" dirty="0" smtClean="0">
              <a:solidFill>
                <a:srgbClr val="004A81"/>
              </a:solidFill>
              <a:latin typeface="Arial" pitchFamily="34" charset="0"/>
              <a:cs typeface="Arial" pitchFamily="34" charset="0"/>
            </a:endParaRPr>
          </a:p>
          <a:p>
            <a:pPr marL="14941" algn="just">
              <a:spcBef>
                <a:spcPts val="447"/>
              </a:spcBef>
            </a:pPr>
            <a:r>
              <a:rPr lang="es-MX" sz="2000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Análisis de temas postergados.</a:t>
            </a:r>
            <a:endParaRPr lang="en-US" sz="2000" b="1" spc="-10" dirty="0" smtClean="0">
              <a:solidFill>
                <a:schemeClr val="accent6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472141" indent="-457200" algn="just">
              <a:spcBef>
                <a:spcPts val="447"/>
              </a:spcBef>
              <a:buAutoNum type="alphaLcPeriod"/>
            </a:pPr>
            <a:r>
              <a:rPr lang="es-MX" sz="2000" dirty="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De forma individual, piensa en algunas acciones que has postergado por temor a enfrentar retos o no alcanzar tus metas. </a:t>
            </a:r>
          </a:p>
          <a:p>
            <a:pPr marL="472141" indent="-457200" algn="just">
              <a:spcBef>
                <a:spcPts val="447"/>
              </a:spcBef>
              <a:buAutoNum type="alphaLcPeriod"/>
            </a:pPr>
            <a:r>
              <a:rPr lang="es-MX" sz="2000" dirty="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Elabora una tabla en tu cuaderno, en la primera columna coloca los temas que has dejado; en la segunda columna, los motivos por los que los postergaste y; en la tercera columna, cuáles han sido los resultados.</a:t>
            </a:r>
            <a:endParaRPr lang="en-US" sz="2000" spc="-10" dirty="0">
              <a:solidFill>
                <a:schemeClr val="accent6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object 8">
            <a:extLst>
              <a:ext uri="{FF2B5EF4-FFF2-40B4-BE49-F238E27FC236}">
                <a16:creationId xmlns:a16="http://schemas.microsoft.com/office/drawing/2014/main" xmlns="" id="{43BD8204-512F-F449-8C88-0469A1952012}"/>
              </a:ext>
            </a:extLst>
          </p:cNvPr>
          <p:cNvSpPr/>
          <p:nvPr/>
        </p:nvSpPr>
        <p:spPr>
          <a:xfrm>
            <a:off x="1143000" y="0"/>
            <a:ext cx="2362200" cy="381000"/>
          </a:xfrm>
          <a:custGeom>
            <a:avLst/>
            <a:gdLst/>
            <a:ahLst/>
            <a:cxnLst/>
            <a:rect l="l" t="t" r="r" b="b"/>
            <a:pathLst>
              <a:path w="2479675" h="1566545">
                <a:moveTo>
                  <a:pt x="0" y="1565998"/>
                </a:moveTo>
                <a:lnTo>
                  <a:pt x="2479332" y="1565998"/>
                </a:lnTo>
                <a:lnTo>
                  <a:pt x="2479332" y="0"/>
                </a:lnTo>
                <a:lnTo>
                  <a:pt x="0" y="0"/>
                </a:lnTo>
                <a:lnTo>
                  <a:pt x="0" y="1565998"/>
                </a:lnTo>
                <a:close/>
              </a:path>
            </a:pathLst>
          </a:custGeom>
          <a:solidFill>
            <a:schemeClr val="accent6">
              <a:lumMod val="75000"/>
            </a:schemeClr>
          </a:solidFill>
        </p:spPr>
        <p:txBody>
          <a:bodyPr wrap="square" lIns="0" tIns="0" rIns="0" bIns="0" rtlCol="0"/>
          <a:lstStyle/>
          <a:p>
            <a:endParaRPr sz="1900"/>
          </a:p>
        </p:txBody>
      </p:sp>
      <p:graphicFrame>
        <p:nvGraphicFramePr>
          <p:cNvPr id="4" name="3 Tabla"/>
          <p:cNvGraphicFramePr>
            <a:graphicFrameLocks noGrp="1"/>
          </p:cNvGraphicFramePr>
          <p:nvPr/>
        </p:nvGraphicFramePr>
        <p:xfrm>
          <a:off x="152400" y="3291840"/>
          <a:ext cx="8839200" cy="2346960"/>
        </p:xfrm>
        <a:graphic>
          <a:graphicData uri="http://schemas.openxmlformats.org/drawingml/2006/table">
            <a:tbl>
              <a:tblPr firstRow="1" bandRow="1">
                <a:tableStyleId>{08FB837D-C827-4EFA-A057-4D05807E0F7C}</a:tableStyleId>
              </a:tblPr>
              <a:tblGrid>
                <a:gridCol w="2946400"/>
                <a:gridCol w="2946400"/>
                <a:gridCol w="2946400"/>
              </a:tblGrid>
              <a:tr h="370840">
                <a:tc>
                  <a:txBody>
                    <a:bodyPr/>
                    <a:lstStyle/>
                    <a:p>
                      <a:r>
                        <a:rPr lang="es-ES" sz="1400" dirty="0" smtClean="0"/>
                        <a:t>TEMAS POSTERGADOS</a:t>
                      </a:r>
                      <a:endParaRPr lang="es-MX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400" dirty="0" smtClean="0"/>
                        <a:t>¿POR</a:t>
                      </a:r>
                      <a:r>
                        <a:rPr lang="es-ES" sz="1400" baseline="0" dirty="0" smtClean="0"/>
                        <a:t> QUÉ LO POSTERGUÉ?</a:t>
                      </a:r>
                      <a:endParaRPr lang="es-MX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400" dirty="0" smtClean="0"/>
                        <a:t>¿CUÁLES</a:t>
                      </a:r>
                      <a:r>
                        <a:rPr lang="es-ES" sz="1400" baseline="0" dirty="0" smtClean="0"/>
                        <a:t> HAN SIDO LOS RESULTADOS?</a:t>
                      </a:r>
                      <a:endParaRPr lang="es-MX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 smtClean="0"/>
                        <a:t>1</a:t>
                      </a:r>
                    </a:p>
                    <a:p>
                      <a:endParaRPr lang="es-ES" dirty="0" smtClean="0"/>
                    </a:p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 smtClean="0"/>
                        <a:t>2</a:t>
                      </a:r>
                    </a:p>
                    <a:p>
                      <a:endParaRPr lang="es-ES" dirty="0" smtClean="0"/>
                    </a:p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651220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3224F731-B888-5F47-8F28-25747EE91283}"/>
              </a:ext>
            </a:extLst>
          </p:cNvPr>
          <p:cNvSpPr/>
          <p:nvPr/>
        </p:nvSpPr>
        <p:spPr>
          <a:xfrm>
            <a:off x="0" y="196870"/>
            <a:ext cx="8991600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4941" algn="ctr">
              <a:spcBef>
                <a:spcPts val="447"/>
              </a:spcBef>
            </a:pPr>
            <a:r>
              <a:rPr lang="en-US" sz="4000" b="1" spc="-5" dirty="0">
                <a:solidFill>
                  <a:schemeClr val="accent6">
                    <a:lumMod val="75000"/>
                  </a:schemeClr>
                </a:solidFill>
                <a:latin typeface="Soberana Sans"/>
                <a:cs typeface="Soberana Sans"/>
              </a:rPr>
              <a:t>Actividad </a:t>
            </a:r>
            <a:r>
              <a:rPr lang="en-US" sz="4000" b="1" dirty="0">
                <a:solidFill>
                  <a:schemeClr val="accent6">
                    <a:lumMod val="75000"/>
                  </a:schemeClr>
                </a:solidFill>
                <a:latin typeface="Soberana Sans"/>
                <a:cs typeface="Soberana Sans"/>
              </a:rPr>
              <a:t>2.</a:t>
            </a:r>
            <a:endParaRPr lang="en-US" sz="4000" b="1" spc="-10" dirty="0">
              <a:solidFill>
                <a:schemeClr val="accent6">
                  <a:lumMod val="75000"/>
                </a:schemeClr>
              </a:solidFill>
              <a:latin typeface="Soberana Sans"/>
              <a:cs typeface="Soberana Sans"/>
            </a:endParaRPr>
          </a:p>
          <a:p>
            <a:endParaRPr lang="en-US" sz="1200" b="1" dirty="0">
              <a:solidFill>
                <a:schemeClr val="accent6">
                  <a:lumMod val="75000"/>
                </a:schemeClr>
              </a:solidFill>
              <a:latin typeface="Soberana Sans" panose="02000000000000000000" pitchFamily="2" charset="77"/>
            </a:endParaRPr>
          </a:p>
          <a:p>
            <a:pPr algn="just"/>
            <a:r>
              <a:rPr lang="es-MX" sz="2400" b="1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Análisis de desventajas de postergar acciones para lograr metas.</a:t>
            </a:r>
          </a:p>
          <a:p>
            <a:pPr algn="just"/>
            <a:endParaRPr lang="es-MX" sz="2400" dirty="0" smtClean="0">
              <a:latin typeface="Arial" pitchFamily="34" charset="0"/>
              <a:cs typeface="Arial" pitchFamily="34" charset="0"/>
            </a:endParaRPr>
          </a:p>
          <a:p>
            <a:pPr marL="457200" indent="-457200" algn="just">
              <a:buAutoNum type="alphaLcPeriod"/>
            </a:pPr>
            <a:r>
              <a:rPr lang="es-MX" sz="2000" dirty="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En equipo, comparen sus tablas. </a:t>
            </a:r>
          </a:p>
          <a:p>
            <a:pPr marL="457200" indent="-457200" algn="just">
              <a:buAutoNum type="alphaLcPeriod"/>
            </a:pPr>
            <a:endParaRPr lang="es-MX" sz="2000" dirty="0" smtClean="0">
              <a:latin typeface="Arial" pitchFamily="34" charset="0"/>
              <a:cs typeface="Arial" pitchFamily="34" charset="0"/>
            </a:endParaRPr>
          </a:p>
          <a:p>
            <a:pPr marL="457200" indent="-457200" algn="just">
              <a:buAutoNum type="alphaLcPeriod"/>
            </a:pPr>
            <a:r>
              <a:rPr lang="es-MX" sz="2000" dirty="0" smtClean="0">
                <a:latin typeface="Arial" pitchFamily="34" charset="0"/>
                <a:cs typeface="Arial" pitchFamily="34" charset="0"/>
              </a:rPr>
              <a:t>Conversen sobre las consecuencias que tiene posponer acciones para el logro de sus metas. </a:t>
            </a:r>
          </a:p>
          <a:p>
            <a:pPr marL="457200" indent="-457200" algn="just">
              <a:buAutoNum type="alphaLcPeriod"/>
            </a:pPr>
            <a:endParaRPr lang="es-MX" sz="2000" dirty="0" smtClean="0">
              <a:latin typeface="Arial" pitchFamily="34" charset="0"/>
              <a:cs typeface="Arial" pitchFamily="34" charset="0"/>
            </a:endParaRPr>
          </a:p>
          <a:p>
            <a:pPr marL="457200" indent="-457200" algn="just">
              <a:buAutoNum type="alphaLcPeriod"/>
            </a:pPr>
            <a:r>
              <a:rPr lang="es-MX" sz="2000" dirty="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Pregúntense: </a:t>
            </a:r>
          </a:p>
          <a:p>
            <a:pPr marL="457200" indent="-457200" algn="just"/>
            <a:r>
              <a:rPr lang="es-MX" sz="2000" dirty="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• ¿Qué consecuencias tiene postergar las acciones para lograr tus metas? </a:t>
            </a:r>
          </a:p>
          <a:p>
            <a:pPr marL="457200" indent="-457200" algn="just"/>
            <a:r>
              <a:rPr lang="es-MX" sz="2000" dirty="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• ¿Qué sentimientos nos llevan a posponer las acciones para lograr nuestras metas?</a:t>
            </a:r>
          </a:p>
          <a:p>
            <a:pPr marL="457200" indent="-457200" algn="just"/>
            <a:endParaRPr lang="es-MX" sz="2000" dirty="0" smtClean="0">
              <a:latin typeface="Arial" pitchFamily="34" charset="0"/>
              <a:cs typeface="Arial" pitchFamily="34" charset="0"/>
            </a:endParaRPr>
          </a:p>
          <a:p>
            <a:pPr marL="457200" indent="-457200" algn="just"/>
            <a:r>
              <a:rPr lang="es-MX" sz="2000" dirty="0" smtClean="0">
                <a:latin typeface="Arial" pitchFamily="34" charset="0"/>
                <a:cs typeface="Arial" pitchFamily="34" charset="0"/>
              </a:rPr>
              <a:t>d. Elaboren un esquema en el que escriban las ventajas y desventajas de posponer acciones para lograr las metas que se proponen. Imagínenlo como una balanza. </a:t>
            </a:r>
            <a:endParaRPr lang="en-US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object 8">
            <a:extLst>
              <a:ext uri="{FF2B5EF4-FFF2-40B4-BE49-F238E27FC236}">
                <a16:creationId xmlns:a16="http://schemas.microsoft.com/office/drawing/2014/main" xmlns="" id="{43BD8204-512F-F449-8C88-0469A1952012}"/>
              </a:ext>
            </a:extLst>
          </p:cNvPr>
          <p:cNvSpPr/>
          <p:nvPr/>
        </p:nvSpPr>
        <p:spPr>
          <a:xfrm>
            <a:off x="381000" y="0"/>
            <a:ext cx="2362200" cy="685800"/>
          </a:xfrm>
          <a:custGeom>
            <a:avLst/>
            <a:gdLst/>
            <a:ahLst/>
            <a:cxnLst/>
            <a:rect l="l" t="t" r="r" b="b"/>
            <a:pathLst>
              <a:path w="2479675" h="1566545">
                <a:moveTo>
                  <a:pt x="0" y="1565998"/>
                </a:moveTo>
                <a:lnTo>
                  <a:pt x="2479332" y="1565998"/>
                </a:lnTo>
                <a:lnTo>
                  <a:pt x="2479332" y="0"/>
                </a:lnTo>
                <a:lnTo>
                  <a:pt x="0" y="0"/>
                </a:lnTo>
                <a:lnTo>
                  <a:pt x="0" y="1565998"/>
                </a:lnTo>
                <a:close/>
              </a:path>
            </a:pathLst>
          </a:custGeom>
          <a:solidFill>
            <a:schemeClr val="accent6">
              <a:lumMod val="75000"/>
            </a:schemeClr>
          </a:solidFill>
        </p:spPr>
        <p:txBody>
          <a:bodyPr wrap="square" lIns="0" tIns="0" rIns="0" bIns="0" rtlCol="0"/>
          <a:lstStyle/>
          <a:p>
            <a:endParaRPr sz="1900"/>
          </a:p>
        </p:txBody>
      </p:sp>
      <p:pic>
        <p:nvPicPr>
          <p:cNvPr id="6" name="Picture 11">
            <a:extLst>
              <a:ext uri="{FF2B5EF4-FFF2-40B4-BE49-F238E27FC236}">
                <a16:creationId xmlns:a16="http://schemas.microsoft.com/office/drawing/2014/main" xmlns="" id="{CDC0B9EF-4261-4A43-BE28-326C0BC7C73F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400800" y="228600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8270325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8">
            <a:extLst>
              <a:ext uri="{FF2B5EF4-FFF2-40B4-BE49-F238E27FC236}">
                <a16:creationId xmlns:a16="http://schemas.microsoft.com/office/drawing/2014/main" xmlns="" id="{93C68F64-59BF-4540-9459-4FC4E983006E}"/>
              </a:ext>
            </a:extLst>
          </p:cNvPr>
          <p:cNvSpPr/>
          <p:nvPr/>
        </p:nvSpPr>
        <p:spPr>
          <a:xfrm>
            <a:off x="838200" y="-7257"/>
            <a:ext cx="2362200" cy="381000"/>
          </a:xfrm>
          <a:custGeom>
            <a:avLst/>
            <a:gdLst/>
            <a:ahLst/>
            <a:cxnLst/>
            <a:rect l="l" t="t" r="r" b="b"/>
            <a:pathLst>
              <a:path w="2479675" h="1566545">
                <a:moveTo>
                  <a:pt x="0" y="1565998"/>
                </a:moveTo>
                <a:lnTo>
                  <a:pt x="2479332" y="1565998"/>
                </a:lnTo>
                <a:lnTo>
                  <a:pt x="2479332" y="0"/>
                </a:lnTo>
                <a:lnTo>
                  <a:pt x="0" y="0"/>
                </a:lnTo>
                <a:lnTo>
                  <a:pt x="0" y="1565998"/>
                </a:lnTo>
                <a:close/>
              </a:path>
            </a:pathLst>
          </a:custGeom>
          <a:solidFill>
            <a:schemeClr val="accent6">
              <a:lumMod val="75000"/>
            </a:schemeClr>
          </a:solidFill>
        </p:spPr>
        <p:txBody>
          <a:bodyPr wrap="square" lIns="0" tIns="0" rIns="0" bIns="0" rtlCol="0"/>
          <a:lstStyle/>
          <a:p>
            <a:endParaRPr sz="1900"/>
          </a:p>
        </p:txBody>
      </p:sp>
      <p:sp>
        <p:nvSpPr>
          <p:cNvPr id="8" name="object 8">
            <a:extLst>
              <a:ext uri="{FF2B5EF4-FFF2-40B4-BE49-F238E27FC236}">
                <a16:creationId xmlns:a16="http://schemas.microsoft.com/office/drawing/2014/main" xmlns="" id="{136C9A33-2B37-1047-8B7D-A3B722769859}"/>
              </a:ext>
            </a:extLst>
          </p:cNvPr>
          <p:cNvSpPr/>
          <p:nvPr/>
        </p:nvSpPr>
        <p:spPr>
          <a:xfrm>
            <a:off x="6281057" y="6495143"/>
            <a:ext cx="2362200" cy="381000"/>
          </a:xfrm>
          <a:custGeom>
            <a:avLst/>
            <a:gdLst/>
            <a:ahLst/>
            <a:cxnLst/>
            <a:rect l="l" t="t" r="r" b="b"/>
            <a:pathLst>
              <a:path w="2479675" h="1566545">
                <a:moveTo>
                  <a:pt x="0" y="1565998"/>
                </a:moveTo>
                <a:lnTo>
                  <a:pt x="2479332" y="1565998"/>
                </a:lnTo>
                <a:lnTo>
                  <a:pt x="2479332" y="0"/>
                </a:lnTo>
                <a:lnTo>
                  <a:pt x="0" y="0"/>
                </a:lnTo>
                <a:lnTo>
                  <a:pt x="0" y="1565998"/>
                </a:lnTo>
                <a:close/>
              </a:path>
            </a:pathLst>
          </a:custGeom>
          <a:solidFill>
            <a:schemeClr val="accent6">
              <a:lumMod val="75000"/>
            </a:schemeClr>
          </a:solidFill>
        </p:spPr>
        <p:txBody>
          <a:bodyPr wrap="square" lIns="0" tIns="0" rIns="0" bIns="0" rtlCol="0"/>
          <a:lstStyle/>
          <a:p>
            <a:endParaRPr sz="1900"/>
          </a:p>
        </p:txBody>
      </p:sp>
      <p:sp>
        <p:nvSpPr>
          <p:cNvPr id="7" name="Rectangle 1">
            <a:extLst>
              <a:ext uri="{FF2B5EF4-FFF2-40B4-BE49-F238E27FC236}">
                <a16:creationId xmlns:a16="http://schemas.microsoft.com/office/drawing/2014/main" xmlns="" id="{3224F731-B888-5F47-8F28-25747EE91283}"/>
              </a:ext>
            </a:extLst>
          </p:cNvPr>
          <p:cNvSpPr/>
          <p:nvPr/>
        </p:nvSpPr>
        <p:spPr>
          <a:xfrm>
            <a:off x="831376" y="2035314"/>
            <a:ext cx="73152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4941">
              <a:spcBef>
                <a:spcPts val="447"/>
              </a:spcBef>
            </a:pPr>
            <a:r>
              <a:rPr lang="en-US" sz="4000" dirty="0">
                <a:solidFill>
                  <a:schemeClr val="accent6">
                    <a:lumMod val="50000"/>
                  </a:schemeClr>
                </a:solidFill>
                <a:latin typeface="Soberana Sans" panose="02000000000000000000" pitchFamily="50" charset="0"/>
                <a:cs typeface="Soberana Sans"/>
              </a:rPr>
              <a:t>Lean </a:t>
            </a:r>
            <a:r>
              <a:rPr lang="en-US" sz="4000" dirty="0" err="1" smtClean="0">
                <a:solidFill>
                  <a:schemeClr val="accent6">
                    <a:lumMod val="50000"/>
                  </a:schemeClr>
                </a:solidFill>
                <a:latin typeface="Soberana Sans" panose="02000000000000000000" pitchFamily="50" charset="0"/>
                <a:cs typeface="Soberana Sans"/>
              </a:rPr>
              <a:t>Reafirmo</a:t>
            </a:r>
            <a:r>
              <a:rPr lang="en-US" sz="4000" dirty="0" smtClean="0">
                <a:solidFill>
                  <a:schemeClr val="accent6">
                    <a:lumMod val="50000"/>
                  </a:schemeClr>
                </a:solidFill>
                <a:latin typeface="Soberana Sans" panose="02000000000000000000" pitchFamily="50" charset="0"/>
                <a:cs typeface="Soberana Sans"/>
              </a:rPr>
              <a:t> y </a:t>
            </a:r>
            <a:r>
              <a:rPr lang="en-US" sz="4000" dirty="0" err="1" smtClean="0">
                <a:solidFill>
                  <a:schemeClr val="accent6">
                    <a:lumMod val="50000"/>
                  </a:schemeClr>
                </a:solidFill>
                <a:latin typeface="Soberana Sans" panose="02000000000000000000" pitchFamily="50" charset="0"/>
                <a:cs typeface="Soberana Sans"/>
              </a:rPr>
              <a:t>Ordeno</a:t>
            </a:r>
            <a:r>
              <a:rPr lang="en-US" sz="4000" dirty="0" smtClean="0">
                <a:solidFill>
                  <a:schemeClr val="accent6">
                    <a:lumMod val="50000"/>
                  </a:schemeClr>
                </a:solidFill>
                <a:latin typeface="Soberana Sans" panose="02000000000000000000" pitchFamily="50" charset="0"/>
                <a:cs typeface="Soberana Sans"/>
              </a:rPr>
              <a:t>. </a:t>
            </a:r>
            <a:endParaRPr lang="en-US" sz="4000" dirty="0">
              <a:solidFill>
                <a:schemeClr val="accent6">
                  <a:lumMod val="50000"/>
                </a:schemeClr>
              </a:solidFill>
              <a:latin typeface="Soberana Sans" panose="02000000000000000000" pitchFamily="50" charset="0"/>
              <a:cs typeface="Soberana Sans"/>
            </a:endParaRPr>
          </a:p>
        </p:txBody>
      </p:sp>
      <p:pic>
        <p:nvPicPr>
          <p:cNvPr id="9" name="Picture 11">
            <a:extLst>
              <a:ext uri="{FF2B5EF4-FFF2-40B4-BE49-F238E27FC236}">
                <a16:creationId xmlns:a16="http://schemas.microsoft.com/office/drawing/2014/main" xmlns="" id="{CDC0B9EF-4261-4A43-BE28-326C0BC7C73F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400800" y="228600"/>
            <a:ext cx="914400" cy="914400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xmlns="" id="{11DF9C62-BFF4-B84B-8FD8-BDBDA2B860D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820057" y="4191000"/>
            <a:ext cx="1943100" cy="2527300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</p:pic>
    </p:spTree>
    <p:extLst>
      <p:ext uri="{BB962C8B-B14F-4D97-AF65-F5344CB8AC3E}">
        <p14:creationId xmlns:p14="http://schemas.microsoft.com/office/powerpoint/2010/main" xmlns="" val="12890754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3224F731-B888-5F47-8F28-25747EE91283}"/>
              </a:ext>
            </a:extLst>
          </p:cNvPr>
          <p:cNvSpPr/>
          <p:nvPr/>
        </p:nvSpPr>
        <p:spPr>
          <a:xfrm>
            <a:off x="228600" y="586800"/>
            <a:ext cx="8915400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4941">
              <a:spcBef>
                <a:spcPts val="447"/>
              </a:spcBef>
            </a:pPr>
            <a:r>
              <a:rPr lang="en-US" sz="4000" b="1" spc="-5" dirty="0" smtClean="0">
                <a:solidFill>
                  <a:srgbClr val="004A81"/>
                </a:solidFill>
                <a:latin typeface="Soberana Sans"/>
                <a:cs typeface="Soberana Sans"/>
              </a:rPr>
              <a:t>REAFIRMO Y ORDENO</a:t>
            </a:r>
            <a:endParaRPr lang="es-ES" sz="2400" dirty="0" smtClean="0"/>
          </a:p>
          <a:p>
            <a:pPr algn="just"/>
            <a:endParaRPr lang="es-ES" sz="2400" dirty="0" smtClean="0"/>
          </a:p>
          <a:p>
            <a:pPr algn="just"/>
            <a:r>
              <a:rPr lang="es-MX" sz="2800" dirty="0" smtClean="0">
                <a:latin typeface="Arial" pitchFamily="34" charset="0"/>
                <a:cs typeface="Arial" pitchFamily="34" charset="0"/>
              </a:rPr>
              <a:t>Postergar las acciones que nos llevan a lograr las metas que nos proponemos crean desventajas, ya que afectan nuestro estado de ánimo y nos hace perder oportunidades para lograrlas. Realizar acciones que favorezcan el tiempo y rumbo de nuestras metas es importante para cumplirlas.</a:t>
            </a:r>
          </a:p>
          <a:p>
            <a:pPr algn="just"/>
            <a:endParaRPr lang="en-US" sz="2400" dirty="0" smtClean="0">
              <a:latin typeface="Soberana Sans" panose="02000000000000000000" pitchFamily="2" charset="77"/>
            </a:endParaRPr>
          </a:p>
        </p:txBody>
      </p:sp>
      <p:sp>
        <p:nvSpPr>
          <p:cNvPr id="3" name="object 8">
            <a:extLst>
              <a:ext uri="{FF2B5EF4-FFF2-40B4-BE49-F238E27FC236}">
                <a16:creationId xmlns:a16="http://schemas.microsoft.com/office/drawing/2014/main" xmlns="" id="{43BD8204-512F-F449-8C88-0469A1952012}"/>
              </a:ext>
            </a:extLst>
          </p:cNvPr>
          <p:cNvSpPr/>
          <p:nvPr/>
        </p:nvSpPr>
        <p:spPr>
          <a:xfrm>
            <a:off x="1143000" y="0"/>
            <a:ext cx="2362200" cy="685800"/>
          </a:xfrm>
          <a:custGeom>
            <a:avLst/>
            <a:gdLst/>
            <a:ahLst/>
            <a:cxnLst/>
            <a:rect l="l" t="t" r="r" b="b"/>
            <a:pathLst>
              <a:path w="2479675" h="1566545">
                <a:moveTo>
                  <a:pt x="0" y="1565998"/>
                </a:moveTo>
                <a:lnTo>
                  <a:pt x="2479332" y="1565998"/>
                </a:lnTo>
                <a:lnTo>
                  <a:pt x="2479332" y="0"/>
                </a:lnTo>
                <a:lnTo>
                  <a:pt x="0" y="0"/>
                </a:lnTo>
                <a:lnTo>
                  <a:pt x="0" y="1565998"/>
                </a:lnTo>
                <a:close/>
              </a:path>
            </a:pathLst>
          </a:custGeom>
          <a:solidFill>
            <a:schemeClr val="accent6">
              <a:lumMod val="75000"/>
            </a:schemeClr>
          </a:solidFill>
        </p:spPr>
        <p:txBody>
          <a:bodyPr wrap="square" lIns="0" tIns="0" rIns="0" bIns="0" rtlCol="0"/>
          <a:lstStyle/>
          <a:p>
            <a:endParaRPr sz="1900"/>
          </a:p>
        </p:txBody>
      </p:sp>
      <p:pic>
        <p:nvPicPr>
          <p:cNvPr id="6" name="Picture 11">
            <a:extLst>
              <a:ext uri="{FF2B5EF4-FFF2-40B4-BE49-F238E27FC236}">
                <a16:creationId xmlns:a16="http://schemas.microsoft.com/office/drawing/2014/main" xmlns="" id="{CDC0B9EF-4261-4A43-BE28-326C0BC7C73F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400800" y="228600"/>
            <a:ext cx="914400" cy="914400"/>
          </a:xfrm>
          <a:prstGeom prst="rect">
            <a:avLst/>
          </a:prstGeom>
        </p:spPr>
      </p:pic>
      <p:pic>
        <p:nvPicPr>
          <p:cNvPr id="3075" name="Picture 3" descr="C:\Users\BECAS 3\AppData\Local\Microsoft\Windows\Temporary Internet Files\Content.IE5\CCPOBORB\fiesta-adolescente[1]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8200" y="3810001"/>
            <a:ext cx="4495800" cy="3048000"/>
          </a:xfrm>
          <a:prstGeom prst="rect">
            <a:avLst/>
          </a:prstGeom>
          <a:noFill/>
        </p:spPr>
      </p:pic>
      <p:sp>
        <p:nvSpPr>
          <p:cNvPr id="7" name="6 CuadroTexto"/>
          <p:cNvSpPr txBox="1"/>
          <p:nvPr/>
        </p:nvSpPr>
        <p:spPr>
          <a:xfrm>
            <a:off x="2590800" y="5943600"/>
            <a:ext cx="2667000" cy="4947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000" dirty="0" smtClean="0"/>
              <a:t>Imagen  prediseñada de office Online</a:t>
            </a:r>
            <a:endParaRPr lang="es-MX" sz="1000" dirty="0" smtClean="0"/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xmlns="" val="23950813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8">
            <a:extLst>
              <a:ext uri="{FF2B5EF4-FFF2-40B4-BE49-F238E27FC236}">
                <a16:creationId xmlns:a16="http://schemas.microsoft.com/office/drawing/2014/main" xmlns="" id="{AD660D75-67BB-664B-BFD1-C1277D46D824}"/>
              </a:ext>
            </a:extLst>
          </p:cNvPr>
          <p:cNvSpPr/>
          <p:nvPr/>
        </p:nvSpPr>
        <p:spPr>
          <a:xfrm>
            <a:off x="838200" y="-7257"/>
            <a:ext cx="2362200" cy="381000"/>
          </a:xfrm>
          <a:custGeom>
            <a:avLst/>
            <a:gdLst/>
            <a:ahLst/>
            <a:cxnLst/>
            <a:rect l="l" t="t" r="r" b="b"/>
            <a:pathLst>
              <a:path w="2479675" h="1566545">
                <a:moveTo>
                  <a:pt x="0" y="1565998"/>
                </a:moveTo>
                <a:lnTo>
                  <a:pt x="2479332" y="1565998"/>
                </a:lnTo>
                <a:lnTo>
                  <a:pt x="2479332" y="0"/>
                </a:lnTo>
                <a:lnTo>
                  <a:pt x="0" y="0"/>
                </a:lnTo>
                <a:lnTo>
                  <a:pt x="0" y="1565998"/>
                </a:lnTo>
                <a:close/>
              </a:path>
            </a:pathLst>
          </a:custGeom>
          <a:solidFill>
            <a:schemeClr val="accent6">
              <a:lumMod val="75000"/>
            </a:schemeClr>
          </a:solidFill>
        </p:spPr>
        <p:txBody>
          <a:bodyPr wrap="square" lIns="0" tIns="0" rIns="0" bIns="0" rtlCol="0"/>
          <a:lstStyle/>
          <a:p>
            <a:endParaRPr sz="1900"/>
          </a:p>
        </p:txBody>
      </p:sp>
      <p:sp>
        <p:nvSpPr>
          <p:cNvPr id="3" name="object 8">
            <a:extLst>
              <a:ext uri="{FF2B5EF4-FFF2-40B4-BE49-F238E27FC236}">
                <a16:creationId xmlns:a16="http://schemas.microsoft.com/office/drawing/2014/main" xmlns="" id="{E1C22324-154A-D94C-B08B-1ECFD16FE7E3}"/>
              </a:ext>
            </a:extLst>
          </p:cNvPr>
          <p:cNvSpPr/>
          <p:nvPr/>
        </p:nvSpPr>
        <p:spPr>
          <a:xfrm>
            <a:off x="6281057" y="6495143"/>
            <a:ext cx="2362200" cy="381000"/>
          </a:xfrm>
          <a:custGeom>
            <a:avLst/>
            <a:gdLst/>
            <a:ahLst/>
            <a:cxnLst/>
            <a:rect l="l" t="t" r="r" b="b"/>
            <a:pathLst>
              <a:path w="2479675" h="1566545">
                <a:moveTo>
                  <a:pt x="0" y="1565998"/>
                </a:moveTo>
                <a:lnTo>
                  <a:pt x="2479332" y="1565998"/>
                </a:lnTo>
                <a:lnTo>
                  <a:pt x="2479332" y="0"/>
                </a:lnTo>
                <a:lnTo>
                  <a:pt x="0" y="0"/>
                </a:lnTo>
                <a:lnTo>
                  <a:pt x="0" y="1565998"/>
                </a:lnTo>
                <a:close/>
              </a:path>
            </a:pathLst>
          </a:custGeom>
          <a:solidFill>
            <a:schemeClr val="accent6">
              <a:lumMod val="75000"/>
            </a:schemeClr>
          </a:solidFill>
        </p:spPr>
        <p:txBody>
          <a:bodyPr wrap="square" lIns="0" tIns="0" rIns="0" bIns="0" rtlCol="0"/>
          <a:lstStyle/>
          <a:p>
            <a:endParaRPr sz="1900"/>
          </a:p>
        </p:txBody>
      </p:sp>
      <p:sp>
        <p:nvSpPr>
          <p:cNvPr id="4" name="object 9">
            <a:extLst>
              <a:ext uri="{FF2B5EF4-FFF2-40B4-BE49-F238E27FC236}">
                <a16:creationId xmlns:a16="http://schemas.microsoft.com/office/drawing/2014/main" xmlns="" id="{442181FA-95F4-AD46-A6C4-B05EF93DD585}"/>
              </a:ext>
            </a:extLst>
          </p:cNvPr>
          <p:cNvSpPr/>
          <p:nvPr/>
        </p:nvSpPr>
        <p:spPr>
          <a:xfrm>
            <a:off x="685800" y="533400"/>
            <a:ext cx="7634507" cy="5055208"/>
          </a:xfrm>
          <a:custGeom>
            <a:avLst/>
            <a:gdLst/>
            <a:ahLst/>
            <a:cxnLst/>
            <a:rect l="l" t="t" r="r" b="b"/>
            <a:pathLst>
              <a:path w="2256154" h="3878579">
                <a:moveTo>
                  <a:pt x="0" y="3878148"/>
                </a:moveTo>
                <a:lnTo>
                  <a:pt x="2256002" y="3878148"/>
                </a:lnTo>
                <a:lnTo>
                  <a:pt x="2256002" y="0"/>
                </a:lnTo>
                <a:lnTo>
                  <a:pt x="0" y="0"/>
                </a:lnTo>
                <a:lnTo>
                  <a:pt x="0" y="3878148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</p:spPr>
        <p:txBody>
          <a:bodyPr wrap="square" lIns="0" tIns="0" rIns="0" bIns="0" rtlCol="0"/>
          <a:lstStyle/>
          <a:p>
            <a:endParaRPr sz="1900"/>
          </a:p>
        </p:txBody>
      </p:sp>
      <p:sp>
        <p:nvSpPr>
          <p:cNvPr id="5" name="object 10">
            <a:extLst>
              <a:ext uri="{FF2B5EF4-FFF2-40B4-BE49-F238E27FC236}">
                <a16:creationId xmlns:a16="http://schemas.microsoft.com/office/drawing/2014/main" xmlns="" id="{29700AC3-8E6B-3242-A3F9-D407FB9AF115}"/>
              </a:ext>
            </a:extLst>
          </p:cNvPr>
          <p:cNvSpPr/>
          <p:nvPr/>
        </p:nvSpPr>
        <p:spPr>
          <a:xfrm>
            <a:off x="685800" y="0"/>
            <a:ext cx="7634514" cy="464335"/>
          </a:xfrm>
          <a:custGeom>
            <a:avLst/>
            <a:gdLst/>
            <a:ahLst/>
            <a:cxnLst/>
            <a:rect l="l" t="t" r="r" b="b"/>
            <a:pathLst>
              <a:path w="2256154" h="318134">
                <a:moveTo>
                  <a:pt x="2116302" y="0"/>
                </a:moveTo>
                <a:lnTo>
                  <a:pt x="139700" y="0"/>
                </a:lnTo>
                <a:lnTo>
                  <a:pt x="58935" y="2182"/>
                </a:lnTo>
                <a:lnTo>
                  <a:pt x="17462" y="17462"/>
                </a:lnTo>
                <a:lnTo>
                  <a:pt x="2182" y="58935"/>
                </a:lnTo>
                <a:lnTo>
                  <a:pt x="0" y="139700"/>
                </a:lnTo>
                <a:lnTo>
                  <a:pt x="0" y="317804"/>
                </a:lnTo>
                <a:lnTo>
                  <a:pt x="2256002" y="317804"/>
                </a:lnTo>
                <a:lnTo>
                  <a:pt x="2256002" y="139700"/>
                </a:lnTo>
                <a:lnTo>
                  <a:pt x="2253819" y="58935"/>
                </a:lnTo>
                <a:lnTo>
                  <a:pt x="2238540" y="17462"/>
                </a:lnTo>
                <a:lnTo>
                  <a:pt x="2197066" y="2182"/>
                </a:lnTo>
                <a:lnTo>
                  <a:pt x="2116302" y="0"/>
                </a:lnTo>
                <a:close/>
              </a:path>
            </a:pathLst>
          </a:custGeom>
          <a:solidFill>
            <a:schemeClr val="accent6">
              <a:lumMod val="75000"/>
            </a:schemeClr>
          </a:solidFill>
        </p:spPr>
        <p:txBody>
          <a:bodyPr wrap="square" lIns="0" tIns="0" rIns="0" bIns="0" rtlCol="0"/>
          <a:lstStyle/>
          <a:p>
            <a:endParaRPr sz="1900"/>
          </a:p>
        </p:txBody>
      </p:sp>
      <p:sp>
        <p:nvSpPr>
          <p:cNvPr id="6" name="object 34">
            <a:extLst>
              <a:ext uri="{FF2B5EF4-FFF2-40B4-BE49-F238E27FC236}">
                <a16:creationId xmlns:a16="http://schemas.microsoft.com/office/drawing/2014/main" xmlns="" id="{E754D0E2-1A68-F040-940E-A10FFF65897C}"/>
              </a:ext>
            </a:extLst>
          </p:cNvPr>
          <p:cNvSpPr txBox="1"/>
          <p:nvPr/>
        </p:nvSpPr>
        <p:spPr>
          <a:xfrm>
            <a:off x="943708" y="-76200"/>
            <a:ext cx="5147383" cy="445974"/>
          </a:xfrm>
          <a:prstGeom prst="rect">
            <a:avLst/>
          </a:prstGeom>
        </p:spPr>
        <p:txBody>
          <a:bodyPr vert="horz" wrap="square" lIns="0" tIns="14941" rIns="0" bIns="0" rtlCol="0">
            <a:spAutoFit/>
          </a:bodyPr>
          <a:lstStyle/>
          <a:p>
            <a:pPr marL="14941">
              <a:spcBef>
                <a:spcPts val="117"/>
              </a:spcBef>
            </a:pPr>
            <a:r>
              <a:rPr lang="es-ES" sz="2800" b="1" spc="-5" dirty="0" smtClean="0">
                <a:solidFill>
                  <a:srgbClr val="FFFFFF"/>
                </a:solidFill>
                <a:latin typeface="Soberana Sans"/>
                <a:cs typeface="Soberana Sans"/>
              </a:rPr>
              <a:t>Para tu vida diaria</a:t>
            </a:r>
            <a:endParaRPr sz="2800" dirty="0">
              <a:latin typeface="Soberana Sans"/>
              <a:cs typeface="Soberana Sans"/>
            </a:endParaRPr>
          </a:p>
        </p:txBody>
      </p:sp>
      <p:sp>
        <p:nvSpPr>
          <p:cNvPr id="7" name="object 35">
            <a:extLst>
              <a:ext uri="{FF2B5EF4-FFF2-40B4-BE49-F238E27FC236}">
                <a16:creationId xmlns:a16="http://schemas.microsoft.com/office/drawing/2014/main" xmlns="" id="{7AA2F7C0-3915-F041-9113-36F645B9863A}"/>
              </a:ext>
            </a:extLst>
          </p:cNvPr>
          <p:cNvSpPr txBox="1"/>
          <p:nvPr/>
        </p:nvSpPr>
        <p:spPr>
          <a:xfrm>
            <a:off x="533400" y="457200"/>
            <a:ext cx="7848600" cy="5328910"/>
          </a:xfrm>
          <a:prstGeom prst="rect">
            <a:avLst/>
          </a:prstGeom>
        </p:spPr>
        <p:txBody>
          <a:bodyPr vert="horz" wrap="square" lIns="0" tIns="62753" rIns="0" bIns="0" rtlCol="0">
            <a:spAutoFit/>
          </a:bodyPr>
          <a:lstStyle/>
          <a:p>
            <a:pPr marR="5080" algn="just">
              <a:spcBef>
                <a:spcPts val="100"/>
              </a:spcBef>
              <a:buFont typeface="Arial" pitchFamily="34" charset="0"/>
              <a:buChar char="•"/>
            </a:pPr>
            <a:r>
              <a:rPr lang="es-MX" sz="2800" dirty="0" smtClean="0"/>
              <a:t>Escribe en una hoja la frase “No dejes para mañana lo que puedes hacer hoy, por que…”. Deja el espacio en blanco y todos los días que puedas escribe con lápiz un por qué distinto e invita a tu familia a participar en el ejercicio.</a:t>
            </a:r>
          </a:p>
          <a:p>
            <a:pPr marR="5080" algn="just">
              <a:spcBef>
                <a:spcPts val="100"/>
              </a:spcBef>
              <a:buFont typeface="Arial" pitchFamily="34" charset="0"/>
              <a:buChar char="•"/>
            </a:pPr>
            <a:endParaRPr lang="es-ES" sz="2800" spc="-15" dirty="0" smtClean="0">
              <a:latin typeface="Soberana Sans" panose="02000000000000000000" pitchFamily="2" charset="77"/>
              <a:cs typeface="Soberana Sans"/>
            </a:endParaRPr>
          </a:p>
          <a:p>
            <a:pPr marR="5080" algn="just">
              <a:spcBef>
                <a:spcPts val="100"/>
              </a:spcBef>
              <a:buFont typeface="Arial" pitchFamily="34" charset="0"/>
              <a:buChar char="•"/>
            </a:pPr>
            <a:endParaRPr lang="es-ES" sz="2800" spc="-15" dirty="0" smtClean="0">
              <a:latin typeface="Soberana Sans" panose="02000000000000000000" pitchFamily="2" charset="77"/>
              <a:cs typeface="Soberana Sans"/>
            </a:endParaRPr>
          </a:p>
          <a:p>
            <a:pPr marR="5080" algn="just">
              <a:spcBef>
                <a:spcPts val="100"/>
              </a:spcBef>
              <a:buFont typeface="Arial" pitchFamily="34" charset="0"/>
              <a:buChar char="•"/>
            </a:pPr>
            <a:endParaRPr lang="en-US" sz="2600" spc="-15" dirty="0" smtClean="0">
              <a:latin typeface="Soberana Sans" panose="02000000000000000000" pitchFamily="2" charset="77"/>
              <a:cs typeface="Soberana Sans"/>
            </a:endParaRPr>
          </a:p>
          <a:p>
            <a:pPr marR="5080">
              <a:spcBef>
                <a:spcPts val="100"/>
              </a:spcBef>
            </a:pPr>
            <a:endParaRPr lang="en-US" sz="2000" spc="-15" dirty="0" smtClean="0">
              <a:latin typeface="Soberana Sans" panose="02000000000000000000" pitchFamily="2" charset="77"/>
              <a:cs typeface="Soberana Sans"/>
            </a:endParaRPr>
          </a:p>
          <a:p>
            <a:pPr marR="5080">
              <a:spcBef>
                <a:spcPts val="100"/>
              </a:spcBef>
            </a:pPr>
            <a:r>
              <a:rPr lang="es-MX" sz="2400" dirty="0" smtClean="0"/>
              <a:t>Lee el libro No dejes para mañana lo que puedes hacer hoy (</a:t>
            </a:r>
            <a:r>
              <a:rPr lang="es-MX" sz="2400" dirty="0" err="1" smtClean="0"/>
              <a:t>Mondadori</a:t>
            </a:r>
            <a:r>
              <a:rPr lang="es-MX" sz="2400" dirty="0" smtClean="0"/>
              <a:t>, 2001), de Cristina Ruz, en el cual se aborda la importancia de emprender los retos en el momento que se presentan.</a:t>
            </a:r>
            <a:endParaRPr lang="en-US" sz="2400" spc="-15" dirty="0">
              <a:latin typeface="Soberana Sans" panose="02000000000000000000" pitchFamily="2" charset="77"/>
              <a:cs typeface="Soberana Sans"/>
            </a:endParaRPr>
          </a:p>
        </p:txBody>
      </p:sp>
      <p:sp>
        <p:nvSpPr>
          <p:cNvPr id="9" name="object 10">
            <a:extLst>
              <a:ext uri="{FF2B5EF4-FFF2-40B4-BE49-F238E27FC236}">
                <a16:creationId xmlns:a16="http://schemas.microsoft.com/office/drawing/2014/main" xmlns="" id="{29700AC3-8E6B-3242-A3F9-D407FB9AF115}"/>
              </a:ext>
            </a:extLst>
          </p:cNvPr>
          <p:cNvSpPr/>
          <p:nvPr/>
        </p:nvSpPr>
        <p:spPr>
          <a:xfrm>
            <a:off x="671286" y="3345665"/>
            <a:ext cx="7634514" cy="464335"/>
          </a:xfrm>
          <a:custGeom>
            <a:avLst/>
            <a:gdLst/>
            <a:ahLst/>
            <a:cxnLst/>
            <a:rect l="l" t="t" r="r" b="b"/>
            <a:pathLst>
              <a:path w="2256154" h="318134">
                <a:moveTo>
                  <a:pt x="2116302" y="0"/>
                </a:moveTo>
                <a:lnTo>
                  <a:pt x="139700" y="0"/>
                </a:lnTo>
                <a:lnTo>
                  <a:pt x="58935" y="2182"/>
                </a:lnTo>
                <a:lnTo>
                  <a:pt x="17462" y="17462"/>
                </a:lnTo>
                <a:lnTo>
                  <a:pt x="2182" y="58935"/>
                </a:lnTo>
                <a:lnTo>
                  <a:pt x="0" y="139700"/>
                </a:lnTo>
                <a:lnTo>
                  <a:pt x="0" y="317804"/>
                </a:lnTo>
                <a:lnTo>
                  <a:pt x="2256002" y="317804"/>
                </a:lnTo>
                <a:lnTo>
                  <a:pt x="2256002" y="139700"/>
                </a:lnTo>
                <a:lnTo>
                  <a:pt x="2253819" y="58935"/>
                </a:lnTo>
                <a:lnTo>
                  <a:pt x="2238540" y="17462"/>
                </a:lnTo>
                <a:lnTo>
                  <a:pt x="2197066" y="2182"/>
                </a:lnTo>
                <a:lnTo>
                  <a:pt x="2116302" y="0"/>
                </a:lnTo>
                <a:close/>
              </a:path>
            </a:pathLst>
          </a:custGeom>
          <a:solidFill>
            <a:schemeClr val="accent6">
              <a:lumMod val="75000"/>
            </a:schemeClr>
          </a:solidFill>
        </p:spPr>
        <p:txBody>
          <a:bodyPr wrap="square" lIns="0" tIns="0" rIns="0" bIns="0" rtlCol="0"/>
          <a:lstStyle/>
          <a:p>
            <a:pPr marL="14941">
              <a:spcBef>
                <a:spcPts val="117"/>
              </a:spcBef>
            </a:pPr>
            <a:r>
              <a:rPr lang="es-ES" sz="2400" b="1" spc="-5" dirty="0" smtClean="0">
                <a:solidFill>
                  <a:srgbClr val="FFFFFF"/>
                </a:solidFill>
                <a:latin typeface="Soberana Sans"/>
                <a:cs typeface="Soberana Sans"/>
              </a:rPr>
              <a:t>¿Quieres saber más?</a:t>
            </a:r>
            <a:endParaRPr lang="es-ES" sz="2400" dirty="0">
              <a:latin typeface="Soberana Sans"/>
              <a:cs typeface="Soberana San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48780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AD4835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2133</TotalTime>
  <Words>808</Words>
  <Application>Microsoft Office PowerPoint</Application>
  <PresentationFormat>Carta (216 x 279 mm)</PresentationFormat>
  <Paragraphs>95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2" baseType="lpstr">
      <vt:lpstr>Office Theme</vt:lpstr>
      <vt:lpstr> NO DEJO   PARA   MAÑANA 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1.1 ¿De qué se trata la conciencia social?</dc:title>
  <dc:creator>Ana Paulina Monroy Velasco</dc:creator>
  <cp:lastModifiedBy>TUTORIAS ELIZABETH</cp:lastModifiedBy>
  <cp:revision>177</cp:revision>
  <dcterms:created xsi:type="dcterms:W3CDTF">2018-06-27T19:50:18Z</dcterms:created>
  <dcterms:modified xsi:type="dcterms:W3CDTF">2020-02-20T20:40:55Z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2018-05-29T00:00:00Z</vt:filetime>
  </property>
  <property fmtid="{D5CDD505-2E9C-101B-9397-08002B2CF9AE}" pid="3" name="Creator">
    <vt:lpwstr>Adobe InDesign CC 13.0 (Windows)</vt:lpwstr>
  </property>
  <property fmtid="{D5CDD505-2E9C-101B-9397-08002B2CF9AE}" pid="4" name="LastSaved">
    <vt:filetime>2018-06-27T00:00:00Z</vt:filetime>
  </property>
</Properties>
</file>