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13"/>
  </p:notesMasterIdLst>
  <p:sldIdLst>
    <p:sldId id="259" r:id="rId2"/>
    <p:sldId id="328" r:id="rId3"/>
    <p:sldId id="326" r:id="rId4"/>
    <p:sldId id="327" r:id="rId5"/>
    <p:sldId id="265" r:id="rId6"/>
    <p:sldId id="31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4A81"/>
    <a:srgbClr val="AD483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536" autoAdjust="0"/>
    <p:restoredTop sz="94458"/>
  </p:normalViewPr>
  <p:slideViewPr>
    <p:cSldViewPr>
      <p:cViewPr>
        <p:scale>
          <a:sx n="75" d="100"/>
          <a:sy n="75" d="100"/>
        </p:scale>
        <p:origin x="-78" y="-42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08/01/2020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 xmlns:p14="http://schemas.microsoft.com/office/powerpoint/2010/main"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1/8/2020</a:t>
            </a:fld>
            <a:endParaRPr lang="en-U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MX"/>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B6F15528-21DE-4FAA-801E-634DDDAF4B2B}"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F15528-21DE-4FAA-801E-634DDDAF4B2B}"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D8BD707-D9CF-40AE-B4C6-C98DA3205C09}" type="datetimeFigureOut">
              <a:rPr lang="en-US" smtClean="0"/>
              <a:pPr/>
              <a:t>1/8/2020</a:t>
            </a:fld>
            <a:endParaRPr lang="en-US"/>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B6F15528-21DE-4FAA-801E-634DDDAF4B2B}" type="slidenum">
              <a:rPr lang="es-MX" smtClean="0"/>
              <a:pPr/>
              <a:t>‹Nº›</a:t>
            </a:fld>
            <a:endParaRPr lang="es-MX"/>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1/8/2020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1D8BD707-D9CF-40AE-B4C6-C98DA3205C09}" type="datetimeFigureOut">
              <a:rPr lang="en-US" smtClean="0"/>
              <a:pPr/>
              <a:t>1/8/2020</a:t>
            </a:fld>
            <a:endParaRPr lang="en-US"/>
          </a:p>
        </p:txBody>
      </p:sp>
      <p:sp>
        <p:nvSpPr>
          <p:cNvPr id="9" name="8 Marcador de número de diapositiva"/>
          <p:cNvSpPr>
            <a:spLocks noGrp="1"/>
          </p:cNvSpPr>
          <p:nvPr>
            <p:ph type="sldNum" sz="quarter" idx="15"/>
          </p:nvPr>
        </p:nvSpPr>
        <p:spPr/>
        <p:txBody>
          <a:bodyPr rtlCol="0"/>
          <a:lstStyle/>
          <a:p>
            <a:fld id="{B6F15528-21DE-4FAA-801E-634DDDAF4B2B}" type="slidenum">
              <a:rPr lang="es-MX" smtClean="0"/>
              <a:pPr/>
              <a:t>‹Nº›</a:t>
            </a:fld>
            <a:endParaRPr lang="es-MX"/>
          </a:p>
        </p:txBody>
      </p:sp>
      <p:sp>
        <p:nvSpPr>
          <p:cNvPr id="10" name="9 Marcador de pie de página"/>
          <p:cNvSpPr>
            <a:spLocks noGrp="1"/>
          </p:cNvSpPr>
          <p:nvPr>
            <p:ph type="ftr" sz="quarter" idx="16"/>
          </p:nvPr>
        </p:nvSpPr>
        <p:spPr/>
        <p:txBody>
          <a:bodyPr rtlCol="0"/>
          <a:lstStyle/>
          <a:p>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1/8/2020</a:t>
            </a:fld>
            <a:endParaRPr lang="en-U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MX"/>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B6F15528-21DE-4FAA-801E-634DDDAF4B2B}"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1D8BD707-D9CF-40AE-B4C6-C98DA3205C09}" type="datetimeFigureOut">
              <a:rPr lang="en-US" smtClean="0"/>
              <a:pPr/>
              <a:t>1/8/2020</a:t>
            </a:fld>
            <a:endParaRPr lang="en-US"/>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B6F15528-21DE-4FAA-801E-634DDDAF4B2B}" type="slidenum">
              <a:rPr lang="es-MX" smtClean="0"/>
              <a:pPr/>
              <a:t>‹Nº›</a:t>
            </a:fld>
            <a:endParaRPr lang="es-MX"/>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1D8BD707-D9CF-40AE-B4C6-C98DA3205C09}" type="datetimeFigureOut">
              <a:rPr lang="en-US" smtClean="0"/>
              <a:pPr/>
              <a:t>1/8/2020</a:t>
            </a:fld>
            <a:endParaRPr lang="en-US"/>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B6F15528-21DE-4FAA-801E-634DDDAF4B2B}" type="slidenum">
              <a:rPr lang="es-MX" smtClean="0"/>
              <a:pPr/>
              <a:t>‹Nº›</a:t>
            </a:fld>
            <a:endParaRPr lang="es-MX"/>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1D8BD707-D9CF-40AE-B4C6-C98DA3205C09}" type="datetimeFigureOut">
              <a:rPr lang="en-US" smtClean="0"/>
              <a:pPr/>
              <a:t>1/8/2020</a:t>
            </a:fld>
            <a:endParaRPr lang="en-US"/>
          </a:p>
        </p:txBody>
      </p:sp>
      <p:sp>
        <p:nvSpPr>
          <p:cNvPr id="7" name="6 Marcador de número de diapositiva"/>
          <p:cNvSpPr>
            <a:spLocks noGrp="1"/>
          </p:cNvSpPr>
          <p:nvPr>
            <p:ph type="sldNum" sz="quarter" idx="11"/>
          </p:nvPr>
        </p:nvSpPr>
        <p:spPr/>
        <p:txBody>
          <a:bodyPr rtlCol="0"/>
          <a:lstStyle/>
          <a:p>
            <a:fld id="{B6F15528-21DE-4FAA-801E-634DDDAF4B2B}" type="slidenum">
              <a:rPr lang="es-MX" smtClean="0"/>
              <a:pPr/>
              <a:t>‹Nº›</a:t>
            </a:fld>
            <a:endParaRPr lang="es-MX"/>
          </a:p>
        </p:txBody>
      </p:sp>
      <p:sp>
        <p:nvSpPr>
          <p:cNvPr id="8" name="7 Marcador de pie de página"/>
          <p:cNvSpPr>
            <a:spLocks noGrp="1"/>
          </p:cNvSpPr>
          <p:nvPr>
            <p:ph type="ftr" sz="quarter" idx="12"/>
          </p:nvPr>
        </p:nvSpPr>
        <p:spPr/>
        <p:txBody>
          <a:bodyPr rtlCol="0"/>
          <a:lstStyle/>
          <a:p>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D8BD707-D9CF-40AE-B4C6-C98DA3205C09}" type="datetimeFigureOut">
              <a:rPr lang="en-US" smtClean="0"/>
              <a:pPr/>
              <a:t>1/8/2020</a:t>
            </a:fld>
            <a:endParaRPr lang="en-US"/>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B6F15528-21DE-4FAA-801E-634DDDAF4B2B}"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1D8BD707-D9CF-40AE-B4C6-C98DA3205C09}" type="datetimeFigureOut">
              <a:rPr lang="en-US" smtClean="0"/>
              <a:pPr/>
              <a:t>1/8/2020</a:t>
            </a:fld>
            <a:endParaRPr lang="en-US"/>
          </a:p>
        </p:txBody>
      </p:sp>
      <p:sp>
        <p:nvSpPr>
          <p:cNvPr id="22" name="21 Marcador de número de diapositiva"/>
          <p:cNvSpPr>
            <a:spLocks noGrp="1"/>
          </p:cNvSpPr>
          <p:nvPr>
            <p:ph type="sldNum" sz="quarter" idx="15"/>
          </p:nvPr>
        </p:nvSpPr>
        <p:spPr/>
        <p:txBody>
          <a:bodyPr rtlCol="0"/>
          <a:lstStyle/>
          <a:p>
            <a:fld id="{B6F15528-21DE-4FAA-801E-634DDDAF4B2B}" type="slidenum">
              <a:rPr lang="es-MX" smtClean="0"/>
              <a:pPr/>
              <a:t>‹Nº›</a:t>
            </a:fld>
            <a:endParaRPr lang="es-MX"/>
          </a:p>
        </p:txBody>
      </p:sp>
      <p:sp>
        <p:nvSpPr>
          <p:cNvPr id="23" name="22 Marcador de pie de página"/>
          <p:cNvSpPr>
            <a:spLocks noGrp="1"/>
          </p:cNvSpPr>
          <p:nvPr>
            <p:ph type="ftr" sz="quarter" idx="16"/>
          </p:nvPr>
        </p:nvSpPr>
        <p:spPr/>
        <p:txBody>
          <a:bodyPr rtlCol="0"/>
          <a:lstStyle/>
          <a:p>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1D8BD707-D9CF-40AE-B4C6-C98DA3205C09}" type="datetimeFigureOut">
              <a:rPr lang="en-US" smtClean="0"/>
              <a:pPr/>
              <a:t>1/8/2020</a:t>
            </a:fld>
            <a:endParaRPr lang="en-US"/>
          </a:p>
        </p:txBody>
      </p:sp>
      <p:sp>
        <p:nvSpPr>
          <p:cNvPr id="18" name="17 Marcador de número de diapositiva"/>
          <p:cNvSpPr>
            <a:spLocks noGrp="1"/>
          </p:cNvSpPr>
          <p:nvPr>
            <p:ph type="sldNum" sz="quarter" idx="11"/>
          </p:nvPr>
        </p:nvSpPr>
        <p:spPr/>
        <p:txBody>
          <a:bodyPr rtlCol="0"/>
          <a:lstStyle/>
          <a:p>
            <a:fld id="{B6F15528-21DE-4FAA-801E-634DDDAF4B2B}" type="slidenum">
              <a:rPr lang="es-MX" smtClean="0"/>
              <a:pPr/>
              <a:t>‹Nº›</a:t>
            </a:fld>
            <a:endParaRPr lang="es-MX"/>
          </a:p>
        </p:txBody>
      </p:sp>
      <p:sp>
        <p:nvSpPr>
          <p:cNvPr id="21" name="20 Marcador de pie de página"/>
          <p:cNvSpPr>
            <a:spLocks noGrp="1"/>
          </p:cNvSpPr>
          <p:nvPr>
            <p:ph type="ftr" sz="quarter" idx="12"/>
          </p:nvPr>
        </p:nvSpPr>
        <p:spPr/>
        <p:txBody>
          <a:bodyPr rtlCol="0"/>
          <a:lstStyle/>
          <a:p>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1/8/2020</a:t>
            </a:fld>
            <a:endParaRPr lang="en-U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MX"/>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75000"/>
            </a:schemeClr>
          </a:solidFill>
        </p:spPr>
        <p:txBody>
          <a:bodyPr wrap="square" lIns="0" tIns="0" rIns="0" bIns="0" rtlCol="0"/>
          <a:lstStyle/>
          <a:p>
            <a:endParaRPr sz="1900" dirty="0"/>
          </a:p>
        </p:txBody>
      </p:sp>
      <p:sp>
        <p:nvSpPr>
          <p:cNvPr id="5" name="object 8">
            <a:extLst>
              <a:ext uri="{FF2B5EF4-FFF2-40B4-BE49-F238E27FC236}">
                <a16:creationId xmlns="" xmlns:a16="http://schemas.microsoft.com/office/drawing/2014/main"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40000"/>
              <a:lumOff val="60000"/>
            </a:schemeClr>
          </a:solidFill>
        </p:spPr>
        <p:txBody>
          <a:bodyPr wrap="square" lIns="0" tIns="0" rIns="0" bIns="0" rtlCol="0"/>
          <a:lstStyle/>
          <a:p>
            <a:endParaRPr sz="1900" dirty="0"/>
          </a:p>
        </p:txBody>
      </p:sp>
      <p:sp>
        <p:nvSpPr>
          <p:cNvPr id="6" name="object 10">
            <a:extLst>
              <a:ext uri="{FF2B5EF4-FFF2-40B4-BE49-F238E27FC236}">
                <a16:creationId xmlns="" xmlns:a16="http://schemas.microsoft.com/office/drawing/2014/main" id="{90A54EB5-7157-B740-8A0F-EC2698345950}"/>
              </a:ext>
            </a:extLst>
          </p:cNvPr>
          <p:cNvSpPr txBox="1">
            <a:spLocks noGrp="1"/>
          </p:cNvSpPr>
          <p:nvPr>
            <p:ph type="title"/>
          </p:nvPr>
        </p:nvSpPr>
        <p:spPr>
          <a:xfrm>
            <a:off x="533400" y="-8661648"/>
            <a:ext cx="8382000" cy="13157448"/>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
            </a:r>
            <a:br>
              <a:rPr lang="es-ES" sz="12706" baseline="-20061" dirty="0" smtClean="0"/>
            </a:br>
            <a:r>
              <a:rPr lang="es-ES" sz="12706" baseline="-20061" dirty="0" smtClean="0"/>
              <a:t>Cómo me</a:t>
            </a:r>
            <a:br>
              <a:rPr lang="es-ES" sz="12706" baseline="-20061" dirty="0" smtClean="0"/>
            </a:br>
            <a:r>
              <a:rPr lang="es-ES" sz="12706" baseline="-20061" dirty="0" smtClean="0"/>
              <a:t/>
            </a:r>
            <a:br>
              <a:rPr lang="es-ES" sz="12706" baseline="-20061" dirty="0" smtClean="0"/>
            </a:br>
            <a:r>
              <a:rPr lang="es-ES" sz="12706" baseline="-20061" dirty="0" smtClean="0"/>
              <a:t> veo</a:t>
            </a:r>
            <a:br>
              <a:rPr lang="es-ES" sz="12706" baseline="-20061" dirty="0" smtClean="0"/>
            </a:br>
            <a:r>
              <a:rPr lang="es-ES" sz="12706" baseline="-20061" dirty="0" smtClean="0"/>
              <a:t/>
            </a:r>
            <a:br>
              <a:rPr lang="es-ES" sz="12706" baseline="-20061" dirty="0" smtClean="0"/>
            </a:br>
            <a:r>
              <a:rPr lang="es-ES" sz="12706" baseline="-20061" dirty="0" smtClean="0"/>
              <a:t> en el </a:t>
            </a:r>
            <a:br>
              <a:rPr lang="es-ES" sz="12706" baseline="-20061" dirty="0" smtClean="0"/>
            </a:br>
            <a:r>
              <a:rPr lang="es-ES" sz="12706" baseline="-20061" dirty="0" smtClean="0"/>
              <a:t/>
            </a:r>
            <a:br>
              <a:rPr lang="es-ES" sz="12706" baseline="-20061" dirty="0" smtClean="0"/>
            </a:br>
            <a:r>
              <a:rPr lang="es-ES" sz="12706" baseline="-20061" dirty="0" smtClean="0"/>
              <a:t>futuro</a:t>
            </a:r>
            <a:br>
              <a:rPr lang="es-ES" sz="12706" baseline="-20061" dirty="0" smtClean="0"/>
            </a:br>
            <a:r>
              <a:rPr lang="es-MX" sz="5400" dirty="0" smtClean="0"/>
              <a:t/>
            </a:r>
            <a:br>
              <a:rPr lang="es-MX" sz="5400" dirty="0" smtClean="0"/>
            </a:br>
            <a:endParaRPr sz="5400" dirty="0"/>
          </a:p>
        </p:txBody>
      </p:sp>
      <p:sp>
        <p:nvSpPr>
          <p:cNvPr id="8" name="object 14">
            <a:extLst>
              <a:ext uri="{FF2B5EF4-FFF2-40B4-BE49-F238E27FC236}">
                <a16:creationId xmlns="" xmlns:a16="http://schemas.microsoft.com/office/drawing/2014/main"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dirty="0"/>
          </a:p>
        </p:txBody>
      </p:sp>
      <p:sp>
        <p:nvSpPr>
          <p:cNvPr id="9" name="Oval 8">
            <a:extLst>
              <a:ext uri="{FF2B5EF4-FFF2-40B4-BE49-F238E27FC236}">
                <a16:creationId xmlns="" xmlns:a16="http://schemas.microsoft.com/office/drawing/2014/main" id="{A542659A-4FA0-6F4D-B73D-B428747300F6}"/>
              </a:ext>
            </a:extLst>
          </p:cNvPr>
          <p:cNvSpPr/>
          <p:nvPr/>
        </p:nvSpPr>
        <p:spPr>
          <a:xfrm>
            <a:off x="6477000" y="3884499"/>
            <a:ext cx="2514600" cy="2362200"/>
          </a:xfrm>
          <a:prstGeom prst="ellips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PERSEVERANCIA</a:t>
            </a:r>
            <a:endParaRPr lang="en-US" dirty="0"/>
          </a:p>
        </p:txBody>
      </p:sp>
      <p:pic>
        <p:nvPicPr>
          <p:cNvPr id="10" name="9 Imagen" descr="C:\Users\BECAS 3\AppData\Local\Microsoft\Windows\Temporary Internet Files\Content.IE5\UDP1W49J\1591799_stress_thumb_big[1].jpg"/>
          <p:cNvPicPr/>
          <p:nvPr/>
        </p:nvPicPr>
        <p:blipFill>
          <a:blip r:embed="rId2" cstate="print"/>
          <a:srcRect/>
          <a:stretch>
            <a:fillRect/>
          </a:stretch>
        </p:blipFill>
        <p:spPr bwMode="auto">
          <a:xfrm>
            <a:off x="6858000" y="4267200"/>
            <a:ext cx="1752600" cy="1361846"/>
          </a:xfrm>
          <a:prstGeom prst="rect">
            <a:avLst/>
          </a:prstGeom>
          <a:noFill/>
          <a:ln w="9525">
            <a:noFill/>
            <a:miter lim="800000"/>
            <a:headEnd/>
            <a:tailEnd/>
          </a:ln>
        </p:spPr>
      </p:pic>
    </p:spTree>
    <p:extLst>
      <p:ext uri="{BB962C8B-B14F-4D97-AF65-F5344CB8AC3E}">
        <p14:creationId xmlns="" xmlns:p14="http://schemas.microsoft.com/office/powerpoint/2010/main"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sp>
        <p:nvSpPr>
          <p:cNvPr id="4" name="object 9">
            <a:extLst>
              <a:ext uri="{FF2B5EF4-FFF2-40B4-BE49-F238E27FC236}">
                <a16:creationId xmlns="" xmlns:a16="http://schemas.microsoft.com/office/drawing/2014/main" id="{442181FA-95F4-AD46-A6C4-B05EF93DD585}"/>
              </a:ext>
            </a:extLst>
          </p:cNvPr>
          <p:cNvSpPr/>
          <p:nvPr/>
        </p:nvSpPr>
        <p:spPr>
          <a:xfrm>
            <a:off x="0" y="3810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40000"/>
              <a:lumOff val="60000"/>
            </a:schemeClr>
          </a:solidFill>
        </p:spPr>
        <p:txBody>
          <a:bodyPr wrap="square" lIns="0" tIns="0" rIns="0" bIns="0" rtlCol="0"/>
          <a:lstStyle/>
          <a:p>
            <a:endParaRPr sz="1900"/>
          </a:p>
        </p:txBody>
      </p:sp>
      <p:sp>
        <p:nvSpPr>
          <p:cNvPr id="6" name="object 34">
            <a:extLst>
              <a:ext uri="{FF2B5EF4-FFF2-40B4-BE49-F238E27FC236}">
                <a16:creationId xmlns="" xmlns:a16="http://schemas.microsoft.com/office/drawing/2014/main" id="{E754D0E2-1A68-F040-940E-A10FFF65897C}"/>
              </a:ext>
            </a:extLst>
          </p:cNvPr>
          <p:cNvSpPr txBox="1"/>
          <p:nvPr/>
        </p:nvSpPr>
        <p:spPr>
          <a:xfrm>
            <a:off x="685800" y="-76200"/>
            <a:ext cx="7620000" cy="384419"/>
          </a:xfrm>
          <a:prstGeom prst="rect">
            <a:avLst/>
          </a:prstGeom>
        </p:spPr>
        <p:txBody>
          <a:bodyPr vert="horz" wrap="square" lIns="0" tIns="14941" rIns="0" bIns="0" rtlCol="0">
            <a:spAutoFit/>
          </a:bodyPr>
          <a:lstStyle/>
          <a:p>
            <a:pPr marL="14941">
              <a:spcBef>
                <a:spcPts val="117"/>
              </a:spcBef>
            </a:pPr>
            <a:r>
              <a:rPr lang="es-MX" sz="2400" b="1" spc="-5" dirty="0" smtClean="0">
                <a:solidFill>
                  <a:srgbClr val="FFFFFF"/>
                </a:solidFill>
                <a:latin typeface="Soberana Sans"/>
                <a:cs typeface="Soberana Sans"/>
              </a:rPr>
              <a:t>Evaluación de la sesión    Prepa:     Grupo:      Turno:</a:t>
            </a:r>
            <a:endParaRPr lang="es-MX" sz="2400" dirty="0">
              <a:latin typeface="Soberana Sans"/>
              <a:cs typeface="Soberana Sans"/>
            </a:endParaRPr>
          </a:p>
        </p:txBody>
      </p:sp>
      <p:graphicFrame>
        <p:nvGraphicFramePr>
          <p:cNvPr id="10" name="9 Tabla"/>
          <p:cNvGraphicFramePr>
            <a:graphicFrameLocks noGrp="1"/>
          </p:cNvGraphicFramePr>
          <p:nvPr/>
        </p:nvGraphicFramePr>
        <p:xfrm>
          <a:off x="0" y="762000"/>
          <a:ext cx="9144000" cy="6858000"/>
        </p:xfrm>
        <a:graphic>
          <a:graphicData uri="http://schemas.openxmlformats.org/drawingml/2006/table">
            <a:tbl>
              <a:tblPr firstRow="1" bandRow="1">
                <a:tableStyleId>{69C7853C-536D-4A76-A0AE-DD22124D55A5}</a:tableStyleId>
              </a:tblPr>
              <a:tblGrid>
                <a:gridCol w="3429000"/>
                <a:gridCol w="1524000"/>
                <a:gridCol w="1219200"/>
                <a:gridCol w="838200"/>
                <a:gridCol w="914400"/>
                <a:gridCol w="1219200"/>
              </a:tblGrid>
              <a:tr h="609600">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dirty="0" smtClean="0"/>
                        <a:t>Al menos un 50% de los estudiantes reflexionaron sobre las acciones que deben llevar a cabo para alcanzar un futuro deseable.</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40080">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09600">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579120">
                <a:tc gridSpan="6">
                  <a:txBody>
                    <a:bodyPr/>
                    <a:lstStyle/>
                    <a:p>
                      <a:r>
                        <a:rPr lang="es-MX" dirty="0" smtClean="0"/>
                        <a:t>¿Qué funcionó bien y qué efectos positivos se observaron al realizar la actividad?</a:t>
                      </a:r>
                    </a:p>
                    <a:p>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533400">
                <a:tc gridSpan="6">
                  <a:txBody>
                    <a:bodyPr/>
                    <a:lstStyle/>
                    <a:p>
                      <a:r>
                        <a:rPr lang="es-MX" dirty="0" smtClean="0"/>
                        <a:t>Descripción de dificultades y áreas de oportunidad</a:t>
                      </a:r>
                    </a:p>
                    <a:p>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sz="1800" dirty="0" smtClean="0"/>
                        <a:t>¿Qué alumnos no</a:t>
                      </a:r>
                      <a:r>
                        <a:rPr lang="es-MX" sz="1800" baseline="0" dirty="0" smtClean="0"/>
                        <a:t> realiz</a:t>
                      </a:r>
                      <a:r>
                        <a:rPr lang="es-MX" sz="1800" dirty="0" smtClean="0"/>
                        <a:t>aron la actividad? </a:t>
                      </a:r>
                    </a:p>
                    <a:p>
                      <a:r>
                        <a:rPr lang="es-ES" sz="1800" dirty="0" smtClean="0"/>
                        <a:t>1.</a:t>
                      </a:r>
                    </a:p>
                    <a:p>
                      <a:r>
                        <a:rPr lang="es-ES" sz="1800" dirty="0" smtClean="0"/>
                        <a:t>2.</a:t>
                      </a:r>
                    </a:p>
                    <a:p>
                      <a:r>
                        <a:rPr lang="es-ES" sz="1800" dirty="0" smtClean="0"/>
                        <a:t>3.</a:t>
                      </a:r>
                    </a:p>
                    <a:p>
                      <a:r>
                        <a:rPr lang="es-ES" sz="1800" dirty="0" smtClean="0"/>
                        <a:t>4.</a:t>
                      </a:r>
                    </a:p>
                    <a:p>
                      <a:r>
                        <a:rPr lang="es-ES" sz="1800" dirty="0" smtClean="0"/>
                        <a:t>5.</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 xmlns:p14="http://schemas.microsoft.com/office/powerpoint/2010/main"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 xmlns:a16="http://schemas.microsoft.com/office/drawing/2014/main"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a:solidFill>
            <a:schemeClr val="accent3">
              <a:lumMod val="60000"/>
              <a:lumOff val="40000"/>
            </a:schemeClr>
          </a:solidFill>
        </p:spPr>
      </p:pic>
      <p:sp>
        <p:nvSpPr>
          <p:cNvPr id="18" name="object 8">
            <a:extLst>
              <a:ext uri="{FF2B5EF4-FFF2-40B4-BE49-F238E27FC236}">
                <a16:creationId xmlns="" xmlns:a16="http://schemas.microsoft.com/office/drawing/2014/main"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50000"/>
            </a:schemeClr>
          </a:solidFill>
        </p:spPr>
        <p:txBody>
          <a:bodyPr wrap="square" lIns="0" tIns="0" rIns="0" bIns="0" rtlCol="0"/>
          <a:lstStyle/>
          <a:p>
            <a:endParaRPr sz="1900"/>
          </a:p>
        </p:txBody>
      </p:sp>
      <p:sp>
        <p:nvSpPr>
          <p:cNvPr id="19" name="object 8">
            <a:extLst>
              <a:ext uri="{FF2B5EF4-FFF2-40B4-BE49-F238E27FC236}">
                <a16:creationId xmlns="" xmlns:a16="http://schemas.microsoft.com/office/drawing/2014/main" id="{FAABECC6-50FC-2C49-947B-C5F2B8C72BB4}"/>
              </a:ext>
            </a:extLst>
          </p:cNvPr>
          <p:cNvSpPr/>
          <p:nvPr/>
        </p:nvSpPr>
        <p:spPr>
          <a:xfrm>
            <a:off x="6248400" y="647700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92D050"/>
          </a:solidFill>
        </p:spPr>
        <p:txBody>
          <a:bodyPr wrap="square" lIns="0" tIns="0" rIns="0" bIns="0" rtlCol="0"/>
          <a:lstStyle/>
          <a:p>
            <a:endParaRPr sz="1900"/>
          </a:p>
        </p:txBody>
      </p:sp>
      <p:pic>
        <p:nvPicPr>
          <p:cNvPr id="3" name="Imagen 2">
            <a:extLst>
              <a:ext uri="{FF2B5EF4-FFF2-40B4-BE49-F238E27FC236}">
                <a16:creationId xmlns="" xmlns:a16="http://schemas.microsoft.com/office/drawing/2014/main" id="{1DF1F269-802B-7143-93E7-6C65E080850C}"/>
              </a:ext>
            </a:extLst>
          </p:cNvPr>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1524000" y="1371600"/>
            <a:ext cx="5591200" cy="5500532"/>
          </a:xfrm>
          <a:prstGeom prst="rect">
            <a:avLst/>
          </a:prstGeom>
          <a:solidFill>
            <a:schemeClr val="accent3">
              <a:lumMod val="60000"/>
              <a:lumOff val="40000"/>
            </a:schemeClr>
          </a:solidFill>
        </p:spPr>
      </p:pic>
      <p:sp>
        <p:nvSpPr>
          <p:cNvPr id="15" name="object 10">
            <a:extLst>
              <a:ext uri="{FF2B5EF4-FFF2-40B4-BE49-F238E27FC236}">
                <a16:creationId xmlns="" xmlns:a16="http://schemas.microsoft.com/office/drawing/2014/main" id="{1C3E75F3-53B5-C147-A4CD-E3E61C64C996}"/>
              </a:ext>
            </a:extLst>
          </p:cNvPr>
          <p:cNvSpPr txBox="1"/>
          <p:nvPr/>
        </p:nvSpPr>
        <p:spPr>
          <a:xfrm rot="60000">
            <a:off x="1072868" y="652873"/>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a:t>
            </a:r>
            <a:r>
              <a:rPr lang="es-ES" sz="2400" dirty="0" smtClean="0">
                <a:latin typeface="Soberana Sans"/>
                <a:cs typeface="Soberana Sans"/>
              </a:rPr>
              <a:t>Actividad</a:t>
            </a:r>
            <a:endParaRPr sz="2400" dirty="0">
              <a:latin typeface="Soberana Sans"/>
              <a:cs typeface="Soberana Sans"/>
            </a:endParaRPr>
          </a:p>
        </p:txBody>
      </p:sp>
    </p:spTree>
    <p:extLst>
      <p:ext uri="{BB962C8B-B14F-4D97-AF65-F5344CB8AC3E}">
        <p14:creationId xmlns="" xmlns:p14="http://schemas.microsoft.com/office/powerpoint/2010/main"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20000"/>
              <a:lumOff val="80000"/>
            </a:schemeClr>
          </a:solidFill>
          <a:ln>
            <a:solidFill>
              <a:srgbClr val="004A81"/>
            </a:solidFill>
          </a:ln>
        </p:spPr>
        <p:txBody>
          <a:bodyPr wrap="square" lIns="0" tIns="0" rIns="0" bIns="0" rtlCol="0"/>
          <a:lstStyle/>
          <a:p>
            <a:endParaRPr sz="1900" dirty="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dirty="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dirty="0"/>
          </a:p>
        </p:txBody>
      </p:sp>
      <p:pic>
        <p:nvPicPr>
          <p:cNvPr id="8"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 xmlns:a16="http://schemas.microsoft.com/office/drawing/2014/main" id="{D8CDE6EA-7FCC-1A40-8768-9D9FE31BD33E}"/>
              </a:ext>
            </a:extLst>
          </p:cNvPr>
          <p:cNvSpPr/>
          <p:nvPr/>
        </p:nvSpPr>
        <p:spPr>
          <a:xfrm>
            <a:off x="0" y="-76200"/>
            <a:ext cx="8458200" cy="5345053"/>
          </a:xfrm>
          <a:prstGeom prst="rect">
            <a:avLst/>
          </a:prstGeom>
          <a:noFill/>
        </p:spPr>
        <p:txBody>
          <a:bodyPr wrap="square">
            <a:spAutoFit/>
          </a:bodyPr>
          <a:lstStyle/>
          <a:p>
            <a:pPr marL="14941">
              <a:spcBef>
                <a:spcPts val="447"/>
              </a:spcBef>
            </a:pPr>
            <a:r>
              <a:rPr lang="es-MX" sz="3200" b="1" dirty="0" smtClean="0">
                <a:solidFill>
                  <a:schemeClr val="accent3">
                    <a:lumMod val="50000"/>
                  </a:schemeClr>
                </a:solidFill>
                <a:latin typeface="Arial" pitchFamily="34" charset="0"/>
                <a:cs typeface="Arial" pitchFamily="34" charset="0"/>
              </a:rPr>
              <a:t>CONTEXTO</a:t>
            </a:r>
          </a:p>
          <a:p>
            <a:pPr marL="14941">
              <a:spcBef>
                <a:spcPts val="447"/>
              </a:spcBef>
            </a:pPr>
            <a:endParaRPr lang="es-MX" sz="3200" b="1" dirty="0" smtClean="0">
              <a:noFill/>
              <a:latin typeface="Arial" pitchFamily="34" charset="0"/>
              <a:cs typeface="Arial" pitchFamily="34" charset="0"/>
            </a:endParaRPr>
          </a:p>
          <a:p>
            <a:pPr marL="14941" algn="just">
              <a:spcBef>
                <a:spcPts val="447"/>
              </a:spcBef>
            </a:pPr>
            <a:r>
              <a:rPr lang="es-MX" sz="2400" dirty="0" smtClean="0"/>
              <a:t>¿Por qué es importante llevar a cabo acciones en el presente para alcanzar un futuro deseable? Si bien, el futuro no existe como tal, si lo visualizamos puede ayudarnos a prever los caminos que debemos recorrer para hacerlo posible. ¡Visualízate! El reto es distinguir las ventajas de reflexionar sobre el futuro, de establecer metas a largo plazo y las posibles implicaciones de no hacerlo.</a:t>
            </a:r>
          </a:p>
          <a:p>
            <a:pPr marL="14941" algn="just">
              <a:spcBef>
                <a:spcPts val="447"/>
              </a:spcBef>
            </a:pPr>
            <a:endParaRPr lang="es-ES" sz="2400" dirty="0" smtClean="0">
              <a:solidFill>
                <a:srgbClr val="00B050"/>
              </a:solidFill>
              <a:latin typeface="Arial" pitchFamily="34" charset="0"/>
              <a:cs typeface="Arial" pitchFamily="34" charset="0"/>
            </a:endParaRPr>
          </a:p>
          <a:p>
            <a:pPr marL="14941" algn="just">
              <a:spcBef>
                <a:spcPts val="447"/>
              </a:spcBef>
            </a:pPr>
            <a:r>
              <a:rPr lang="es-MX" sz="2400" b="1" dirty="0" smtClean="0"/>
              <a:t>“En estricto sentido, hablar del futuro algo que aún no existe”. </a:t>
            </a:r>
            <a:r>
              <a:rPr lang="es-MX" sz="2400" dirty="0" smtClean="0"/>
              <a:t>Tomás </a:t>
            </a:r>
            <a:r>
              <a:rPr lang="es-MX" sz="2400" dirty="0" err="1" smtClean="0"/>
              <a:t>Miklos</a:t>
            </a:r>
            <a:endParaRPr lang="es-MX" sz="2400" dirty="0" smtClean="0">
              <a:solidFill>
                <a:srgbClr val="00B050"/>
              </a:solidFill>
              <a:latin typeface="Arial" pitchFamily="34" charset="0"/>
              <a:cs typeface="Arial" pitchFamily="34" charset="0"/>
            </a:endParaRPr>
          </a:p>
        </p:txBody>
      </p:sp>
      <p:pic>
        <p:nvPicPr>
          <p:cNvPr id="3" name="Picture 2">
            <a:extLst>
              <a:ext uri="{FF2B5EF4-FFF2-40B4-BE49-F238E27FC236}">
                <a16:creationId xmlns="" xmlns:a16="http://schemas.microsoft.com/office/drawing/2014/main" id="{1329982E-4A41-0149-B81B-7C5AD95181C4}"/>
              </a:ext>
            </a:extLst>
          </p:cNvPr>
          <p:cNvPicPr>
            <a:picLocks noChangeAspect="1"/>
          </p:cNvPicPr>
          <p:nvPr/>
        </p:nvPicPr>
        <p:blipFill>
          <a:blip r:embed="rId3" cstate="print">
            <a:lum bright="70000" contrast="-70000"/>
          </a:blip>
          <a:stretch>
            <a:fillRect/>
          </a:stretch>
        </p:blipFill>
        <p:spPr>
          <a:xfrm>
            <a:off x="6248400" y="5562600"/>
            <a:ext cx="1143000" cy="1295400"/>
          </a:xfrm>
          <a:prstGeom prst="rect">
            <a:avLst/>
          </a:prstGeom>
          <a:solidFill>
            <a:srgbClr val="92D050"/>
          </a:solidFill>
        </p:spPr>
      </p:pic>
    </p:spTree>
    <p:extLst>
      <p:ext uri="{BB962C8B-B14F-4D97-AF65-F5344CB8AC3E}">
        <p14:creationId xmlns="" xmlns:p14="http://schemas.microsoft.com/office/powerpoint/2010/main"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 xmlns:a16="http://schemas.microsoft.com/office/drawing/2014/main" id="{3224F731-B888-5F47-8F28-25747EE91283}"/>
              </a:ext>
            </a:extLst>
          </p:cNvPr>
          <p:cNvSpPr/>
          <p:nvPr/>
        </p:nvSpPr>
        <p:spPr>
          <a:xfrm>
            <a:off x="0" y="-152400"/>
            <a:ext cx="9143999" cy="6586418"/>
          </a:xfrm>
          <a:prstGeom prst="rect">
            <a:avLst/>
          </a:prstGeom>
          <a:solidFill>
            <a:schemeClr val="accent3">
              <a:lumMod val="40000"/>
              <a:lumOff val="60000"/>
            </a:schemeClr>
          </a:solidFill>
        </p:spPr>
        <p:txBody>
          <a:bodyPr wrap="square">
            <a:spAutoFit/>
          </a:bodyPr>
          <a:lstStyle/>
          <a:p>
            <a:pPr algn="ctr"/>
            <a:r>
              <a:rPr lang="en-US" sz="3200" b="1" dirty="0" smtClean="0">
                <a:solidFill>
                  <a:schemeClr val="bg1"/>
                </a:solidFill>
                <a:latin typeface="Soberana Sans" panose="02000000000000000000" pitchFamily="50" charset="0"/>
                <a:cs typeface="Soberana Sans"/>
              </a:rPr>
              <a:t>I</a:t>
            </a:r>
            <a:r>
              <a:rPr lang="es-MX" sz="3200" dirty="0" smtClean="0"/>
              <a:t> </a:t>
            </a:r>
            <a:r>
              <a:rPr lang="es-MX" sz="2800" dirty="0" smtClean="0">
                <a:solidFill>
                  <a:schemeClr val="accent1">
                    <a:lumMod val="75000"/>
                  </a:schemeClr>
                </a:solidFill>
                <a:latin typeface="Arial Black" pitchFamily="34" charset="0"/>
              </a:rPr>
              <a:t>¿Cuál es el objetivo de la lección? </a:t>
            </a:r>
          </a:p>
          <a:p>
            <a:pPr algn="just"/>
            <a:r>
              <a:rPr lang="es-MX" sz="2000" dirty="0" smtClean="0"/>
              <a:t>Que los estudiantes distingan las ventajas de reflexionar sobre el futuro, de establecer metas a largo plazo y las posibles implicaciones de no hacerlo.</a:t>
            </a:r>
          </a:p>
          <a:p>
            <a:pPr algn="just"/>
            <a:endParaRPr lang="es-MX" sz="2800" dirty="0" smtClean="0">
              <a:solidFill>
                <a:schemeClr val="accent3">
                  <a:lumMod val="50000"/>
                </a:schemeClr>
              </a:solidFill>
              <a:latin typeface="Arial Black" pitchFamily="34" charset="0"/>
            </a:endParaRPr>
          </a:p>
          <a:p>
            <a:pPr algn="just"/>
            <a:r>
              <a:rPr lang="es-MX" sz="2800" dirty="0" smtClean="0">
                <a:solidFill>
                  <a:schemeClr val="accent3">
                    <a:lumMod val="50000"/>
                  </a:schemeClr>
                </a:solidFill>
                <a:latin typeface="Arial Black" pitchFamily="34" charset="0"/>
              </a:rPr>
              <a:t>¿</a:t>
            </a:r>
            <a:r>
              <a:rPr lang="es-MX" sz="2800" dirty="0" smtClean="0">
                <a:solidFill>
                  <a:schemeClr val="accent3">
                    <a:lumMod val="50000"/>
                  </a:schemeClr>
                </a:solidFill>
                <a:latin typeface="Arial Black" pitchFamily="34" charset="0"/>
              </a:rPr>
              <a:t>Por qué es importante?</a:t>
            </a:r>
          </a:p>
          <a:p>
            <a:pPr algn="just"/>
            <a:r>
              <a:rPr lang="es-MX" sz="2000" dirty="0" smtClean="0"/>
              <a:t>Porque reflexionarán sobre las acciones que deben de emprender para alcanzar un futuro deseable que contribuya a su bienestar. </a:t>
            </a:r>
            <a:endParaRPr lang="es-MX" sz="2000" dirty="0" smtClean="0"/>
          </a:p>
          <a:p>
            <a:pPr algn="just"/>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de la actividad .</a:t>
            </a:r>
            <a:endParaRPr lang="es-MX" sz="1800" dirty="0" smtClean="0">
              <a:latin typeface="Arial Black" pitchFamily="34" charset="0"/>
            </a:endParaRPr>
          </a:p>
          <a:p>
            <a:pPr algn="just"/>
            <a:endParaRPr lang="es-ES" sz="2000" dirty="0" smtClean="0">
              <a:solidFill>
                <a:schemeClr val="bg1"/>
              </a:solidFill>
              <a:latin typeface="Arial Black" pitchFamily="34" charset="0"/>
            </a:endParaRPr>
          </a:p>
          <a:p>
            <a:pPr algn="just"/>
            <a:r>
              <a:rPr lang="es-ES" sz="2000" dirty="0" smtClean="0">
                <a:solidFill>
                  <a:schemeClr val="accent3">
                    <a:lumMod val="75000"/>
                  </a:schemeClr>
                </a:solidFill>
                <a:latin typeface="Arial Black" pitchFamily="34" charset="0"/>
              </a:rPr>
              <a:t>INTRODUCCIÓN:</a:t>
            </a:r>
          </a:p>
          <a:p>
            <a:pPr algn="just"/>
            <a:endParaRPr lang="es-ES" sz="2000" dirty="0" smtClean="0">
              <a:solidFill>
                <a:schemeClr val="bg1"/>
              </a:solidFill>
              <a:latin typeface="Arial Black" pitchFamily="34" charset="0"/>
            </a:endParaRPr>
          </a:p>
          <a:p>
            <a:pPr algn="just"/>
            <a:r>
              <a:rPr lang="es-MX" sz="2000" dirty="0" smtClean="0"/>
              <a:t>Coadyuvar a que los estudiantes visualicen un futuro deseable para su bienestar, permite tener claridad en las acciones que deben de realizar para hacerlo posible. En este sentido, la escuela debe ser un espacio en el que se reafirme la importancia de contar con un proyecto de vida y ser perseverantes para lograrlo.</a:t>
            </a:r>
          </a:p>
          <a:p>
            <a:pPr algn="just"/>
            <a:endParaRPr lang="es-ES" sz="2000" dirty="0" smtClean="0">
              <a:solidFill>
                <a:srgbClr val="C00000"/>
              </a:solidFill>
              <a:latin typeface="Arial" pitchFamily="34" charset="0"/>
              <a:cs typeface="Arial" pitchFamily="34" charset="0"/>
            </a:endParaRPr>
          </a:p>
          <a:p>
            <a:pPr algn="just"/>
            <a:endParaRPr lang="es-ES" sz="1800" dirty="0" smtClean="0">
              <a:solidFill>
                <a:srgbClr val="C00000"/>
              </a:solidFill>
              <a:latin typeface="Arial" pitchFamily="34" charset="0"/>
              <a:cs typeface="Arial" pitchFamily="34" charset="0"/>
            </a:endParaRPr>
          </a:p>
          <a:p>
            <a:pPr algn="just"/>
            <a:endParaRPr lang="en-US" sz="1800" dirty="0">
              <a:solidFill>
                <a:srgbClr val="C00000"/>
              </a:solidFill>
              <a:latin typeface="Arial" pitchFamily="34" charset="0"/>
              <a:cs typeface="Arial" pitchFamily="34" charset="0"/>
            </a:endParaRPr>
          </a:p>
        </p:txBody>
      </p:sp>
    </p:spTree>
    <p:extLst>
      <p:ext uri="{BB962C8B-B14F-4D97-AF65-F5344CB8AC3E}">
        <p14:creationId xmlns="" xmlns:p14="http://schemas.microsoft.com/office/powerpoint/2010/main"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 xmlns:a16="http://schemas.microsoft.com/office/drawing/2014/main"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3">
              <a:lumMod val="60000"/>
              <a:lumOff val="4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 xmlns:a16="http://schemas.microsoft.com/office/drawing/2014/main"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 xmlns:a16="http://schemas.microsoft.com/office/drawing/2014/main"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 xmlns:a16="http://schemas.microsoft.com/office/drawing/2014/main" id="{3224F731-B888-5F47-8F28-25747EE91283}"/>
              </a:ext>
            </a:extLst>
          </p:cNvPr>
          <p:cNvSpPr/>
          <p:nvPr/>
        </p:nvSpPr>
        <p:spPr>
          <a:xfrm>
            <a:off x="0" y="1642408"/>
            <a:ext cx="9144000" cy="2246769"/>
          </a:xfrm>
          <a:prstGeom prst="rect">
            <a:avLst/>
          </a:prstGeom>
        </p:spPr>
        <p:txBody>
          <a:bodyPr wrap="square">
            <a:spAutoFit/>
          </a:bodyPr>
          <a:lstStyle/>
          <a:p>
            <a:pPr algn="just"/>
            <a:r>
              <a:rPr lang="es-MX" sz="2800" dirty="0" smtClean="0"/>
              <a:t>Recapitule el texto de la introducción y haga un ejercicio de reflexión, puede solicitar al grupo que den ejemplos de futuros deseables que contribuyan a su bienestar. </a:t>
            </a:r>
            <a:r>
              <a:rPr lang="es-MX" sz="2800" dirty="0" smtClean="0"/>
              <a:t>Esto permitirá </a:t>
            </a:r>
            <a:r>
              <a:rPr lang="es-MX" sz="2800" dirty="0" smtClean="0"/>
              <a:t>recuperar conocimientos previos.</a:t>
            </a:r>
            <a:endParaRPr lang="en-US" sz="2400" dirty="0">
              <a:solidFill>
                <a:schemeClr val="bg1"/>
              </a:solidFill>
              <a:latin typeface="Soberana Sans" panose="02000000000000000000" pitchFamily="2" charset="77"/>
            </a:endParaRPr>
          </a:p>
        </p:txBody>
      </p:sp>
      <p:sp>
        <p:nvSpPr>
          <p:cNvPr id="7" name="6 CuadroTexto"/>
          <p:cNvSpPr txBox="1"/>
          <p:nvPr/>
        </p:nvSpPr>
        <p:spPr>
          <a:xfrm>
            <a:off x="0" y="0"/>
            <a:ext cx="9144000" cy="830997"/>
          </a:xfrm>
          <a:prstGeom prst="rect">
            <a:avLst/>
          </a:prstGeom>
          <a:noFill/>
        </p:spPr>
        <p:txBody>
          <a:bodyPr wrap="square" rtlCol="0">
            <a:spAutoFit/>
          </a:bodyPr>
          <a:lstStyle/>
          <a:p>
            <a:pPr algn="ctr"/>
            <a:r>
              <a:rPr lang="es-MX" sz="2400" dirty="0" smtClean="0">
                <a:solidFill>
                  <a:schemeClr val="accent3">
                    <a:lumMod val="50000"/>
                  </a:schemeClr>
                </a:solidFill>
                <a:latin typeface="Arial Black" pitchFamily="34" charset="0"/>
              </a:rPr>
              <a:t>Estructura de la sesión y recomendaciones específicas</a:t>
            </a:r>
            <a:endParaRPr lang="es-MX" sz="2400" dirty="0">
              <a:solidFill>
                <a:schemeClr val="accent3">
                  <a:lumMod val="50000"/>
                </a:schemeClr>
              </a:solidFill>
            </a:endParaRPr>
          </a:p>
        </p:txBody>
      </p:sp>
    </p:spTree>
    <p:extLst>
      <p:ext uri="{BB962C8B-B14F-4D97-AF65-F5344CB8AC3E}">
        <p14:creationId xmlns="" xmlns:p14="http://schemas.microsoft.com/office/powerpoint/2010/main"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113963"/>
            <a:ext cx="9144000" cy="7078861"/>
          </a:xfrm>
          <a:prstGeom prst="rect">
            <a:avLst/>
          </a:prstGeom>
        </p:spPr>
        <p:txBody>
          <a:bodyPr wrap="square">
            <a:spAutoFit/>
          </a:bodyPr>
          <a:lstStyle/>
          <a:p>
            <a:pPr marL="14941" algn="ctr">
              <a:spcBef>
                <a:spcPts val="447"/>
              </a:spcBef>
            </a:pPr>
            <a:r>
              <a:rPr lang="en-US" sz="2800" b="1" spc="-5" dirty="0">
                <a:solidFill>
                  <a:schemeClr val="accent3">
                    <a:lumMod val="50000"/>
                  </a:schemeClr>
                </a:solidFill>
                <a:latin typeface="Soberana Sans"/>
                <a:cs typeface="Soberana Sans"/>
              </a:rPr>
              <a:t>Actividad </a:t>
            </a:r>
            <a:r>
              <a:rPr lang="en-US" sz="2800" b="1" dirty="0">
                <a:solidFill>
                  <a:schemeClr val="accent3">
                    <a:lumMod val="50000"/>
                  </a:schemeClr>
                </a:solidFill>
                <a:latin typeface="Soberana Sans"/>
                <a:cs typeface="Soberana Sans"/>
              </a:rPr>
              <a:t>1</a:t>
            </a:r>
            <a:r>
              <a:rPr lang="en-US" sz="2800" b="1" dirty="0" smtClean="0">
                <a:solidFill>
                  <a:schemeClr val="accent3">
                    <a:lumMod val="50000"/>
                  </a:schemeClr>
                </a:solidFill>
                <a:latin typeface="Soberana Sans"/>
                <a:cs typeface="Soberana Sans"/>
              </a:rPr>
              <a:t>.</a:t>
            </a:r>
          </a:p>
          <a:p>
            <a:pPr marL="14941" algn="ctr">
              <a:spcBef>
                <a:spcPts val="447"/>
              </a:spcBef>
            </a:pPr>
            <a:r>
              <a:rPr lang="es-MX" sz="2800" dirty="0" smtClean="0">
                <a:solidFill>
                  <a:schemeClr val="accent1">
                    <a:lumMod val="50000"/>
                  </a:schemeClr>
                </a:solidFill>
              </a:rPr>
              <a:t>Análisis prospectivo de metas a futuro a largo plazo</a:t>
            </a:r>
            <a:endParaRPr lang="en-US" sz="2800" dirty="0" smtClean="0">
              <a:solidFill>
                <a:schemeClr val="accent1">
                  <a:lumMod val="50000"/>
                </a:schemeClr>
              </a:solidFill>
              <a:latin typeface="Soberana Sans" panose="02000000000000000000" pitchFamily="2" charset="77"/>
            </a:endParaRPr>
          </a:p>
          <a:p>
            <a:pPr marL="357841" indent="-342900" algn="just">
              <a:spcBef>
                <a:spcPts val="447"/>
              </a:spcBef>
              <a:buAutoNum type="alphaLcPeriod"/>
            </a:pPr>
            <a:r>
              <a:rPr lang="es-MX" sz="2400" b="1" dirty="0" smtClean="0">
                <a:solidFill>
                  <a:schemeClr val="accent3">
                    <a:lumMod val="50000"/>
                  </a:schemeClr>
                </a:solidFill>
              </a:rPr>
              <a:t>En equipo, lean la siguiente situación. </a:t>
            </a:r>
          </a:p>
          <a:p>
            <a:pPr marL="357841" indent="-342900" algn="just">
              <a:spcBef>
                <a:spcPts val="447"/>
              </a:spcBef>
            </a:pPr>
            <a:r>
              <a:rPr lang="es-MX" sz="1800" dirty="0" smtClean="0"/>
              <a:t>Mientras Pablo jugaba con los demás compañeros en época de exámenes, Maura le preguntó: Oye, Pablo, ¿no te interesa mucho pasar estos exámenes verdad? </a:t>
            </a:r>
          </a:p>
          <a:p>
            <a:pPr marL="357841" indent="-342900" algn="just">
              <a:spcBef>
                <a:spcPts val="447"/>
              </a:spcBef>
              <a:buFontTx/>
              <a:buChar char="-"/>
            </a:pPr>
            <a:r>
              <a:rPr lang="es-MX" sz="1800" dirty="0" smtClean="0"/>
              <a:t>Pues, me da igual. </a:t>
            </a:r>
          </a:p>
          <a:p>
            <a:pPr marL="357841" indent="-342900" algn="just">
              <a:spcBef>
                <a:spcPts val="447"/>
              </a:spcBef>
              <a:buFontTx/>
              <a:buChar char="-"/>
            </a:pPr>
            <a:r>
              <a:rPr lang="es-MX" sz="1800" dirty="0" smtClean="0"/>
              <a:t>Pero, si no pasas la materia, tendrás que </a:t>
            </a:r>
            <a:r>
              <a:rPr lang="es-MX" sz="1800" dirty="0" err="1" smtClean="0"/>
              <a:t>recursar</a:t>
            </a:r>
            <a:r>
              <a:rPr lang="es-MX" sz="1800" dirty="0" smtClean="0"/>
              <a:t> y perderás un año. </a:t>
            </a:r>
          </a:p>
          <a:p>
            <a:pPr marL="357841" indent="-342900" algn="just">
              <a:spcBef>
                <a:spcPts val="447"/>
              </a:spcBef>
              <a:buFontTx/>
              <a:buChar char="-"/>
            </a:pPr>
            <a:r>
              <a:rPr lang="es-MX" sz="1800" dirty="0" smtClean="0"/>
              <a:t>No pasa nada, lo repongo después y ya. </a:t>
            </a:r>
          </a:p>
          <a:p>
            <a:pPr marL="357841" indent="-342900" algn="just">
              <a:spcBef>
                <a:spcPts val="447"/>
              </a:spcBef>
              <a:buFontTx/>
              <a:buChar char="-"/>
            </a:pPr>
            <a:r>
              <a:rPr lang="es-MX" sz="1800" dirty="0" smtClean="0"/>
              <a:t>¿No piensas en tu futuro? </a:t>
            </a:r>
          </a:p>
          <a:p>
            <a:pPr marL="357841" indent="-342900" algn="just">
              <a:spcBef>
                <a:spcPts val="447"/>
              </a:spcBef>
              <a:buFontTx/>
              <a:buChar char="-"/>
            </a:pPr>
            <a:r>
              <a:rPr lang="es-MX" sz="1800" dirty="0" smtClean="0"/>
              <a:t>El futuro no existe, y planear con tanto tiempo puede frustrarnos, porque luego las cosas no salen como esperamos. </a:t>
            </a:r>
          </a:p>
          <a:p>
            <a:pPr marL="357841" indent="-342900" algn="just">
              <a:spcBef>
                <a:spcPts val="447"/>
              </a:spcBef>
            </a:pPr>
            <a:endParaRPr lang="es-ES" sz="1800" dirty="0" smtClean="0"/>
          </a:p>
          <a:p>
            <a:pPr marL="357841" indent="-342900" algn="just">
              <a:spcBef>
                <a:spcPts val="447"/>
              </a:spcBef>
            </a:pPr>
            <a:r>
              <a:rPr lang="es-MX" sz="2400" dirty="0" smtClean="0">
                <a:solidFill>
                  <a:schemeClr val="accent3">
                    <a:lumMod val="50000"/>
                  </a:schemeClr>
                </a:solidFill>
              </a:rPr>
              <a:t>b. </a:t>
            </a:r>
            <a:r>
              <a:rPr lang="es-MX" sz="2400" b="1" dirty="0" smtClean="0">
                <a:solidFill>
                  <a:schemeClr val="accent3">
                    <a:lumMod val="50000"/>
                  </a:schemeClr>
                </a:solidFill>
              </a:rPr>
              <a:t>Contesten las siguientes preguntas sobre el diálogo entre Pablo y Maura.</a:t>
            </a:r>
            <a:r>
              <a:rPr lang="es-MX" sz="2400" dirty="0" smtClean="0"/>
              <a:t> </a:t>
            </a:r>
            <a:endParaRPr lang="es-MX" sz="2400" dirty="0" smtClean="0"/>
          </a:p>
          <a:p>
            <a:pPr marL="357841" indent="-342900" algn="just">
              <a:spcBef>
                <a:spcPts val="447"/>
              </a:spcBef>
            </a:pPr>
            <a:r>
              <a:rPr lang="es-MX" sz="1800" dirty="0" smtClean="0"/>
              <a:t>• </a:t>
            </a:r>
            <a:r>
              <a:rPr lang="es-MX" sz="1800" dirty="0" smtClean="0"/>
              <a:t>¿Consideran adecuadas las respuestas de Pablo? • ¿Por qué? • Si ustedes fueran Maura, ¿qué le dirían a Pablo? </a:t>
            </a:r>
          </a:p>
          <a:p>
            <a:pPr marL="357841" indent="-342900" algn="just">
              <a:spcBef>
                <a:spcPts val="447"/>
              </a:spcBef>
            </a:pPr>
            <a:endParaRPr lang="es-MX" sz="1800" dirty="0" smtClean="0"/>
          </a:p>
          <a:p>
            <a:pPr marL="357841" indent="-342900" algn="just">
              <a:spcBef>
                <a:spcPts val="447"/>
              </a:spcBef>
            </a:pPr>
            <a:r>
              <a:rPr lang="es-MX" sz="2400" dirty="0" smtClean="0">
                <a:solidFill>
                  <a:schemeClr val="accent3">
                    <a:lumMod val="50000"/>
                  </a:schemeClr>
                </a:solidFill>
              </a:rPr>
              <a:t>c. </a:t>
            </a:r>
            <a:r>
              <a:rPr lang="es-MX" sz="2400" b="1" dirty="0" smtClean="0">
                <a:solidFill>
                  <a:schemeClr val="accent3">
                    <a:lumMod val="50000"/>
                  </a:schemeClr>
                </a:solidFill>
              </a:rPr>
              <a:t>Compartan sus respuestas con el resto del grupo. </a:t>
            </a:r>
          </a:p>
          <a:p>
            <a:pPr marL="357841" indent="-342900" algn="just">
              <a:spcBef>
                <a:spcPts val="447"/>
              </a:spcBef>
              <a:buAutoNum type="alphaLcPeriod"/>
            </a:pPr>
            <a:endParaRPr lang="es-MX" sz="1800" spc="-10" dirty="0" smtClean="0">
              <a:solidFill>
                <a:srgbClr val="004A81"/>
              </a:solidFill>
              <a:latin typeface="Arial" pitchFamily="34" charset="0"/>
              <a:cs typeface="Arial" pitchFamily="34" charset="0"/>
            </a:endParaRPr>
          </a:p>
          <a:p>
            <a:pPr marL="14941">
              <a:spcBef>
                <a:spcPts val="447"/>
              </a:spcBef>
            </a:pPr>
            <a:endParaRPr lang="en-US" sz="1800" spc="-10" dirty="0">
              <a:solidFill>
                <a:srgbClr val="004A81"/>
              </a:solidFill>
              <a:latin typeface="Arial" pitchFamily="34" charset="0"/>
              <a:cs typeface="Arial" pitchFamily="34" charset="0"/>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dirty="0"/>
          </a:p>
        </p:txBody>
      </p:sp>
    </p:spTree>
    <p:extLst>
      <p:ext uri="{BB962C8B-B14F-4D97-AF65-F5344CB8AC3E}">
        <p14:creationId xmlns="" xmlns:p14="http://schemas.microsoft.com/office/powerpoint/2010/main"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0" y="196870"/>
            <a:ext cx="8991600" cy="5683607"/>
          </a:xfrm>
          <a:prstGeom prst="rect">
            <a:avLst/>
          </a:prstGeom>
        </p:spPr>
        <p:txBody>
          <a:bodyPr wrap="square">
            <a:spAutoFit/>
          </a:bodyPr>
          <a:lstStyle/>
          <a:p>
            <a:pPr marL="14941" algn="ctr">
              <a:spcBef>
                <a:spcPts val="447"/>
              </a:spcBef>
            </a:pPr>
            <a:r>
              <a:rPr lang="en-US" sz="4000" b="1" spc="-5" dirty="0">
                <a:solidFill>
                  <a:schemeClr val="accent3">
                    <a:lumMod val="50000"/>
                  </a:schemeClr>
                </a:solidFill>
                <a:latin typeface="Soberana Sans"/>
                <a:cs typeface="Soberana Sans"/>
              </a:rPr>
              <a:t>Actividad </a:t>
            </a:r>
            <a:r>
              <a:rPr lang="en-US" sz="4000" b="1" dirty="0">
                <a:solidFill>
                  <a:schemeClr val="accent3">
                    <a:lumMod val="50000"/>
                  </a:schemeClr>
                </a:solidFill>
                <a:latin typeface="Soberana Sans"/>
                <a:cs typeface="Soberana Sans"/>
              </a:rPr>
              <a:t>2</a:t>
            </a:r>
            <a:r>
              <a:rPr lang="en-US" sz="4000" b="1" dirty="0" smtClean="0">
                <a:solidFill>
                  <a:schemeClr val="accent3">
                    <a:lumMod val="50000"/>
                  </a:schemeClr>
                </a:solidFill>
                <a:latin typeface="Soberana Sans"/>
                <a:cs typeface="Soberana Sans"/>
              </a:rPr>
              <a:t>.</a:t>
            </a:r>
          </a:p>
          <a:p>
            <a:pPr marL="14941" algn="ctr">
              <a:spcBef>
                <a:spcPts val="447"/>
              </a:spcBef>
            </a:pPr>
            <a:r>
              <a:rPr lang="es-MX" sz="4000" dirty="0" smtClean="0">
                <a:solidFill>
                  <a:schemeClr val="accent3">
                    <a:lumMod val="50000"/>
                  </a:schemeClr>
                </a:solidFill>
              </a:rPr>
              <a:t>Reflexión sobre la importancia de pensar en el futuro.</a:t>
            </a:r>
            <a:endParaRPr lang="en-US" sz="4000" spc="-10" dirty="0">
              <a:solidFill>
                <a:schemeClr val="accent3">
                  <a:lumMod val="50000"/>
                </a:schemeClr>
              </a:solidFill>
              <a:latin typeface="Soberana Sans"/>
              <a:cs typeface="Soberana Sans"/>
            </a:endParaRPr>
          </a:p>
          <a:p>
            <a:endParaRPr lang="en-US" sz="1200" dirty="0" smtClean="0">
              <a:latin typeface="Soberana Sans" panose="02000000000000000000" pitchFamily="2" charset="77"/>
            </a:endParaRPr>
          </a:p>
          <a:p>
            <a:endParaRPr lang="en-US" sz="1200" dirty="0" smtClean="0">
              <a:latin typeface="Soberana Sans" panose="02000000000000000000" pitchFamily="2" charset="77"/>
            </a:endParaRPr>
          </a:p>
          <a:p>
            <a:pPr algn="just"/>
            <a:r>
              <a:rPr lang="es-MX" sz="2400" dirty="0" smtClean="0"/>
              <a:t>a</a:t>
            </a:r>
            <a:r>
              <a:rPr lang="es-MX" sz="2400" dirty="0" smtClean="0"/>
              <a:t>. </a:t>
            </a:r>
            <a:r>
              <a:rPr lang="es-MX" sz="2400" dirty="0" smtClean="0">
                <a:solidFill>
                  <a:schemeClr val="accent1">
                    <a:lumMod val="75000"/>
                  </a:schemeClr>
                </a:solidFill>
              </a:rPr>
              <a:t>En equipo redacten, aquí o en su cuaderno, tres enunciados en donde argumenten la importancia de pensar en el futuro con una visión personal de bienestar. </a:t>
            </a:r>
          </a:p>
          <a:p>
            <a:pPr algn="just"/>
            <a:r>
              <a:rPr lang="es-ES" sz="2400" b="1" dirty="0" smtClean="0"/>
              <a:t>___________________________________________________________________________________________________________________________________________________________________________</a:t>
            </a:r>
            <a:endParaRPr lang="es-MX" sz="2400" dirty="0" smtClean="0"/>
          </a:p>
          <a:p>
            <a:pPr algn="just"/>
            <a:endParaRPr lang="es-MX" sz="2400" dirty="0" smtClean="0"/>
          </a:p>
          <a:p>
            <a:pPr algn="just"/>
            <a:r>
              <a:rPr lang="es-MX" sz="2400" dirty="0" smtClean="0">
                <a:solidFill>
                  <a:schemeClr val="accent1">
                    <a:lumMod val="75000"/>
                  </a:schemeClr>
                </a:solidFill>
              </a:rPr>
              <a:t>b. Si así lo desean compartan su trabajo con el grupo y que puedan compartirlo con sus compañeros.</a:t>
            </a:r>
            <a:endParaRPr lang="en-US" sz="2400" b="1" dirty="0">
              <a:solidFill>
                <a:schemeClr val="accent1">
                  <a:lumMod val="75000"/>
                </a:schemeClr>
              </a:solidFill>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381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dirty="0"/>
          </a:p>
        </p:txBody>
      </p:sp>
    </p:spTree>
    <p:extLst>
      <p:ext uri="{BB962C8B-B14F-4D97-AF65-F5344CB8AC3E}">
        <p14:creationId xmlns="" xmlns:p14="http://schemas.microsoft.com/office/powerpoint/2010/main"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 xmlns:a16="http://schemas.microsoft.com/office/drawing/2014/main"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92D050"/>
          </a:solidFill>
        </p:spPr>
        <p:txBody>
          <a:bodyPr wrap="square" lIns="0" tIns="0" rIns="0" bIns="0" rtlCol="0"/>
          <a:lstStyle/>
          <a:p>
            <a:endParaRPr sz="1900" dirty="0"/>
          </a:p>
        </p:txBody>
      </p:sp>
      <p:sp>
        <p:nvSpPr>
          <p:cNvPr id="8" name="object 8">
            <a:extLst>
              <a:ext uri="{FF2B5EF4-FFF2-40B4-BE49-F238E27FC236}">
                <a16:creationId xmlns="" xmlns:a16="http://schemas.microsoft.com/office/drawing/2014/main"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dirty="0"/>
          </a:p>
        </p:txBody>
      </p:sp>
      <p:sp>
        <p:nvSpPr>
          <p:cNvPr id="7" name="Rectangle 1">
            <a:extLst>
              <a:ext uri="{FF2B5EF4-FFF2-40B4-BE49-F238E27FC236}">
                <a16:creationId xmlns="" xmlns:a16="http://schemas.microsoft.com/office/drawing/2014/main" id="{3224F731-B888-5F47-8F28-25747EE91283}"/>
              </a:ext>
            </a:extLst>
          </p:cNvPr>
          <p:cNvSpPr/>
          <p:nvPr/>
        </p:nvSpPr>
        <p:spPr>
          <a:xfrm>
            <a:off x="831376" y="2035314"/>
            <a:ext cx="7315200" cy="1323439"/>
          </a:xfrm>
          <a:prstGeom prst="rect">
            <a:avLst/>
          </a:prstGeom>
        </p:spPr>
        <p:txBody>
          <a:bodyPr wrap="square">
            <a:spAutoFit/>
          </a:bodyPr>
          <a:lstStyle/>
          <a:p>
            <a:pPr marL="14941">
              <a:spcBef>
                <a:spcPts val="447"/>
              </a:spcBef>
            </a:pPr>
            <a:r>
              <a:rPr lang="en-US" sz="4000" dirty="0">
                <a:latin typeface="Soberana Sans" panose="02000000000000000000" pitchFamily="50" charset="0"/>
                <a:cs typeface="Soberana Sans"/>
              </a:rPr>
              <a:t>Lean </a:t>
            </a:r>
            <a:r>
              <a:rPr lang="en-US" sz="4000" dirty="0" err="1" smtClean="0">
                <a:latin typeface="Soberana Sans" panose="02000000000000000000" pitchFamily="50" charset="0"/>
                <a:cs typeface="Soberana Sans"/>
              </a:rPr>
              <a:t>Reafirmo</a:t>
            </a:r>
            <a:r>
              <a:rPr lang="en-US" sz="4000" dirty="0" smtClean="0">
                <a:latin typeface="Soberana Sans" panose="02000000000000000000" pitchFamily="50" charset="0"/>
                <a:cs typeface="Soberana Sans"/>
              </a:rPr>
              <a:t> y </a:t>
            </a:r>
            <a:r>
              <a:rPr lang="en-US" sz="4000" dirty="0" err="1" smtClean="0">
                <a:latin typeface="Soberana Sans" panose="02000000000000000000" pitchFamily="50" charset="0"/>
                <a:cs typeface="Soberana Sans"/>
              </a:rPr>
              <a:t>ordeno</a:t>
            </a:r>
            <a:r>
              <a:rPr lang="en-US" sz="4000" dirty="0" smtClean="0">
                <a:latin typeface="Soberana Sans" panose="02000000000000000000" pitchFamily="50" charset="0"/>
                <a:cs typeface="Soberana Sans"/>
              </a:rPr>
              <a:t> de </a:t>
            </a:r>
            <a:r>
              <a:rPr lang="en-US" sz="4000" dirty="0">
                <a:latin typeface="Soberana Sans" panose="02000000000000000000" pitchFamily="50" charset="0"/>
                <a:cs typeface="Soberana Sans"/>
              </a:rPr>
              <a:t>la lección. </a:t>
            </a:r>
          </a:p>
        </p:txBody>
      </p:sp>
      <p:pic>
        <p:nvPicPr>
          <p:cNvPr id="9"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chemeClr val="accent3">
              <a:lumMod val="60000"/>
              <a:lumOff val="40000"/>
            </a:schemeClr>
          </a:solidFill>
        </p:spPr>
      </p:pic>
      <p:pic>
        <p:nvPicPr>
          <p:cNvPr id="11" name="Picture 10">
            <a:extLst>
              <a:ext uri="{FF2B5EF4-FFF2-40B4-BE49-F238E27FC236}">
                <a16:creationId xmlns="" xmlns:a16="http://schemas.microsoft.com/office/drawing/2014/main"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3">
              <a:lumMod val="50000"/>
            </a:schemeClr>
          </a:solidFill>
        </p:spPr>
      </p:pic>
    </p:spTree>
    <p:extLst>
      <p:ext uri="{BB962C8B-B14F-4D97-AF65-F5344CB8AC3E}">
        <p14:creationId xmlns="" xmlns:p14="http://schemas.microsoft.com/office/powerpoint/2010/main"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3224F731-B888-5F47-8F28-25747EE91283}"/>
              </a:ext>
            </a:extLst>
          </p:cNvPr>
          <p:cNvSpPr/>
          <p:nvPr/>
        </p:nvSpPr>
        <p:spPr>
          <a:xfrm>
            <a:off x="228600" y="586800"/>
            <a:ext cx="8915400" cy="3293209"/>
          </a:xfrm>
          <a:prstGeom prst="rect">
            <a:avLst/>
          </a:prstGeom>
        </p:spPr>
        <p:txBody>
          <a:bodyPr wrap="square">
            <a:spAutoFit/>
          </a:bodyPr>
          <a:lstStyle/>
          <a:p>
            <a:pPr marL="14941">
              <a:spcBef>
                <a:spcPts val="447"/>
              </a:spcBef>
            </a:pPr>
            <a:r>
              <a:rPr lang="en-US" sz="4000" b="1" spc="-5" dirty="0" smtClean="0">
                <a:solidFill>
                  <a:schemeClr val="accent3">
                    <a:lumMod val="50000"/>
                  </a:schemeClr>
                </a:solidFill>
                <a:latin typeface="Soberana Sans"/>
                <a:cs typeface="Soberana Sans"/>
              </a:rPr>
              <a:t>REAFIRMO Y ORDENO</a:t>
            </a:r>
            <a:endParaRPr lang="es-ES" sz="2400" dirty="0" smtClean="0"/>
          </a:p>
          <a:p>
            <a:pPr algn="just"/>
            <a:endParaRPr lang="es-ES" sz="2400" dirty="0" smtClean="0"/>
          </a:p>
          <a:p>
            <a:pPr algn="just"/>
            <a:endParaRPr lang="es-ES" sz="2400" dirty="0" smtClean="0"/>
          </a:p>
          <a:p>
            <a:pPr algn="just"/>
            <a:r>
              <a:rPr lang="es-MX" sz="2400" dirty="0" smtClean="0">
                <a:solidFill>
                  <a:schemeClr val="accent1">
                    <a:lumMod val="50000"/>
                  </a:schemeClr>
                </a:solidFill>
              </a:rPr>
              <a:t>Visualizar un futuro deseable que contribuya a nuestro bienestar, nos permite reconocer las acciones que debemos emprender para hacerlo posible. La perseverancia tiene resultados favorables cuando la orientamos de manera clara, con base en nuestras capacidades.</a:t>
            </a:r>
            <a:endParaRPr lang="en-US" sz="2400" dirty="0" smtClean="0">
              <a:solidFill>
                <a:schemeClr val="accent1">
                  <a:lumMod val="50000"/>
                </a:schemeClr>
              </a:solidFill>
              <a:latin typeface="Soberana Sans" panose="02000000000000000000" pitchFamily="2" charset="77"/>
            </a:endParaRPr>
          </a:p>
        </p:txBody>
      </p:sp>
      <p:sp>
        <p:nvSpPr>
          <p:cNvPr id="3" name="object 8">
            <a:extLst>
              <a:ext uri="{FF2B5EF4-FFF2-40B4-BE49-F238E27FC236}">
                <a16:creationId xmlns="" xmlns:a16="http://schemas.microsoft.com/office/drawing/2014/main"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60000"/>
              <a:lumOff val="40000"/>
            </a:schemeClr>
          </a:solidFill>
        </p:spPr>
        <p:txBody>
          <a:bodyPr wrap="square" lIns="0" tIns="0" rIns="0" bIns="0" rtlCol="0"/>
          <a:lstStyle/>
          <a:p>
            <a:endParaRPr sz="1900" dirty="0"/>
          </a:p>
        </p:txBody>
      </p:sp>
      <p:pic>
        <p:nvPicPr>
          <p:cNvPr id="6" name="Picture 11">
            <a:extLst>
              <a:ext uri="{FF2B5EF4-FFF2-40B4-BE49-F238E27FC236}">
                <a16:creationId xmlns="" xmlns:a16="http://schemas.microsoft.com/office/drawing/2014/main"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chemeClr val="accent3">
              <a:lumMod val="60000"/>
              <a:lumOff val="40000"/>
            </a:schemeClr>
          </a:solidFill>
        </p:spPr>
      </p:pic>
    </p:spTree>
    <p:extLst>
      <p:ext uri="{BB962C8B-B14F-4D97-AF65-F5344CB8AC3E}">
        <p14:creationId xmlns="" xmlns:p14="http://schemas.microsoft.com/office/powerpoint/2010/main"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 xmlns:a16="http://schemas.microsoft.com/office/drawing/2014/main"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dirty="0"/>
          </a:p>
        </p:txBody>
      </p:sp>
      <p:sp>
        <p:nvSpPr>
          <p:cNvPr id="3" name="object 8">
            <a:extLst>
              <a:ext uri="{FF2B5EF4-FFF2-40B4-BE49-F238E27FC236}">
                <a16:creationId xmlns="" xmlns:a16="http://schemas.microsoft.com/office/drawing/2014/main"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3">
              <a:lumMod val="40000"/>
              <a:lumOff val="60000"/>
            </a:schemeClr>
          </a:solidFill>
        </p:spPr>
        <p:txBody>
          <a:bodyPr wrap="square" lIns="0" tIns="0" rIns="0" bIns="0" rtlCol="0"/>
          <a:lstStyle/>
          <a:p>
            <a:endParaRPr sz="1900" dirty="0"/>
          </a:p>
        </p:txBody>
      </p:sp>
      <p:sp>
        <p:nvSpPr>
          <p:cNvPr id="4" name="object 9">
            <a:extLst>
              <a:ext uri="{FF2B5EF4-FFF2-40B4-BE49-F238E27FC236}">
                <a16:creationId xmlns="" xmlns:a16="http://schemas.microsoft.com/office/drawing/2014/main"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dirty="0"/>
          </a:p>
        </p:txBody>
      </p:sp>
      <p:sp>
        <p:nvSpPr>
          <p:cNvPr id="5" name="object 10">
            <a:extLst>
              <a:ext uri="{FF2B5EF4-FFF2-40B4-BE49-F238E27FC236}">
                <a16:creationId xmlns="" xmlns:a16="http://schemas.microsoft.com/office/drawing/2014/main"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60000"/>
              <a:lumOff val="40000"/>
            </a:schemeClr>
          </a:solidFill>
        </p:spPr>
        <p:txBody>
          <a:bodyPr wrap="square" lIns="0" tIns="0" rIns="0" bIns="0" rtlCol="0"/>
          <a:lstStyle/>
          <a:p>
            <a:endParaRPr sz="1900" dirty="0"/>
          </a:p>
        </p:txBody>
      </p:sp>
      <p:sp>
        <p:nvSpPr>
          <p:cNvPr id="6" name="object 34">
            <a:extLst>
              <a:ext uri="{FF2B5EF4-FFF2-40B4-BE49-F238E27FC236}">
                <a16:creationId xmlns="" xmlns:a16="http://schemas.microsoft.com/office/drawing/2014/main"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 xmlns:a16="http://schemas.microsoft.com/office/drawing/2014/main" id="{7AA2F7C0-3915-F041-9113-36F645B9863A}"/>
              </a:ext>
            </a:extLst>
          </p:cNvPr>
          <p:cNvSpPr txBox="1"/>
          <p:nvPr/>
        </p:nvSpPr>
        <p:spPr>
          <a:xfrm>
            <a:off x="228600" y="457200"/>
            <a:ext cx="8534400" cy="5898296"/>
          </a:xfrm>
          <a:prstGeom prst="rect">
            <a:avLst/>
          </a:prstGeom>
        </p:spPr>
        <p:txBody>
          <a:bodyPr vert="horz" wrap="square" lIns="0" tIns="62753" rIns="0" bIns="0" rtlCol="0">
            <a:spAutoFit/>
          </a:bodyPr>
          <a:lstStyle/>
          <a:p>
            <a:pPr marR="5080" algn="just">
              <a:spcBef>
                <a:spcPts val="100"/>
              </a:spcBef>
            </a:pPr>
            <a:r>
              <a:rPr lang="es-MX" sz="2400" dirty="0" smtClean="0">
                <a:solidFill>
                  <a:schemeClr val="accent1">
                    <a:lumMod val="50000"/>
                  </a:schemeClr>
                </a:solidFill>
              </a:rPr>
              <a:t>Comparte con tus familiares y amistades el futuro que visualizaste en </a:t>
            </a:r>
            <a:r>
              <a:rPr lang="es-MX" sz="2400" dirty="0" smtClean="0">
                <a:solidFill>
                  <a:schemeClr val="accent1">
                    <a:lumMod val="50000"/>
                  </a:schemeClr>
                </a:solidFill>
              </a:rPr>
              <a:t>la Actividad 2</a:t>
            </a:r>
            <a:r>
              <a:rPr lang="es-MX" sz="2400" dirty="0" smtClean="0">
                <a:solidFill>
                  <a:schemeClr val="accent1">
                    <a:lumMod val="50000"/>
                  </a:schemeClr>
                </a:solidFill>
              </a:rPr>
              <a:t>, y escucha las recomendaciones que puedan darte para llegar a lograrlo.</a:t>
            </a:r>
            <a:endParaRPr lang="en-US" sz="2600" spc="-15" dirty="0" smtClean="0">
              <a:solidFill>
                <a:schemeClr val="accent1">
                  <a:lumMod val="50000"/>
                </a:schemeClr>
              </a:solidFill>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endParaRPr lang="en-US" sz="2600" spc="-15" dirty="0" smtClean="0">
              <a:latin typeface="Soberana Sans" panose="02000000000000000000" pitchFamily="2" charset="77"/>
              <a:cs typeface="Soberana Sans"/>
            </a:endParaRPr>
          </a:p>
          <a:p>
            <a:pPr marR="5080">
              <a:spcBef>
                <a:spcPts val="100"/>
              </a:spcBef>
            </a:pPr>
            <a:endParaRPr lang="en-US" sz="2600" spc="-15" dirty="0" smtClean="0">
              <a:latin typeface="Soberana Sans" panose="02000000000000000000" pitchFamily="2" charset="77"/>
              <a:cs typeface="Soberana Sans"/>
            </a:endParaRPr>
          </a:p>
          <a:p>
            <a:pPr marR="5080">
              <a:spcBef>
                <a:spcPts val="100"/>
              </a:spcBef>
            </a:pPr>
            <a:endParaRPr lang="en-US" sz="2600" spc="-15" dirty="0" smtClean="0">
              <a:latin typeface="Soberana Sans" panose="02000000000000000000" pitchFamily="2" charset="77"/>
              <a:cs typeface="Soberana Sans"/>
            </a:endParaRPr>
          </a:p>
          <a:p>
            <a:pPr marR="5080">
              <a:spcBef>
                <a:spcPts val="100"/>
              </a:spcBef>
            </a:pPr>
            <a:endParaRPr lang="en-US" sz="2600" spc="-15" dirty="0" smtClean="0">
              <a:latin typeface="Soberana Sans" panose="02000000000000000000" pitchFamily="2" charset="77"/>
              <a:cs typeface="Soberana Sans"/>
            </a:endParaRPr>
          </a:p>
          <a:p>
            <a:pPr marR="5080">
              <a:spcBef>
                <a:spcPts val="100"/>
              </a:spcBef>
            </a:pPr>
            <a:r>
              <a:rPr lang="es-MX" sz="2400" dirty="0" smtClean="0">
                <a:solidFill>
                  <a:schemeClr val="accent1">
                    <a:lumMod val="75000"/>
                  </a:schemeClr>
                </a:solidFill>
              </a:rPr>
              <a:t>Busca en tu navegador la fábula de La cigarra y la hormiga; léela y reflexiona sobre la importancia de realizar acciones que te ayuden a alcanzar el futuro que te propones.</a:t>
            </a:r>
          </a:p>
          <a:p>
            <a:pPr marR="5080">
              <a:spcBef>
                <a:spcPts val="100"/>
              </a:spcBef>
            </a:pPr>
            <a:endParaRPr lang="es-ES" sz="1800" spc="-15" dirty="0" smtClean="0">
              <a:latin typeface="Soberana Sans" panose="02000000000000000000" pitchFamily="2" charset="77"/>
              <a:cs typeface="Soberana Sans"/>
            </a:endParaRPr>
          </a:p>
          <a:p>
            <a:pPr marR="5080">
              <a:spcBef>
                <a:spcPts val="100"/>
              </a:spcBef>
            </a:pPr>
            <a:endParaRPr lang="es-ES" sz="1800" spc="-15" dirty="0" smtClean="0">
              <a:latin typeface="Soberana Sans" panose="02000000000000000000" pitchFamily="2" charset="77"/>
              <a:cs typeface="Soberana Sans"/>
            </a:endParaRPr>
          </a:p>
          <a:p>
            <a:pPr marR="5080">
              <a:spcBef>
                <a:spcPts val="100"/>
              </a:spcBef>
            </a:pPr>
            <a:r>
              <a:rPr lang="es-MX" sz="2000" b="1" dirty="0" smtClean="0">
                <a:solidFill>
                  <a:schemeClr val="accent1">
                    <a:lumMod val="50000"/>
                  </a:schemeClr>
                </a:solidFill>
              </a:rPr>
              <a:t>CONCEPTO CLAVE</a:t>
            </a:r>
          </a:p>
          <a:p>
            <a:pPr marR="5080">
              <a:spcBef>
                <a:spcPts val="100"/>
              </a:spcBef>
            </a:pPr>
            <a:r>
              <a:rPr lang="es-MX" sz="2000" i="1" dirty="0" smtClean="0"/>
              <a:t>Futuro deseable:  </a:t>
            </a:r>
          </a:p>
          <a:p>
            <a:pPr marR="5080">
              <a:spcBef>
                <a:spcPts val="100"/>
              </a:spcBef>
            </a:pPr>
            <a:r>
              <a:rPr lang="es-MX" sz="2000" dirty="0" smtClean="0"/>
              <a:t>Se refiere a un escenario ideal.</a:t>
            </a:r>
            <a:endParaRPr lang="en-US" sz="2000" spc="-15" dirty="0" smtClean="0">
              <a:latin typeface="Soberana Sans" panose="02000000000000000000" pitchFamily="2" charset="77"/>
              <a:cs typeface="Soberana Sans"/>
            </a:endParaRPr>
          </a:p>
        </p:txBody>
      </p:sp>
      <p:sp>
        <p:nvSpPr>
          <p:cNvPr id="9" name="object 10">
            <a:extLst>
              <a:ext uri="{FF2B5EF4-FFF2-40B4-BE49-F238E27FC236}">
                <a16:creationId xmlns="" xmlns:a16="http://schemas.microsoft.com/office/drawing/2014/main" id="{29700AC3-8E6B-3242-A3F9-D407FB9AF115}"/>
              </a:ext>
            </a:extLst>
          </p:cNvPr>
          <p:cNvSpPr/>
          <p:nvPr/>
        </p:nvSpPr>
        <p:spPr>
          <a:xfrm>
            <a:off x="304800" y="28956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3">
              <a:lumMod val="75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 xmlns:p14="http://schemas.microsoft.com/office/powerpoint/2010/main" val="234878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2129</TotalTime>
  <Words>758</Words>
  <Application>Microsoft Office PowerPoint</Application>
  <PresentationFormat>Carta (216 x 279 mm)</PresentationFormat>
  <Paragraphs>90</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Mirador</vt:lpstr>
      <vt:lpstr>                   Cómo me   veo   en el   futuro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187</cp:revision>
  <dcterms:created xsi:type="dcterms:W3CDTF">2018-06-27T19:50:18Z</dcterms:created>
  <dcterms:modified xsi:type="dcterms:W3CDTF">2020-01-08T16:51:55Z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