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328" r:id="rId3"/>
    <p:sldId id="326" r:id="rId4"/>
    <p:sldId id="327" r:id="rId5"/>
    <p:sldId id="265" r:id="rId6"/>
    <p:sldId id="316" r:id="rId7"/>
    <p:sldId id="329" r:id="rId8"/>
    <p:sldId id="317" r:id="rId9"/>
    <p:sldId id="335" r:id="rId10"/>
    <p:sldId id="337" r:id="rId11"/>
    <p:sldId id="334" r:id="rId12"/>
  </p:sldIdLst>
  <p:sldSz cx="9144000" cy="6858000" type="letter"/>
  <p:notesSz cx="10058400" cy="77724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64" userDrawn="1">
          <p15:clr>
            <a:srgbClr val="A4A3A4"/>
          </p15:clr>
        </p15:guide>
        <p15:guide id="2" pos="25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A81"/>
    <a:srgbClr val="AD48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6"/>
    <p:restoredTop sz="94458"/>
  </p:normalViewPr>
  <p:slideViewPr>
    <p:cSldViewPr>
      <p:cViewPr varScale="1">
        <p:scale>
          <a:sx n="86" d="100"/>
          <a:sy n="86" d="100"/>
        </p:scale>
        <p:origin x="-1734" y="-90"/>
      </p:cViewPr>
      <p:guideLst>
        <p:guide orient="horz" pos="1964"/>
        <p:guide pos="254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DFD506CD-1467-42F4-AD6C-CBE31907FF8B}"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3281363" y="971550"/>
            <a:ext cx="3495675" cy="26225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960D7EE9-E02C-4917-ACCB-5BE85E6C142C}" type="slidenum">
              <a:rPr lang="es-MX" smtClean="0"/>
              <a:pPr/>
              <a:t>‹Nº›</a:t>
            </a:fld>
            <a:endParaRPr lang="es-MX"/>
          </a:p>
        </p:txBody>
      </p:sp>
    </p:spTree>
    <p:extLst>
      <p:ext uri="{BB962C8B-B14F-4D97-AF65-F5344CB8AC3E}">
        <p14:creationId xmlns:p14="http://schemas.microsoft.com/office/powerpoint/2010/main" xmlns="" val="207798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33855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sz="half" idx="2"/>
          </p:nvPr>
        </p:nvSpPr>
        <p:spPr>
          <a:xfrm>
            <a:off x="457200" y="1577341"/>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1"/>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38554"/>
          </a:xfrm>
          <a:prstGeom prst="rect">
            <a:avLst/>
          </a:prstGeom>
        </p:spPr>
        <p:txBody>
          <a:bodyPr wrap="square" lIns="0" tIns="0" rIns="0" bIns="0">
            <a:spAutoFit/>
          </a:bodyPr>
          <a:lstStyle>
            <a:lvl1pPr>
              <a:defRPr sz="2200" b="1" i="0">
                <a:solidFill>
                  <a:schemeClr val="bg1"/>
                </a:solidFill>
                <a:latin typeface="Soberana Sans"/>
                <a:cs typeface="Soberana Sans"/>
              </a:defRPr>
            </a:lvl1pPr>
          </a:lstStyle>
          <a:p>
            <a:endParaRPr/>
          </a:p>
        </p:txBody>
      </p:sp>
      <p:sp>
        <p:nvSpPr>
          <p:cNvPr id="3" name="Holder 3"/>
          <p:cNvSpPr>
            <a:spLocks noGrp="1"/>
          </p:cNvSpPr>
          <p:nvPr>
            <p:ph type="body" idx="1"/>
          </p:nvPr>
        </p:nvSpPr>
        <p:spPr>
          <a:xfrm>
            <a:off x="619419" y="2234006"/>
            <a:ext cx="790516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2485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485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a:xfrm>
            <a:off x="6583680" y="6377940"/>
            <a:ext cx="2103120" cy="2485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537897">
        <a:defRPr>
          <a:latin typeface="+mn-lt"/>
          <a:ea typeface="+mn-ea"/>
          <a:cs typeface="+mn-cs"/>
        </a:defRPr>
      </a:lvl2pPr>
      <a:lvl3pPr marL="1075796">
        <a:defRPr>
          <a:latin typeface="+mn-lt"/>
          <a:ea typeface="+mn-ea"/>
          <a:cs typeface="+mn-cs"/>
        </a:defRPr>
      </a:lvl3pPr>
      <a:lvl4pPr marL="1613693">
        <a:defRPr>
          <a:latin typeface="+mn-lt"/>
          <a:ea typeface="+mn-ea"/>
          <a:cs typeface="+mn-cs"/>
        </a:defRPr>
      </a:lvl4pPr>
      <a:lvl5pPr marL="2151590">
        <a:defRPr>
          <a:latin typeface="+mn-lt"/>
          <a:ea typeface="+mn-ea"/>
          <a:cs typeface="+mn-cs"/>
        </a:defRPr>
      </a:lvl5pPr>
      <a:lvl6pPr marL="2689487">
        <a:defRPr>
          <a:latin typeface="+mn-lt"/>
          <a:ea typeface="+mn-ea"/>
          <a:cs typeface="+mn-cs"/>
        </a:defRPr>
      </a:lvl6pPr>
      <a:lvl7pPr marL="3227386">
        <a:defRPr>
          <a:latin typeface="+mn-lt"/>
          <a:ea typeface="+mn-ea"/>
          <a:cs typeface="+mn-cs"/>
        </a:defRPr>
      </a:lvl7pPr>
      <a:lvl8pPr marL="3765283">
        <a:defRPr>
          <a:latin typeface="+mn-lt"/>
          <a:ea typeface="+mn-ea"/>
          <a:cs typeface="+mn-cs"/>
        </a:defRPr>
      </a:lvl8pPr>
      <a:lvl9pPr marL="4303180">
        <a:defRPr>
          <a:latin typeface="+mn-lt"/>
          <a:ea typeface="+mn-ea"/>
          <a:cs typeface="+mn-cs"/>
        </a:defRPr>
      </a:lvl9pPr>
    </p:bodyStyle>
    <p:otherStyle>
      <a:lvl1pPr marL="0">
        <a:defRPr>
          <a:latin typeface="+mn-lt"/>
          <a:ea typeface="+mn-ea"/>
          <a:cs typeface="+mn-cs"/>
        </a:defRPr>
      </a:lvl1pPr>
      <a:lvl2pPr marL="537897">
        <a:defRPr>
          <a:latin typeface="+mn-lt"/>
          <a:ea typeface="+mn-ea"/>
          <a:cs typeface="+mn-cs"/>
        </a:defRPr>
      </a:lvl2pPr>
      <a:lvl3pPr marL="1075796">
        <a:defRPr>
          <a:latin typeface="+mn-lt"/>
          <a:ea typeface="+mn-ea"/>
          <a:cs typeface="+mn-cs"/>
        </a:defRPr>
      </a:lvl3pPr>
      <a:lvl4pPr marL="1613693">
        <a:defRPr>
          <a:latin typeface="+mn-lt"/>
          <a:ea typeface="+mn-ea"/>
          <a:cs typeface="+mn-cs"/>
        </a:defRPr>
      </a:lvl4pPr>
      <a:lvl5pPr marL="2151590">
        <a:defRPr>
          <a:latin typeface="+mn-lt"/>
          <a:ea typeface="+mn-ea"/>
          <a:cs typeface="+mn-cs"/>
        </a:defRPr>
      </a:lvl5pPr>
      <a:lvl6pPr marL="2689487">
        <a:defRPr>
          <a:latin typeface="+mn-lt"/>
          <a:ea typeface="+mn-ea"/>
          <a:cs typeface="+mn-cs"/>
        </a:defRPr>
      </a:lvl6pPr>
      <a:lvl7pPr marL="3227386">
        <a:defRPr>
          <a:latin typeface="+mn-lt"/>
          <a:ea typeface="+mn-ea"/>
          <a:cs typeface="+mn-cs"/>
        </a:defRPr>
      </a:lvl7pPr>
      <a:lvl8pPr marL="3765283">
        <a:defRPr>
          <a:latin typeface="+mn-lt"/>
          <a:ea typeface="+mn-ea"/>
          <a:cs typeface="+mn-cs"/>
        </a:defRPr>
      </a:lvl8pPr>
      <a:lvl9pPr marL="430318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29B119A2-E424-214C-A32B-4C4628CEB5CE}"/>
              </a:ext>
            </a:extLst>
          </p:cNvPr>
          <p:cNvSpPr/>
          <p:nvPr/>
        </p:nvSpPr>
        <p:spPr>
          <a:xfrm>
            <a:off x="2915024" y="0"/>
            <a:ext cx="6228976"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5" name="object 8">
            <a:extLst>
              <a:ext uri="{FF2B5EF4-FFF2-40B4-BE49-F238E27FC236}">
                <a16:creationId xmlns:a16="http://schemas.microsoft.com/office/drawing/2014/main" xmlns="" id="{93AA6DA6-6460-904E-BA4B-E51826C86834}"/>
              </a:ext>
            </a:extLst>
          </p:cNvPr>
          <p:cNvSpPr/>
          <p:nvPr/>
        </p:nvSpPr>
        <p:spPr>
          <a:xfrm>
            <a:off x="0" y="0"/>
            <a:ext cx="2917265" cy="6858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40000"/>
              <a:lumOff val="60000"/>
            </a:schemeClr>
          </a:solidFill>
        </p:spPr>
        <p:txBody>
          <a:bodyPr wrap="square" lIns="0" tIns="0" rIns="0" bIns="0" rtlCol="0"/>
          <a:lstStyle/>
          <a:p>
            <a:endParaRPr sz="1900"/>
          </a:p>
        </p:txBody>
      </p:sp>
      <p:sp>
        <p:nvSpPr>
          <p:cNvPr id="6" name="object 10">
            <a:extLst>
              <a:ext uri="{FF2B5EF4-FFF2-40B4-BE49-F238E27FC236}">
                <a16:creationId xmlns:a16="http://schemas.microsoft.com/office/drawing/2014/main" xmlns="" id="{90A54EB5-7157-B740-8A0F-EC2698345950}"/>
              </a:ext>
            </a:extLst>
          </p:cNvPr>
          <p:cNvSpPr txBox="1">
            <a:spLocks noGrp="1"/>
          </p:cNvSpPr>
          <p:nvPr>
            <p:ph type="title"/>
          </p:nvPr>
        </p:nvSpPr>
        <p:spPr>
          <a:xfrm>
            <a:off x="533400" y="2196973"/>
            <a:ext cx="8009090" cy="1949252"/>
          </a:xfrm>
          <a:prstGeom prst="rect">
            <a:avLst/>
          </a:prstGeom>
        </p:spPr>
        <p:txBody>
          <a:bodyPr vert="horz" wrap="square" lIns="0" tIns="0" rIns="0" bIns="0" rtlCol="0">
            <a:spAutoFit/>
          </a:bodyPr>
          <a:lstStyle/>
          <a:p>
            <a:pPr marL="1970088" indent="-1955800">
              <a:lnSpc>
                <a:spcPts val="3812"/>
              </a:lnSpc>
            </a:pPr>
            <a:r>
              <a:rPr sz="12706" baseline="-20061" dirty="0" smtClean="0"/>
              <a:t> </a:t>
            </a:r>
            <a:r>
              <a:rPr lang="es-MX" sz="5400" dirty="0" smtClean="0">
                <a:solidFill>
                  <a:srgbClr val="C00000"/>
                </a:solidFill>
              </a:rPr>
              <a:t>AMIGOS DE MI </a:t>
            </a:r>
            <a:br>
              <a:rPr lang="es-MX" sz="5400" dirty="0" smtClean="0">
                <a:solidFill>
                  <a:srgbClr val="C00000"/>
                </a:solidFill>
              </a:rPr>
            </a:br>
            <a:r>
              <a:rPr lang="es-MX" sz="5400" dirty="0" smtClean="0">
                <a:solidFill>
                  <a:srgbClr val="C00000"/>
                </a:solidFill>
              </a:rPr>
              <a:t/>
            </a:r>
            <a:br>
              <a:rPr lang="es-MX" sz="5400" dirty="0" smtClean="0">
                <a:solidFill>
                  <a:srgbClr val="C00000"/>
                </a:solidFill>
              </a:rPr>
            </a:br>
            <a:r>
              <a:rPr lang="es-MX" sz="5400" dirty="0" smtClean="0">
                <a:solidFill>
                  <a:srgbClr val="C00000"/>
                </a:solidFill>
              </a:rPr>
              <a:t>FUTURO</a:t>
            </a:r>
            <a:r>
              <a:rPr lang="es-MX" sz="5400" dirty="0" smtClean="0"/>
              <a:t/>
            </a:r>
            <a:br>
              <a:rPr lang="es-MX" sz="5400" dirty="0" smtClean="0"/>
            </a:br>
            <a:endParaRPr sz="5400" dirty="0"/>
          </a:p>
        </p:txBody>
      </p:sp>
      <p:sp>
        <p:nvSpPr>
          <p:cNvPr id="8" name="object 14">
            <a:extLst>
              <a:ext uri="{FF2B5EF4-FFF2-40B4-BE49-F238E27FC236}">
                <a16:creationId xmlns:a16="http://schemas.microsoft.com/office/drawing/2014/main" xmlns="" id="{1629FED3-F6BB-C14A-B152-496947790C6A}"/>
              </a:ext>
            </a:extLst>
          </p:cNvPr>
          <p:cNvSpPr/>
          <p:nvPr/>
        </p:nvSpPr>
        <p:spPr>
          <a:xfrm>
            <a:off x="1225633" y="499489"/>
            <a:ext cx="0" cy="374276"/>
          </a:xfrm>
          <a:custGeom>
            <a:avLst/>
            <a:gdLst/>
            <a:ahLst/>
            <a:cxnLst/>
            <a:rect l="l" t="t" r="r" b="b"/>
            <a:pathLst>
              <a:path h="318134">
                <a:moveTo>
                  <a:pt x="0" y="0"/>
                </a:moveTo>
                <a:lnTo>
                  <a:pt x="0" y="317804"/>
                </a:lnTo>
              </a:path>
            </a:pathLst>
          </a:custGeom>
          <a:ln w="12700">
            <a:solidFill>
              <a:srgbClr val="FFFFFF"/>
            </a:solidFill>
          </a:ln>
        </p:spPr>
        <p:txBody>
          <a:bodyPr wrap="square" lIns="0" tIns="0" rIns="0" bIns="0" rtlCol="0"/>
          <a:lstStyle/>
          <a:p>
            <a:endParaRPr sz="1900"/>
          </a:p>
        </p:txBody>
      </p:sp>
      <p:sp>
        <p:nvSpPr>
          <p:cNvPr id="9" name="Oval 8">
            <a:extLst>
              <a:ext uri="{FF2B5EF4-FFF2-40B4-BE49-F238E27FC236}">
                <a16:creationId xmlns:a16="http://schemas.microsoft.com/office/drawing/2014/main" xmlns="" id="{A542659A-4FA0-6F4D-B73D-B428747300F6}"/>
              </a:ext>
            </a:extLst>
          </p:cNvPr>
          <p:cNvSpPr/>
          <p:nvPr/>
        </p:nvSpPr>
        <p:spPr>
          <a:xfrm>
            <a:off x="6477000" y="3884499"/>
            <a:ext cx="2514600" cy="2362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PERSEVERANCIA</a:t>
            </a:r>
            <a:endParaRPr lang="en-US" dirty="0"/>
          </a:p>
        </p:txBody>
      </p:sp>
      <p:pic>
        <p:nvPicPr>
          <p:cNvPr id="10" name="9 Imagen" descr="C:\Users\BECAS 3\AppData\Local\Microsoft\Windows\Temporary Internet Files\Content.IE5\UDP1W49J\1591799_stress_thumb_big[1].jpg"/>
          <p:cNvPicPr/>
          <p:nvPr/>
        </p:nvPicPr>
        <p:blipFill>
          <a:blip r:embed="rId2" cstate="print"/>
          <a:srcRect/>
          <a:stretch>
            <a:fillRect/>
          </a:stretch>
        </p:blipFill>
        <p:spPr bwMode="auto">
          <a:xfrm>
            <a:off x="6858000" y="4267200"/>
            <a:ext cx="1752600" cy="1361846"/>
          </a:xfrm>
          <a:prstGeom prst="rect">
            <a:avLst/>
          </a:prstGeom>
          <a:noFill/>
          <a:ln w="9525">
            <a:noFill/>
            <a:miter lim="800000"/>
            <a:headEnd/>
            <a:tailEnd/>
          </a:ln>
        </p:spPr>
      </p:pic>
    </p:spTree>
    <p:extLst>
      <p:ext uri="{BB962C8B-B14F-4D97-AF65-F5344CB8AC3E}">
        <p14:creationId xmlns:p14="http://schemas.microsoft.com/office/powerpoint/2010/main" xmlns="" val="26581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0" y="381000"/>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685800" y="-76200"/>
            <a:ext cx="7620000" cy="384419"/>
          </a:xfrm>
          <a:prstGeom prst="rect">
            <a:avLst/>
          </a:prstGeom>
        </p:spPr>
        <p:txBody>
          <a:bodyPr vert="horz" wrap="square" lIns="0" tIns="14941" rIns="0" bIns="0" rtlCol="0">
            <a:spAutoFit/>
          </a:bodyPr>
          <a:lstStyle/>
          <a:p>
            <a:pPr marL="14941">
              <a:spcBef>
                <a:spcPts val="117"/>
              </a:spcBef>
            </a:pPr>
            <a:r>
              <a:rPr lang="es-MX" sz="2400" b="1" spc="-5" dirty="0" smtClean="0">
                <a:solidFill>
                  <a:srgbClr val="FFFFFF"/>
                </a:solidFill>
                <a:latin typeface="Soberana Sans"/>
                <a:cs typeface="Soberana Sans"/>
              </a:rPr>
              <a:t>Evaluación de la sesión    Prepa:     Grupo:      Turno:</a:t>
            </a:r>
            <a:endParaRPr lang="es-MX" sz="2400" dirty="0">
              <a:latin typeface="Soberana Sans"/>
              <a:cs typeface="Soberana Sans"/>
            </a:endParaRPr>
          </a:p>
        </p:txBody>
      </p:sp>
      <p:graphicFrame>
        <p:nvGraphicFramePr>
          <p:cNvPr id="10" name="9 Tabla"/>
          <p:cNvGraphicFramePr>
            <a:graphicFrameLocks noGrp="1"/>
          </p:cNvGraphicFramePr>
          <p:nvPr/>
        </p:nvGraphicFramePr>
        <p:xfrm>
          <a:off x="0" y="762000"/>
          <a:ext cx="9144000" cy="6080760"/>
        </p:xfrm>
        <a:graphic>
          <a:graphicData uri="http://schemas.openxmlformats.org/drawingml/2006/table">
            <a:tbl>
              <a:tblPr firstRow="1" bandRow="1">
                <a:tableStyleId>{93296810-A885-4BE3-A3E7-6D5BEEA58F35}</a:tableStyleId>
              </a:tblPr>
              <a:tblGrid>
                <a:gridCol w="3429000"/>
                <a:gridCol w="1524000"/>
                <a:gridCol w="1219200"/>
                <a:gridCol w="838200"/>
                <a:gridCol w="914400"/>
                <a:gridCol w="1219200"/>
              </a:tblGrid>
              <a:tr h="609600">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714375">
                <a:tc>
                  <a:txBody>
                    <a:bodyPr/>
                    <a:lstStyle/>
                    <a:p>
                      <a:r>
                        <a:rPr lang="es-MX" dirty="0" smtClean="0"/>
                        <a:t>Al menos un 50% de los estudiantes reconoció la influencia de los amigos en la construcción de su futuro.</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40080">
                <a:tc>
                  <a:txBody>
                    <a:bodyPr/>
                    <a:lstStyle/>
                    <a:p>
                      <a:r>
                        <a:rPr lang="es-MX" dirty="0" smtClean="0"/>
                        <a:t>Los estudiantes mostraron interés y se involucraron en la lección.</a:t>
                      </a:r>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r>
              <a:tr h="609600">
                <a:tc>
                  <a:txBody>
                    <a:bodyPr/>
                    <a:lstStyle/>
                    <a:p>
                      <a:r>
                        <a:rPr lang="es-MX" dirty="0" smtClean="0"/>
                        <a:t>Se logró un clima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55320">
                <a:tc gridSpan="6">
                  <a:txBody>
                    <a:bodyPr/>
                    <a:lstStyle/>
                    <a:p>
                      <a:r>
                        <a:rPr lang="es-MX" dirty="0" smtClean="0"/>
                        <a:t>¿Qué funcionó bien y qué efectos positivos se observaron al impartir la lección?</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09600">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14375">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p>
                    <a:p>
                      <a:r>
                        <a:rPr lang="es-ES" sz="1800" dirty="0" smtClean="0"/>
                        <a:t>5.</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p14="http://schemas.microsoft.com/office/powerpoint/2010/main" xmlns="" val="23487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xmlns=""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8" name="object 8">
            <a:extLst>
              <a:ext uri="{FF2B5EF4-FFF2-40B4-BE49-F238E27FC236}">
                <a16:creationId xmlns:a16="http://schemas.microsoft.com/office/drawing/2014/main" xmlns=""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19" name="object 8">
            <a:extLst>
              <a:ext uri="{FF2B5EF4-FFF2-40B4-BE49-F238E27FC236}">
                <a16:creationId xmlns:a16="http://schemas.microsoft.com/office/drawing/2014/main" xmlns=""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pic>
        <p:nvPicPr>
          <p:cNvPr id="3" name="Imagen 2">
            <a:extLst>
              <a:ext uri="{FF2B5EF4-FFF2-40B4-BE49-F238E27FC236}">
                <a16:creationId xmlns:a16="http://schemas.microsoft.com/office/drawing/2014/main" xmlns="" id="{1DF1F269-802B-7143-93E7-6C65E080850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1371600"/>
            <a:ext cx="5591200" cy="5500532"/>
          </a:xfrm>
          <a:prstGeom prst="rect">
            <a:avLst/>
          </a:prstGeom>
        </p:spPr>
      </p:pic>
      <p:sp>
        <p:nvSpPr>
          <p:cNvPr id="15" name="object 10">
            <a:extLst>
              <a:ext uri="{FF2B5EF4-FFF2-40B4-BE49-F238E27FC236}">
                <a16:creationId xmlns:a16="http://schemas.microsoft.com/office/drawing/2014/main" xmlns="" id="{1C3E75F3-53B5-C147-A4CD-E3E61C64C996}"/>
              </a:ext>
            </a:extLst>
          </p:cNvPr>
          <p:cNvSpPr txBox="1"/>
          <p:nvPr/>
        </p:nvSpPr>
        <p:spPr>
          <a:xfrm rot="60000">
            <a:off x="1072868" y="775207"/>
            <a:ext cx="4965333" cy="738664"/>
          </a:xfrm>
          <a:prstGeom prst="rect">
            <a:avLst/>
          </a:prstGeom>
        </p:spPr>
        <p:txBody>
          <a:bodyPr vert="horz" wrap="square" lIns="0" tIns="0" rIns="0" bIns="0" rtlCol="0">
            <a:spAutoFit/>
          </a:bodyPr>
          <a:lstStyle/>
          <a:p>
            <a:r>
              <a:rPr lang="es-ES" sz="2400" dirty="0">
                <a:latin typeface="Soberana Sans"/>
                <a:cs typeface="Soberana Sans"/>
              </a:rPr>
              <a:t>Escribe en</a:t>
            </a:r>
            <a:r>
              <a:rPr sz="2400" dirty="0">
                <a:latin typeface="Soberana Sans"/>
                <a:cs typeface="Soberana Sans"/>
              </a:rPr>
              <a:t> </a:t>
            </a:r>
            <a:r>
              <a:rPr lang="es-ES" sz="2400" dirty="0" smtClean="0">
                <a:latin typeface="Soberana Sans"/>
                <a:cs typeface="Soberana Sans"/>
              </a:rPr>
              <a:t>tres</a:t>
            </a:r>
            <a:r>
              <a:rPr sz="2400" dirty="0" smtClean="0">
                <a:latin typeface="Soberana Sans"/>
                <a:cs typeface="Soberana Sans"/>
              </a:rPr>
              <a:t> </a:t>
            </a:r>
            <a:r>
              <a:rPr sz="2400" dirty="0" err="1" smtClean="0">
                <a:latin typeface="Soberana Sans"/>
                <a:cs typeface="Soberana Sans"/>
              </a:rPr>
              <a:t>minuto</a:t>
            </a:r>
            <a:r>
              <a:rPr lang="es-ES" sz="2400" dirty="0" smtClean="0">
                <a:latin typeface="Soberana Sans"/>
                <a:cs typeface="Soberana Sans"/>
              </a:rPr>
              <a:t>s </a:t>
            </a:r>
            <a:endParaRPr lang="es-ES" sz="2400" dirty="0">
              <a:latin typeface="Soberana Sans"/>
              <a:cs typeface="Soberana Sans"/>
            </a:endParaRPr>
          </a:p>
          <a:p>
            <a:r>
              <a:rPr lang="es-ES" sz="2400" dirty="0">
                <a:latin typeface="Soberana Sans"/>
                <a:cs typeface="Soberana Sans"/>
              </a:rPr>
              <a:t>qué te llevas de la lección</a:t>
            </a:r>
            <a:endParaRPr sz="2400" dirty="0">
              <a:latin typeface="Soberana Sans"/>
              <a:cs typeface="Soberana Sans"/>
            </a:endParaRPr>
          </a:p>
        </p:txBody>
      </p:sp>
    </p:spTree>
    <p:extLst>
      <p:ext uri="{BB962C8B-B14F-4D97-AF65-F5344CB8AC3E}">
        <p14:creationId xmlns:p14="http://schemas.microsoft.com/office/powerpoint/2010/main" xmlns="" val="396426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518E3142-096A-134B-84C2-0630E844E6F5}"/>
              </a:ext>
            </a:extLst>
          </p:cNvPr>
          <p:cNvSpPr/>
          <p:nvPr/>
        </p:nvSpPr>
        <p:spPr>
          <a:xfrm>
            <a:off x="-72" y="0"/>
            <a:ext cx="9144072"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6">
              <a:lumMod val="60000"/>
              <a:lumOff val="40000"/>
            </a:schemeClr>
          </a:solidFill>
          <a:ln>
            <a:solidFill>
              <a:srgbClr val="004A81"/>
            </a:solidFill>
          </a:ln>
        </p:spPr>
        <p:txBody>
          <a:bodyPr wrap="square" lIns="0" tIns="0" rIns="0" bIns="0" rtlCol="0"/>
          <a:lstStyle/>
          <a:p>
            <a:endParaRPr sz="1900"/>
          </a:p>
        </p:txBody>
      </p:sp>
      <p:sp>
        <p:nvSpPr>
          <p:cNvPr id="5" name="object 8">
            <a:extLst>
              <a:ext uri="{FF2B5EF4-FFF2-40B4-BE49-F238E27FC236}">
                <a16:creationId xmlns:a16="http://schemas.microsoft.com/office/drawing/2014/main" xmlns="" id="{9F0FBF7E-10FB-C044-BBD5-0A1EA8F93F6D}"/>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6" name="object 8">
            <a:extLst>
              <a:ext uri="{FF2B5EF4-FFF2-40B4-BE49-F238E27FC236}">
                <a16:creationId xmlns:a16="http://schemas.microsoft.com/office/drawing/2014/main" xmlns="" id="{5EFF320A-D5A8-6548-8E95-0DA83A457C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pic>
        <p:nvPicPr>
          <p:cNvPr id="8"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biLevel thresh="25000"/>
          </a:blip>
          <a:stretch>
            <a:fillRect/>
          </a:stretch>
        </p:blipFill>
        <p:spPr>
          <a:xfrm>
            <a:off x="6400800" y="228600"/>
            <a:ext cx="914400" cy="914400"/>
          </a:xfrm>
          <a:prstGeom prst="rect">
            <a:avLst/>
          </a:prstGeom>
        </p:spPr>
      </p:pic>
      <p:sp>
        <p:nvSpPr>
          <p:cNvPr id="12" name="Rectangle 11">
            <a:extLst>
              <a:ext uri="{FF2B5EF4-FFF2-40B4-BE49-F238E27FC236}">
                <a16:creationId xmlns:a16="http://schemas.microsoft.com/office/drawing/2014/main" xmlns="" id="{D8CDE6EA-7FCC-1A40-8768-9D9FE31BD33E}"/>
              </a:ext>
            </a:extLst>
          </p:cNvPr>
          <p:cNvSpPr/>
          <p:nvPr/>
        </p:nvSpPr>
        <p:spPr>
          <a:xfrm>
            <a:off x="228600" y="-76200"/>
            <a:ext cx="8610600" cy="3590727"/>
          </a:xfrm>
          <a:prstGeom prst="rect">
            <a:avLst/>
          </a:prstGeom>
        </p:spPr>
        <p:txBody>
          <a:bodyPr wrap="square">
            <a:spAutoFit/>
          </a:bodyPr>
          <a:lstStyle/>
          <a:p>
            <a:pPr marL="14941">
              <a:spcBef>
                <a:spcPts val="447"/>
              </a:spcBef>
            </a:pPr>
            <a:r>
              <a:rPr lang="es-MX" sz="3200" b="1" dirty="0" smtClean="0">
                <a:solidFill>
                  <a:schemeClr val="accent6">
                    <a:lumMod val="75000"/>
                  </a:schemeClr>
                </a:solidFill>
              </a:rPr>
              <a:t>CONTEXTO</a:t>
            </a:r>
          </a:p>
          <a:p>
            <a:pPr marL="14941" algn="just">
              <a:spcBef>
                <a:spcPts val="447"/>
              </a:spcBef>
            </a:pPr>
            <a:r>
              <a:rPr lang="es-MX" sz="2400" dirty="0" smtClean="0"/>
              <a:t>El contexto escolar es una oportunidad para establecer vínculos de apoyo y solidaridad entre iguales. Las amistades que se forjan en esta etapa pueden resultar claves en el desarrollo de metas y proyectos en la vida futura de los estudiantes. De ahí la importancia de proponerles reflexionar acerca de cómo los amigos pueden influir, de manera positiva o negativa, en las metas planteadas para alcanzar el futuro deseado. Brindar el espacio y el ambiente para hacerlo, es una valiosa forma de promover relaciones constructivas.</a:t>
            </a:r>
          </a:p>
        </p:txBody>
      </p:sp>
      <p:pic>
        <p:nvPicPr>
          <p:cNvPr id="3" name="Picture 2">
            <a:extLst>
              <a:ext uri="{FF2B5EF4-FFF2-40B4-BE49-F238E27FC236}">
                <a16:creationId xmlns:a16="http://schemas.microsoft.com/office/drawing/2014/main" xmlns="" id="{1329982E-4A41-0149-B81B-7C5AD95181C4}"/>
              </a:ext>
            </a:extLst>
          </p:cNvPr>
          <p:cNvPicPr>
            <a:picLocks noChangeAspect="1"/>
          </p:cNvPicPr>
          <p:nvPr/>
        </p:nvPicPr>
        <p:blipFill>
          <a:blip r:embed="rId3" cstate="print">
            <a:lum bright="70000" contrast="-70000"/>
          </a:blip>
          <a:stretch>
            <a:fillRect/>
          </a:stretch>
        </p:blipFill>
        <p:spPr>
          <a:xfrm>
            <a:off x="8001000" y="4343400"/>
            <a:ext cx="1143000" cy="1993900"/>
          </a:xfrm>
          <a:prstGeom prst="rect">
            <a:avLst/>
          </a:prstGeom>
        </p:spPr>
      </p:pic>
      <p:pic>
        <p:nvPicPr>
          <p:cNvPr id="1027" name="Picture 3" descr="C:\Users\BECAS 3\AppData\Local\Microsoft\Windows\Temporary Internet Files\Content.IE5\CCPOBORB\WP_20151219_10_53_15_Pro[1].jpg"/>
          <p:cNvPicPr>
            <a:picLocks noChangeAspect="1" noChangeArrowheads="1"/>
          </p:cNvPicPr>
          <p:nvPr/>
        </p:nvPicPr>
        <p:blipFill>
          <a:blip r:embed="rId4" cstate="print"/>
          <a:srcRect/>
          <a:stretch>
            <a:fillRect/>
          </a:stretch>
        </p:blipFill>
        <p:spPr bwMode="auto">
          <a:xfrm>
            <a:off x="533400" y="3429000"/>
            <a:ext cx="7467600" cy="3200400"/>
          </a:xfrm>
          <a:prstGeom prst="rect">
            <a:avLst/>
          </a:prstGeom>
          <a:noFill/>
        </p:spPr>
      </p:pic>
      <p:sp>
        <p:nvSpPr>
          <p:cNvPr id="9" name="8 CuadroTexto"/>
          <p:cNvSpPr txBox="1"/>
          <p:nvPr/>
        </p:nvSpPr>
        <p:spPr>
          <a:xfrm>
            <a:off x="5410200" y="6607238"/>
            <a:ext cx="1981200" cy="479362"/>
          </a:xfrm>
          <a:prstGeom prst="rect">
            <a:avLst/>
          </a:prstGeom>
          <a:noFill/>
        </p:spPr>
        <p:txBody>
          <a:bodyPr wrap="square" rtlCol="0">
            <a:spAutoFit/>
          </a:bodyPr>
          <a:lstStyle/>
          <a:p>
            <a:r>
              <a:rPr lang="es-ES" sz="900" dirty="0" smtClean="0"/>
              <a:t>Imagen  prediseñada de office Online</a:t>
            </a:r>
            <a:endParaRPr lang="es-MX" sz="900" dirty="0" smtClean="0"/>
          </a:p>
          <a:p>
            <a:endParaRPr lang="es-MX" dirty="0"/>
          </a:p>
        </p:txBody>
      </p:sp>
    </p:spTree>
    <p:extLst>
      <p:ext uri="{BB962C8B-B14F-4D97-AF65-F5344CB8AC3E}">
        <p14:creationId xmlns:p14="http://schemas.microsoft.com/office/powerpoint/2010/main" xmlns="" val="383417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518E3142-096A-134B-84C2-0630E844E6F5}"/>
              </a:ext>
            </a:extLst>
          </p:cNvPr>
          <p:cNvSpPr/>
          <p:nvPr/>
        </p:nvSpPr>
        <p:spPr>
          <a:xfrm>
            <a:off x="0" y="0"/>
            <a:ext cx="9144072"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6">
              <a:lumMod val="60000"/>
              <a:lumOff val="40000"/>
            </a:schemeClr>
          </a:solidFill>
          <a:ln>
            <a:solidFill>
              <a:srgbClr val="004A81"/>
            </a:solidFill>
          </a:ln>
        </p:spPr>
        <p:txBody>
          <a:bodyPr wrap="square" lIns="0" tIns="0" rIns="0" bIns="0" rtlCol="0"/>
          <a:lstStyle/>
          <a:p>
            <a:endParaRPr sz="1900"/>
          </a:p>
        </p:txBody>
      </p:sp>
      <p:sp>
        <p:nvSpPr>
          <p:cNvPr id="5" name="object 8">
            <a:extLst>
              <a:ext uri="{FF2B5EF4-FFF2-40B4-BE49-F238E27FC236}">
                <a16:creationId xmlns:a16="http://schemas.microsoft.com/office/drawing/2014/main" xmlns="" id="{9F0FBF7E-10FB-C044-BBD5-0A1EA8F93F6D}"/>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6" name="object 8">
            <a:extLst>
              <a:ext uri="{FF2B5EF4-FFF2-40B4-BE49-F238E27FC236}">
                <a16:creationId xmlns:a16="http://schemas.microsoft.com/office/drawing/2014/main" xmlns="" id="{5EFF320A-D5A8-6548-8E95-0DA83A457C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11" name="Rectangle 1">
            <a:extLst>
              <a:ext uri="{FF2B5EF4-FFF2-40B4-BE49-F238E27FC236}">
                <a16:creationId xmlns:a16="http://schemas.microsoft.com/office/drawing/2014/main" xmlns="" id="{3224F731-B888-5F47-8F28-25747EE91283}"/>
              </a:ext>
            </a:extLst>
          </p:cNvPr>
          <p:cNvSpPr/>
          <p:nvPr/>
        </p:nvSpPr>
        <p:spPr>
          <a:xfrm>
            <a:off x="0" y="-152400"/>
            <a:ext cx="9143999" cy="5262979"/>
          </a:xfrm>
          <a:prstGeom prst="rect">
            <a:avLst/>
          </a:prstGeom>
        </p:spPr>
        <p:txBody>
          <a:bodyPr wrap="square">
            <a:spAutoFit/>
          </a:bodyPr>
          <a:lstStyle/>
          <a:p>
            <a:pPr algn="ctr"/>
            <a:r>
              <a:rPr lang="en-US" sz="3200" b="1" dirty="0" smtClean="0">
                <a:solidFill>
                  <a:schemeClr val="bg1"/>
                </a:solidFill>
                <a:latin typeface="Soberana Sans" panose="02000000000000000000" pitchFamily="50" charset="0"/>
                <a:cs typeface="Soberana Sans"/>
              </a:rPr>
              <a:t>I</a:t>
            </a:r>
            <a:r>
              <a:rPr lang="es-MX" sz="3200" dirty="0" smtClean="0"/>
              <a:t> </a:t>
            </a:r>
            <a:r>
              <a:rPr lang="es-MX" sz="2800" dirty="0" smtClean="0">
                <a:solidFill>
                  <a:schemeClr val="accent6">
                    <a:lumMod val="75000"/>
                  </a:schemeClr>
                </a:solidFill>
                <a:latin typeface="Arial Black" pitchFamily="34" charset="0"/>
              </a:rPr>
              <a:t>¿Cuál es el objetivo de la lección? </a:t>
            </a:r>
          </a:p>
          <a:p>
            <a:pPr algn="just"/>
            <a:r>
              <a:rPr lang="es-MX" sz="2000" dirty="0" smtClean="0"/>
              <a:t>Que los estudiantes distingan las ventajas de reflexionar sobre el futuro, de establecer metas a largo plazo y las posibles implicaciones de no hacerlo. </a:t>
            </a:r>
            <a:endParaRPr lang="es-ES" sz="2000" dirty="0" smtClean="0">
              <a:solidFill>
                <a:schemeClr val="bg1"/>
              </a:solidFill>
              <a:latin typeface="Arial Black" pitchFamily="34" charset="0"/>
            </a:endParaRPr>
          </a:p>
          <a:p>
            <a:pPr algn="just"/>
            <a:r>
              <a:rPr lang="es-MX" sz="2800" dirty="0" smtClean="0">
                <a:solidFill>
                  <a:schemeClr val="accent6">
                    <a:lumMod val="75000"/>
                  </a:schemeClr>
                </a:solidFill>
                <a:latin typeface="Arial Black" pitchFamily="34" charset="0"/>
              </a:rPr>
              <a:t>¿Por qué es importante?</a:t>
            </a:r>
          </a:p>
          <a:p>
            <a:pPr algn="just"/>
            <a:r>
              <a:rPr lang="es-MX" sz="2000" dirty="0" smtClean="0"/>
              <a:t>Porque reconocerán la influencia de los amigos en la construcción de su futuro</a:t>
            </a:r>
            <a:endParaRPr lang="es-MX" sz="2000" dirty="0" smtClean="0">
              <a:latin typeface="Arial" pitchFamily="34" charset="0"/>
              <a:cs typeface="Arial" pitchFamily="34" charset="0"/>
            </a:endParaRPr>
          </a:p>
          <a:p>
            <a:pPr algn="just"/>
            <a:r>
              <a:rPr lang="es-MX" sz="1800" i="1" dirty="0" smtClean="0">
                <a:latin typeface="Arial Black" pitchFamily="34" charset="0"/>
              </a:rPr>
              <a:t>Invita a los estudiantes a leer la introducción de la actividad y El reto es</a:t>
            </a:r>
            <a:r>
              <a:rPr lang="es-MX" sz="1800" dirty="0" smtClean="0">
                <a:latin typeface="Arial Black" pitchFamily="34" charset="0"/>
              </a:rPr>
              <a:t>.</a:t>
            </a:r>
            <a:endParaRPr lang="en-US" sz="1800" dirty="0" smtClean="0">
              <a:solidFill>
                <a:schemeClr val="bg1"/>
              </a:solidFill>
              <a:latin typeface="Arial Black" pitchFamily="34" charset="0"/>
              <a:cs typeface="Soberana Sans"/>
            </a:endParaRPr>
          </a:p>
          <a:p>
            <a:pPr algn="just"/>
            <a:endParaRPr lang="es-ES" sz="2000" dirty="0" smtClean="0">
              <a:solidFill>
                <a:schemeClr val="bg1"/>
              </a:solidFill>
              <a:latin typeface="Arial Black" pitchFamily="34" charset="0"/>
            </a:endParaRPr>
          </a:p>
          <a:p>
            <a:pPr algn="just"/>
            <a:r>
              <a:rPr lang="es-ES" sz="2000" dirty="0" smtClean="0">
                <a:solidFill>
                  <a:schemeClr val="bg1"/>
                </a:solidFill>
                <a:latin typeface="Arial Black" pitchFamily="34" charset="0"/>
              </a:rPr>
              <a:t>INTRODUCCIÓN:</a:t>
            </a:r>
          </a:p>
          <a:p>
            <a:pPr algn="just"/>
            <a:r>
              <a:rPr lang="es-MX" sz="2000" dirty="0" smtClean="0">
                <a:solidFill>
                  <a:schemeClr val="accent6">
                    <a:lumMod val="75000"/>
                  </a:schemeClr>
                </a:solidFill>
              </a:rPr>
              <a:t>Es un gran placer contar con amigos, sentirse acompañado por ellos en las buenas y en las malas. Pero, ¿has pensado cómo pueden influir en tu futuro? ¿pueden motivarte a alcanzar tus metas, o hacerte cambiar de opinión? Es decir, ¿tus amigos actuales, son amigos de tu futuro? Es importante reflexionar y reconocer el valor de tus amigos en la realización de ese futuro que sueñas. </a:t>
            </a:r>
          </a:p>
          <a:p>
            <a:pPr algn="just"/>
            <a:r>
              <a:rPr lang="es-MX" sz="2000" b="1" dirty="0" smtClean="0"/>
              <a:t>El reto es </a:t>
            </a:r>
            <a:r>
              <a:rPr lang="es-MX" sz="2000" dirty="0" smtClean="0"/>
              <a:t>distinguir las ventajas de reflexionar sobre el futuro, de establecer metas a largo plazo y las posibles implicaciones de no hacerlo.</a:t>
            </a:r>
            <a:endParaRPr lang="en-US" sz="2000" dirty="0">
              <a:solidFill>
                <a:srgbClr val="C00000"/>
              </a:solidFill>
              <a:latin typeface="Arial Black" pitchFamily="34" charset="0"/>
            </a:endParaRPr>
          </a:p>
        </p:txBody>
      </p:sp>
      <p:pic>
        <p:nvPicPr>
          <p:cNvPr id="2052" name="Picture 4" descr="C:\Users\BECAS 3\AppData\Local\Microsoft\Windows\Temporary Internet Files\Content.IE5\8APRSCA2\como-fazer-churrasco-para-amigos-e-familiares-copa[1].jpg"/>
          <p:cNvPicPr>
            <a:picLocks noChangeAspect="1" noChangeArrowheads="1"/>
          </p:cNvPicPr>
          <p:nvPr/>
        </p:nvPicPr>
        <p:blipFill>
          <a:blip r:embed="rId2" cstate="print"/>
          <a:srcRect/>
          <a:stretch>
            <a:fillRect/>
          </a:stretch>
        </p:blipFill>
        <p:spPr bwMode="auto">
          <a:xfrm>
            <a:off x="4343400" y="5029201"/>
            <a:ext cx="4648200" cy="1828799"/>
          </a:xfrm>
          <a:prstGeom prst="rect">
            <a:avLst/>
          </a:prstGeom>
          <a:noFill/>
        </p:spPr>
      </p:pic>
      <p:sp>
        <p:nvSpPr>
          <p:cNvPr id="7" name="6 CuadroTexto"/>
          <p:cNvSpPr txBox="1"/>
          <p:nvPr/>
        </p:nvSpPr>
        <p:spPr>
          <a:xfrm>
            <a:off x="2209800" y="6324600"/>
            <a:ext cx="2286000" cy="494751"/>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81358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518E3142-096A-134B-84C2-0630E844E6F5}"/>
              </a:ext>
            </a:extLst>
          </p:cNvPr>
          <p:cNvSpPr/>
          <p:nvPr/>
        </p:nvSpPr>
        <p:spPr>
          <a:xfrm>
            <a:off x="0" y="0"/>
            <a:ext cx="9144072"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6">
              <a:lumMod val="75000"/>
            </a:schemeClr>
          </a:solidFill>
          <a:ln>
            <a:solidFill>
              <a:srgbClr val="004A81"/>
            </a:solidFill>
          </a:ln>
        </p:spPr>
        <p:txBody>
          <a:bodyPr wrap="square" lIns="0" tIns="0" rIns="0" bIns="0" rtlCol="0"/>
          <a:lstStyle/>
          <a:p>
            <a:pPr algn="just"/>
            <a:endParaRPr sz="1900" dirty="0"/>
          </a:p>
        </p:txBody>
      </p:sp>
      <p:sp>
        <p:nvSpPr>
          <p:cNvPr id="5" name="object 8">
            <a:extLst>
              <a:ext uri="{FF2B5EF4-FFF2-40B4-BE49-F238E27FC236}">
                <a16:creationId xmlns:a16="http://schemas.microsoft.com/office/drawing/2014/main" xmlns="" id="{9F0FBF7E-10FB-C044-BBD5-0A1EA8F93F6D}"/>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6" name="object 8">
            <a:extLst>
              <a:ext uri="{FF2B5EF4-FFF2-40B4-BE49-F238E27FC236}">
                <a16:creationId xmlns:a16="http://schemas.microsoft.com/office/drawing/2014/main" xmlns="" id="{5EFF320A-D5A8-6548-8E95-0DA83A457C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10" name="Rectangle 1">
            <a:extLst>
              <a:ext uri="{FF2B5EF4-FFF2-40B4-BE49-F238E27FC236}">
                <a16:creationId xmlns:a16="http://schemas.microsoft.com/office/drawing/2014/main" xmlns="" id="{3224F731-B888-5F47-8F28-25747EE91283}"/>
              </a:ext>
            </a:extLst>
          </p:cNvPr>
          <p:cNvSpPr/>
          <p:nvPr/>
        </p:nvSpPr>
        <p:spPr>
          <a:xfrm>
            <a:off x="0" y="1308080"/>
            <a:ext cx="9144000" cy="4154984"/>
          </a:xfrm>
          <a:prstGeom prst="rect">
            <a:avLst/>
          </a:prstGeom>
        </p:spPr>
        <p:txBody>
          <a:bodyPr wrap="square">
            <a:spAutoFit/>
          </a:bodyPr>
          <a:lstStyle/>
          <a:p>
            <a:pPr algn="just"/>
            <a:r>
              <a:rPr lang="es-MX" sz="2400" dirty="0" smtClean="0"/>
              <a:t>Un momento de atención y reflexión:</a:t>
            </a:r>
          </a:p>
          <a:p>
            <a:pPr algn="just"/>
            <a:r>
              <a:rPr lang="es-MX" sz="2400" dirty="0" smtClean="0"/>
              <a:t>Recapitule el texto de la introducción y haga un ejercicio de reflexión, puede preguntar al grupo si saben qué es amistad. Esto permitirá recuperar conocimientos previos e iniciar con las actividades de la variación.</a:t>
            </a:r>
          </a:p>
          <a:p>
            <a:pPr algn="just"/>
            <a:endParaRPr lang="es-ES" sz="2400" dirty="0" smtClean="0"/>
          </a:p>
          <a:p>
            <a:pPr algn="just"/>
            <a:endParaRPr lang="es-ES" sz="2400" dirty="0" smtClean="0"/>
          </a:p>
          <a:p>
            <a:pPr algn="just"/>
            <a:endParaRPr lang="es-ES" sz="2400" dirty="0" smtClean="0"/>
          </a:p>
          <a:p>
            <a:pPr algn="just"/>
            <a:r>
              <a:rPr lang="es-MX" sz="2400" b="1" dirty="0" smtClean="0"/>
              <a:t>Amistad</a:t>
            </a:r>
            <a:r>
              <a:rPr lang="es-MX" sz="2400" dirty="0" smtClean="0"/>
              <a:t>: Relación afectiva de confianza, simpatía y compañerismo entre dos o más personas</a:t>
            </a:r>
          </a:p>
          <a:p>
            <a:pPr algn="just"/>
            <a:endParaRPr lang="es-ES" sz="2400" dirty="0" smtClean="0">
              <a:solidFill>
                <a:schemeClr val="bg1"/>
              </a:solidFill>
              <a:latin typeface="Soberana Sans" panose="02000000000000000000" pitchFamily="2" charset="77"/>
            </a:endParaRPr>
          </a:p>
        </p:txBody>
      </p:sp>
      <p:sp>
        <p:nvSpPr>
          <p:cNvPr id="7" name="6 CuadroTexto"/>
          <p:cNvSpPr txBox="1"/>
          <p:nvPr/>
        </p:nvSpPr>
        <p:spPr>
          <a:xfrm>
            <a:off x="0" y="0"/>
            <a:ext cx="9144000" cy="830997"/>
          </a:xfrm>
          <a:prstGeom prst="rect">
            <a:avLst/>
          </a:prstGeom>
          <a:noFill/>
        </p:spPr>
        <p:txBody>
          <a:bodyPr wrap="square" rtlCol="0">
            <a:spAutoFit/>
          </a:bodyPr>
          <a:lstStyle/>
          <a:p>
            <a:pPr algn="ctr"/>
            <a:r>
              <a:rPr lang="es-MX" sz="2400" dirty="0" smtClean="0">
                <a:latin typeface="Arial Black" pitchFamily="34" charset="0"/>
              </a:rPr>
              <a:t>Estructura de </a:t>
            </a:r>
            <a:r>
              <a:rPr lang="es-MX" sz="2400" dirty="0" smtClean="0">
                <a:solidFill>
                  <a:schemeClr val="bg1">
                    <a:lumMod val="95000"/>
                  </a:schemeClr>
                </a:solidFill>
                <a:latin typeface="Arial Black" pitchFamily="34" charset="0"/>
              </a:rPr>
              <a:t>la sesión y recomendaciones específicas</a:t>
            </a:r>
            <a:endParaRPr lang="es-MX" sz="2400" dirty="0">
              <a:solidFill>
                <a:schemeClr val="bg1">
                  <a:lumMod val="95000"/>
                </a:schemeClr>
              </a:solidFill>
            </a:endParaRPr>
          </a:p>
        </p:txBody>
      </p:sp>
    </p:spTree>
    <p:extLst>
      <p:ext uri="{BB962C8B-B14F-4D97-AF65-F5344CB8AC3E}">
        <p14:creationId xmlns:p14="http://schemas.microsoft.com/office/powerpoint/2010/main" xmlns="" val="283361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24F731-B888-5F47-8F28-25747EE91283}"/>
              </a:ext>
            </a:extLst>
          </p:cNvPr>
          <p:cNvSpPr/>
          <p:nvPr/>
        </p:nvSpPr>
        <p:spPr>
          <a:xfrm>
            <a:off x="0" y="152400"/>
            <a:ext cx="9144000" cy="6545382"/>
          </a:xfrm>
          <a:prstGeom prst="rect">
            <a:avLst/>
          </a:prstGeom>
        </p:spPr>
        <p:txBody>
          <a:bodyPr wrap="square">
            <a:spAutoFit/>
          </a:bodyPr>
          <a:lstStyle/>
          <a:p>
            <a:pPr marL="14941" algn="ctr">
              <a:spcBef>
                <a:spcPts val="447"/>
              </a:spcBef>
            </a:pPr>
            <a:r>
              <a:rPr lang="en-US" sz="2800" b="1" spc="-5" dirty="0" smtClean="0">
                <a:solidFill>
                  <a:srgbClr val="004A81"/>
                </a:solidFill>
                <a:latin typeface="Soberana Sans"/>
                <a:cs typeface="Soberana Sans"/>
              </a:rPr>
              <a:t> </a:t>
            </a:r>
            <a:r>
              <a:rPr lang="en-US" sz="2800" b="1" spc="-5" dirty="0" err="1" smtClean="0">
                <a:solidFill>
                  <a:schemeClr val="accent6">
                    <a:lumMod val="75000"/>
                  </a:schemeClr>
                </a:solidFill>
                <a:latin typeface="Soberana Sans"/>
                <a:cs typeface="Soberana Sans"/>
              </a:rPr>
              <a:t>Actividad</a:t>
            </a:r>
            <a:r>
              <a:rPr lang="en-US" sz="2800" b="1" spc="-5" dirty="0" smtClean="0">
                <a:solidFill>
                  <a:schemeClr val="accent6">
                    <a:lumMod val="75000"/>
                  </a:schemeClr>
                </a:solidFill>
                <a:latin typeface="Soberana Sans"/>
                <a:cs typeface="Soberana Sans"/>
              </a:rPr>
              <a:t> </a:t>
            </a:r>
            <a:r>
              <a:rPr lang="en-US" sz="2800" b="1" dirty="0">
                <a:solidFill>
                  <a:schemeClr val="accent6">
                    <a:lumMod val="75000"/>
                  </a:schemeClr>
                </a:solidFill>
                <a:latin typeface="Soberana Sans"/>
                <a:cs typeface="Soberana Sans"/>
              </a:rPr>
              <a:t>1</a:t>
            </a:r>
            <a:r>
              <a:rPr lang="en-US" sz="2800" b="1" dirty="0" smtClean="0">
                <a:solidFill>
                  <a:schemeClr val="accent6">
                    <a:lumMod val="75000"/>
                  </a:schemeClr>
                </a:solidFill>
                <a:latin typeface="Soberana Sans"/>
                <a:cs typeface="Soberana Sans"/>
              </a:rPr>
              <a:t>.</a:t>
            </a:r>
          </a:p>
          <a:p>
            <a:pPr marL="14941">
              <a:spcBef>
                <a:spcPts val="447"/>
              </a:spcBef>
            </a:pPr>
            <a:endParaRPr lang="en-US" sz="2800" spc="-10" dirty="0">
              <a:solidFill>
                <a:srgbClr val="004A81"/>
              </a:solidFill>
              <a:latin typeface="Soberana Sans"/>
              <a:cs typeface="Soberana Sans"/>
            </a:endParaRPr>
          </a:p>
          <a:p>
            <a:pPr algn="just"/>
            <a:r>
              <a:rPr lang="es-MX" sz="2400" dirty="0" smtClean="0"/>
              <a:t>• Explique que realizarán una actividad para reconocer la influencia de los amigos en su futuro, para lo que les pide :</a:t>
            </a:r>
          </a:p>
          <a:p>
            <a:pPr algn="just"/>
            <a:endParaRPr lang="es-MX" sz="2400" dirty="0" smtClean="0"/>
          </a:p>
          <a:p>
            <a:pPr marL="457200" indent="-457200" algn="just">
              <a:buAutoNum type="alphaLcPeriod"/>
            </a:pPr>
            <a:r>
              <a:rPr lang="es-MX" sz="2400" dirty="0" smtClean="0">
                <a:solidFill>
                  <a:schemeClr val="accent6">
                    <a:lumMod val="75000"/>
                  </a:schemeClr>
                </a:solidFill>
              </a:rPr>
              <a:t>Recuerda a una amiga o amigo de la infancia que haya sido importante para ti. Escribe una carta breve en la que le cuentes lo que más te gustaba de ella o él, lo que aprendiste con su amistad y cómo piensas que pudo haber influido en tu camino hasta el momento actual.</a:t>
            </a:r>
            <a:r>
              <a:rPr lang="es-MX" sz="2400" dirty="0" smtClean="0"/>
              <a:t>  ______________________________________________________________________________________________________________</a:t>
            </a:r>
          </a:p>
          <a:p>
            <a:pPr marL="457200" indent="-457200" algn="just"/>
            <a:endParaRPr lang="es-MX" sz="2400" dirty="0" smtClean="0"/>
          </a:p>
          <a:p>
            <a:pPr marL="457200" indent="-457200" algn="just"/>
            <a:r>
              <a:rPr lang="es-MX" sz="2400" dirty="0" smtClean="0"/>
              <a:t>Cuando terminen de escribir, invite a reflexionar sobre los amigos y amigas actuales que creen que pueden influir de alguna forma en su futuro. _______________________________________________________</a:t>
            </a:r>
            <a:endParaRPr lang="es-MX" sz="2400" dirty="0" smtClean="0">
              <a:latin typeface="Arial" pitchFamily="34" charset="0"/>
              <a:cs typeface="Arial" pitchFamily="34" charset="0"/>
            </a:endParaRPr>
          </a:p>
        </p:txBody>
      </p:sp>
      <p:sp>
        <p:nvSpPr>
          <p:cNvPr id="3" name="object 8">
            <a:extLst>
              <a:ext uri="{FF2B5EF4-FFF2-40B4-BE49-F238E27FC236}">
                <a16:creationId xmlns:a16="http://schemas.microsoft.com/office/drawing/2014/main" xmlns="" id="{43BD8204-512F-F449-8C88-0469A1952012}"/>
              </a:ext>
            </a:extLst>
          </p:cNvPr>
          <p:cNvSpPr/>
          <p:nvPr/>
        </p:nvSpPr>
        <p:spPr>
          <a:xfrm>
            <a:off x="685800" y="0"/>
            <a:ext cx="2362200" cy="6858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60000"/>
              <a:lumOff val="40000"/>
            </a:schemeClr>
          </a:solidFill>
        </p:spPr>
        <p:txBody>
          <a:bodyPr wrap="square" lIns="0" tIns="0" rIns="0" bIns="0" rtlCol="0"/>
          <a:lstStyle/>
          <a:p>
            <a:endParaRPr sz="1900"/>
          </a:p>
        </p:txBody>
      </p:sp>
      <p:pic>
        <p:nvPicPr>
          <p:cNvPr id="6"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6400800" y="228600"/>
            <a:ext cx="914400" cy="914400"/>
          </a:xfrm>
          <a:prstGeom prst="rect">
            <a:avLst/>
          </a:prstGeom>
          <a:solidFill>
            <a:schemeClr val="accent6">
              <a:lumMod val="60000"/>
              <a:lumOff val="40000"/>
            </a:schemeClr>
          </a:solidFill>
        </p:spPr>
      </p:pic>
    </p:spTree>
    <p:extLst>
      <p:ext uri="{BB962C8B-B14F-4D97-AF65-F5344CB8AC3E}">
        <p14:creationId xmlns:p14="http://schemas.microsoft.com/office/powerpoint/2010/main" xmlns="" val="26512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24F731-B888-5F47-8F28-25747EE91283}"/>
              </a:ext>
            </a:extLst>
          </p:cNvPr>
          <p:cNvSpPr/>
          <p:nvPr/>
        </p:nvSpPr>
        <p:spPr>
          <a:xfrm>
            <a:off x="0" y="-76200"/>
            <a:ext cx="8991600" cy="4216539"/>
          </a:xfrm>
          <a:prstGeom prst="rect">
            <a:avLst/>
          </a:prstGeom>
        </p:spPr>
        <p:txBody>
          <a:bodyPr wrap="square">
            <a:spAutoFit/>
          </a:bodyPr>
          <a:lstStyle/>
          <a:p>
            <a:pPr marL="14941">
              <a:spcBef>
                <a:spcPts val="447"/>
              </a:spcBef>
            </a:pPr>
            <a:r>
              <a:rPr lang="en-US" sz="4000" b="1" spc="-5" dirty="0" err="1">
                <a:solidFill>
                  <a:schemeClr val="accent6">
                    <a:lumMod val="75000"/>
                  </a:schemeClr>
                </a:solidFill>
                <a:latin typeface="Soberana Sans"/>
                <a:cs typeface="Soberana Sans"/>
              </a:rPr>
              <a:t>Actividad</a:t>
            </a:r>
            <a:r>
              <a:rPr lang="en-US" sz="4000" b="1" spc="-5" dirty="0">
                <a:solidFill>
                  <a:schemeClr val="accent6">
                    <a:lumMod val="75000"/>
                  </a:schemeClr>
                </a:solidFill>
                <a:latin typeface="Soberana Sans"/>
                <a:cs typeface="Soberana Sans"/>
              </a:rPr>
              <a:t> </a:t>
            </a:r>
            <a:r>
              <a:rPr lang="en-US" sz="4000" b="1" dirty="0">
                <a:solidFill>
                  <a:schemeClr val="accent6">
                    <a:lumMod val="75000"/>
                  </a:schemeClr>
                </a:solidFill>
                <a:latin typeface="Soberana Sans"/>
                <a:cs typeface="Soberana Sans"/>
              </a:rPr>
              <a:t>2.</a:t>
            </a:r>
            <a:endParaRPr lang="en-US" sz="4000" spc="-10" dirty="0">
              <a:solidFill>
                <a:schemeClr val="accent6">
                  <a:lumMod val="75000"/>
                </a:schemeClr>
              </a:solidFill>
              <a:latin typeface="Soberana Sans"/>
              <a:cs typeface="Soberana Sans"/>
            </a:endParaRPr>
          </a:p>
          <a:p>
            <a:pPr algn="just">
              <a:buFont typeface="Arial" pitchFamily="34" charset="0"/>
              <a:buChar char="•"/>
            </a:pPr>
            <a:r>
              <a:rPr lang="es-MX" sz="2400" dirty="0" smtClean="0"/>
              <a:t> Comenten en el grupo cómo pueden influir las amistades en sus proyectos de vida (consideren tanto lo positivo como lo negativo). Pueden compartir algunas anécdotas. </a:t>
            </a:r>
          </a:p>
          <a:p>
            <a:pPr algn="just"/>
            <a:endParaRPr lang="es-MX" sz="2400" dirty="0" smtClean="0"/>
          </a:p>
          <a:p>
            <a:pPr algn="just"/>
            <a:r>
              <a:rPr lang="es-MX" sz="2400" dirty="0" smtClean="0"/>
              <a:t>• </a:t>
            </a:r>
            <a:r>
              <a:rPr lang="es-MX" sz="2400" dirty="0" smtClean="0">
                <a:solidFill>
                  <a:schemeClr val="accent6">
                    <a:lumMod val="75000"/>
                  </a:schemeClr>
                </a:solidFill>
              </a:rPr>
              <a:t>Identifiquen quiénes de sus amigos y amigas actuales pueden de forma positiva ayudar a alcanzar sus metas en el futuro. </a:t>
            </a:r>
          </a:p>
          <a:p>
            <a:pPr algn="just"/>
            <a:endParaRPr lang="es-MX" sz="2400" dirty="0" smtClean="0"/>
          </a:p>
          <a:p>
            <a:pPr algn="just"/>
            <a:r>
              <a:rPr lang="es-MX" sz="2400" dirty="0" smtClean="0"/>
              <a:t>• Reflexionen sobre lo qué es la amistad y qué tan importante es para ustedes en este momento.</a:t>
            </a:r>
          </a:p>
          <a:p>
            <a:pPr algn="just"/>
            <a:endParaRPr lang="en-US" sz="1200" dirty="0"/>
          </a:p>
        </p:txBody>
      </p:sp>
      <p:sp>
        <p:nvSpPr>
          <p:cNvPr id="3" name="object 8">
            <a:extLst>
              <a:ext uri="{FF2B5EF4-FFF2-40B4-BE49-F238E27FC236}">
                <a16:creationId xmlns:a16="http://schemas.microsoft.com/office/drawing/2014/main" xmlns="" id="{43BD8204-512F-F449-8C88-0469A1952012}"/>
              </a:ext>
            </a:extLst>
          </p:cNvPr>
          <p:cNvSpPr/>
          <p:nvPr/>
        </p:nvSpPr>
        <p:spPr>
          <a:xfrm>
            <a:off x="6629400" y="0"/>
            <a:ext cx="2362200" cy="6858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60000"/>
              <a:lumOff val="40000"/>
            </a:schemeClr>
          </a:solidFill>
        </p:spPr>
        <p:txBody>
          <a:bodyPr wrap="square" lIns="0" tIns="0" rIns="0" bIns="0" rtlCol="0"/>
          <a:lstStyle/>
          <a:p>
            <a:endParaRPr sz="1900"/>
          </a:p>
        </p:txBody>
      </p:sp>
      <p:pic>
        <p:nvPicPr>
          <p:cNvPr id="6"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6400800" y="-76200"/>
            <a:ext cx="762000" cy="762000"/>
          </a:xfrm>
          <a:prstGeom prst="rect">
            <a:avLst/>
          </a:prstGeom>
        </p:spPr>
      </p:pic>
      <p:pic>
        <p:nvPicPr>
          <p:cNvPr id="4099" name="Picture 3" descr="C:\Users\BECAS 3\AppData\Local\Microsoft\Windows\Temporary Internet Files\Content.IE5\D6YHD9ME\1200px-Amigos_juveniles[1].jpg"/>
          <p:cNvPicPr>
            <a:picLocks noChangeAspect="1" noChangeArrowheads="1"/>
          </p:cNvPicPr>
          <p:nvPr/>
        </p:nvPicPr>
        <p:blipFill>
          <a:blip r:embed="rId3" cstate="print"/>
          <a:srcRect/>
          <a:stretch>
            <a:fillRect/>
          </a:stretch>
        </p:blipFill>
        <p:spPr bwMode="auto">
          <a:xfrm>
            <a:off x="3505200" y="3505200"/>
            <a:ext cx="5638800" cy="3352800"/>
          </a:xfrm>
          <a:prstGeom prst="rect">
            <a:avLst/>
          </a:prstGeom>
          <a:noFill/>
        </p:spPr>
      </p:pic>
      <p:sp>
        <p:nvSpPr>
          <p:cNvPr id="7" name="6 CuadroTexto"/>
          <p:cNvSpPr txBox="1"/>
          <p:nvPr/>
        </p:nvSpPr>
        <p:spPr>
          <a:xfrm>
            <a:off x="1371600" y="6324600"/>
            <a:ext cx="2209800" cy="494751"/>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3827032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a:extLst>
              <a:ext uri="{FF2B5EF4-FFF2-40B4-BE49-F238E27FC236}">
                <a16:creationId xmlns:a16="http://schemas.microsoft.com/office/drawing/2014/main" xmlns="" id="{93C68F64-59BF-4540-9459-4FC4E983006E}"/>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8" name="object 8">
            <a:extLst>
              <a:ext uri="{FF2B5EF4-FFF2-40B4-BE49-F238E27FC236}">
                <a16:creationId xmlns:a16="http://schemas.microsoft.com/office/drawing/2014/main" xmlns="" id="{136C9A33-2B37-1047-8B7D-A3B7227698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7" name="Rectangle 1">
            <a:extLst>
              <a:ext uri="{FF2B5EF4-FFF2-40B4-BE49-F238E27FC236}">
                <a16:creationId xmlns:a16="http://schemas.microsoft.com/office/drawing/2014/main" xmlns="" id="{3224F731-B888-5F47-8F28-25747EE91283}"/>
              </a:ext>
            </a:extLst>
          </p:cNvPr>
          <p:cNvSpPr/>
          <p:nvPr/>
        </p:nvSpPr>
        <p:spPr>
          <a:xfrm>
            <a:off x="831376" y="2035314"/>
            <a:ext cx="7315200" cy="707886"/>
          </a:xfrm>
          <a:prstGeom prst="rect">
            <a:avLst/>
          </a:prstGeom>
        </p:spPr>
        <p:txBody>
          <a:bodyPr wrap="square">
            <a:spAutoFit/>
          </a:bodyPr>
          <a:lstStyle/>
          <a:p>
            <a:pPr marL="14941">
              <a:spcBef>
                <a:spcPts val="447"/>
              </a:spcBef>
            </a:pPr>
            <a:r>
              <a:rPr lang="en-US" sz="4000" dirty="0">
                <a:latin typeface="Soberana Sans" panose="02000000000000000000" pitchFamily="50" charset="0"/>
                <a:cs typeface="Soberana Sans"/>
              </a:rPr>
              <a:t>Lean el </a:t>
            </a:r>
            <a:r>
              <a:rPr lang="en-US" sz="4000" dirty="0" err="1">
                <a:latin typeface="Soberana Sans" panose="02000000000000000000" pitchFamily="50" charset="0"/>
                <a:cs typeface="Soberana Sans"/>
              </a:rPr>
              <a:t>resumen</a:t>
            </a:r>
            <a:r>
              <a:rPr lang="en-US" sz="4000" dirty="0">
                <a:latin typeface="Soberana Sans" panose="02000000000000000000" pitchFamily="50" charset="0"/>
                <a:cs typeface="Soberana Sans"/>
              </a:rPr>
              <a:t> de la </a:t>
            </a:r>
            <a:r>
              <a:rPr lang="en-US" sz="4000" dirty="0" err="1" smtClean="0">
                <a:latin typeface="Soberana Sans" panose="02000000000000000000" pitchFamily="50" charset="0"/>
                <a:cs typeface="Soberana Sans"/>
              </a:rPr>
              <a:t>actividad</a:t>
            </a:r>
            <a:r>
              <a:rPr lang="en-US" sz="4000" dirty="0" smtClean="0">
                <a:latin typeface="Soberana Sans" panose="02000000000000000000" pitchFamily="50" charset="0"/>
                <a:cs typeface="Soberana Sans"/>
              </a:rPr>
              <a:t>. </a:t>
            </a:r>
            <a:endParaRPr lang="en-US" sz="4000" dirty="0">
              <a:latin typeface="Soberana Sans" panose="02000000000000000000" pitchFamily="50" charset="0"/>
              <a:cs typeface="Soberana Sans"/>
            </a:endParaRPr>
          </a:p>
        </p:txBody>
      </p:sp>
      <p:pic>
        <p:nvPicPr>
          <p:cNvPr id="9"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6400800" y="228600"/>
            <a:ext cx="914400" cy="914400"/>
          </a:xfrm>
          <a:prstGeom prst="rect">
            <a:avLst/>
          </a:prstGeom>
        </p:spPr>
      </p:pic>
      <p:pic>
        <p:nvPicPr>
          <p:cNvPr id="11" name="Picture 10">
            <a:extLst>
              <a:ext uri="{FF2B5EF4-FFF2-40B4-BE49-F238E27FC236}">
                <a16:creationId xmlns:a16="http://schemas.microsoft.com/office/drawing/2014/main" xmlns="" id="{11DF9C62-BFF4-B84B-8FD8-BDBDA2B860D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820057" y="4191000"/>
            <a:ext cx="1943100" cy="2527300"/>
          </a:xfrm>
          <a:prstGeom prst="rect">
            <a:avLst/>
          </a:prstGeom>
          <a:solidFill>
            <a:schemeClr val="accent6">
              <a:lumMod val="75000"/>
            </a:schemeClr>
          </a:solidFill>
        </p:spPr>
      </p:pic>
    </p:spTree>
    <p:extLst>
      <p:ext uri="{BB962C8B-B14F-4D97-AF65-F5344CB8AC3E}">
        <p14:creationId xmlns:p14="http://schemas.microsoft.com/office/powerpoint/2010/main" xmlns="" val="128907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24F731-B888-5F47-8F28-25747EE91283}"/>
              </a:ext>
            </a:extLst>
          </p:cNvPr>
          <p:cNvSpPr/>
          <p:nvPr/>
        </p:nvSpPr>
        <p:spPr>
          <a:xfrm>
            <a:off x="228600" y="0"/>
            <a:ext cx="8915400" cy="4770537"/>
          </a:xfrm>
          <a:prstGeom prst="rect">
            <a:avLst/>
          </a:prstGeom>
        </p:spPr>
        <p:txBody>
          <a:bodyPr wrap="square">
            <a:spAutoFit/>
          </a:bodyPr>
          <a:lstStyle/>
          <a:p>
            <a:pPr marL="14941">
              <a:spcBef>
                <a:spcPts val="447"/>
              </a:spcBef>
            </a:pPr>
            <a:r>
              <a:rPr lang="en-US" sz="4000" b="1" spc="-5" dirty="0" smtClean="0">
                <a:solidFill>
                  <a:srgbClr val="004A81"/>
                </a:solidFill>
                <a:latin typeface="Soberana Sans"/>
                <a:cs typeface="Soberana Sans"/>
              </a:rPr>
              <a:t>           </a:t>
            </a:r>
            <a:r>
              <a:rPr lang="en-US" sz="4000" b="1" spc="-5" dirty="0" smtClean="0">
                <a:solidFill>
                  <a:schemeClr val="accent6">
                    <a:lumMod val="75000"/>
                  </a:schemeClr>
                </a:solidFill>
                <a:latin typeface="Showcard Gothic" pitchFamily="82" charset="0"/>
                <a:cs typeface="Soberana Sans"/>
              </a:rPr>
              <a:t>RESUMEN</a:t>
            </a:r>
            <a:r>
              <a:rPr lang="en-US" sz="4000" b="1" dirty="0" smtClean="0">
                <a:solidFill>
                  <a:schemeClr val="accent6">
                    <a:lumMod val="75000"/>
                  </a:schemeClr>
                </a:solidFill>
                <a:latin typeface="Showcard Gothic" pitchFamily="82" charset="0"/>
                <a:cs typeface="Soberana Sans"/>
              </a:rPr>
              <a:t>.</a:t>
            </a:r>
            <a:endParaRPr lang="en-US" sz="1200" dirty="0">
              <a:solidFill>
                <a:schemeClr val="accent6">
                  <a:lumMod val="75000"/>
                </a:schemeClr>
              </a:solidFill>
              <a:latin typeface="Showcard Gothic" pitchFamily="82" charset="0"/>
            </a:endParaRPr>
          </a:p>
          <a:p>
            <a:pPr algn="just"/>
            <a:endParaRPr lang="es-MX" sz="2400" dirty="0" smtClean="0"/>
          </a:p>
          <a:p>
            <a:pPr algn="just"/>
            <a:r>
              <a:rPr lang="es-MX" sz="2400" dirty="0" smtClean="0">
                <a:solidFill>
                  <a:schemeClr val="accent6">
                    <a:lumMod val="50000"/>
                  </a:schemeClr>
                </a:solidFill>
              </a:rPr>
              <a:t>Los amigos pueden ser grandes impulsores para alcanzar tus metas, acompañarte en los momentos importantes y enseñarte directa o indirectamente cosas muy valiosas. Pero también es posible que puedan influir en que tus planes se retrasen o cambien de forma desfavorecedora para ti. Es importante reconocer el valor de la amistad y cómo puede ser una gran motivadora hacia el futuro que deseas. Considera que tú también eres un elemento clave para apoyar a tus amigos en el logro de sueños y metas que contribuyan a su bienestar.</a:t>
            </a:r>
          </a:p>
          <a:p>
            <a:pPr algn="just"/>
            <a:endParaRPr lang="en-US" sz="2400" dirty="0" smtClean="0">
              <a:latin typeface="Soberana Sans" panose="02000000000000000000" pitchFamily="2" charset="77"/>
            </a:endParaRPr>
          </a:p>
        </p:txBody>
      </p:sp>
      <p:sp>
        <p:nvSpPr>
          <p:cNvPr id="3" name="object 8">
            <a:extLst>
              <a:ext uri="{FF2B5EF4-FFF2-40B4-BE49-F238E27FC236}">
                <a16:creationId xmlns:a16="http://schemas.microsoft.com/office/drawing/2014/main" xmlns="" id="{43BD8204-512F-F449-8C88-0469A1952012}"/>
              </a:ext>
            </a:extLst>
          </p:cNvPr>
          <p:cNvSpPr/>
          <p:nvPr/>
        </p:nvSpPr>
        <p:spPr>
          <a:xfrm>
            <a:off x="76200" y="0"/>
            <a:ext cx="1524000" cy="6858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pic>
        <p:nvPicPr>
          <p:cNvPr id="6"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6400800" y="0"/>
            <a:ext cx="914400" cy="914400"/>
          </a:xfrm>
          <a:prstGeom prst="rect">
            <a:avLst/>
          </a:prstGeom>
        </p:spPr>
      </p:pic>
      <p:pic>
        <p:nvPicPr>
          <p:cNvPr id="3076" name="Picture 4" descr="C:\Users\BECAS 3\AppData\Local\Microsoft\Windows\Temporary Internet Files\Content.IE5\8APRSCA2\meme_frase-sobre-los-amigos-verdaderos-1430757385[1].jpg"/>
          <p:cNvPicPr>
            <a:picLocks noChangeAspect="1" noChangeArrowheads="1"/>
          </p:cNvPicPr>
          <p:nvPr/>
        </p:nvPicPr>
        <p:blipFill>
          <a:blip r:embed="rId3" cstate="print"/>
          <a:srcRect/>
          <a:stretch>
            <a:fillRect/>
          </a:stretch>
        </p:blipFill>
        <p:spPr bwMode="auto">
          <a:xfrm>
            <a:off x="2438400" y="4038600"/>
            <a:ext cx="4724400" cy="2819400"/>
          </a:xfrm>
          <a:prstGeom prst="rect">
            <a:avLst/>
          </a:prstGeom>
          <a:noFill/>
        </p:spPr>
      </p:pic>
      <p:sp>
        <p:nvSpPr>
          <p:cNvPr id="7" name="6 CuadroTexto"/>
          <p:cNvSpPr txBox="1"/>
          <p:nvPr/>
        </p:nvSpPr>
        <p:spPr>
          <a:xfrm>
            <a:off x="152400" y="6019800"/>
            <a:ext cx="2286000" cy="494751"/>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239508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685800" y="533400"/>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Rockwell Extra Bold" pitchFamily="18" charset="0"/>
                <a:cs typeface="Soberana Sans"/>
              </a:rPr>
              <a:t>Para tu vida diaria</a:t>
            </a:r>
            <a:endParaRPr sz="2800" dirty="0">
              <a:latin typeface="Rockwell Extra Bold" pitchFamily="18" charset="0"/>
              <a:cs typeface="Soberana Sans"/>
            </a:endParaRPr>
          </a:p>
        </p:txBody>
      </p:sp>
      <p:sp>
        <p:nvSpPr>
          <p:cNvPr id="7" name="object 35">
            <a:extLst>
              <a:ext uri="{FF2B5EF4-FFF2-40B4-BE49-F238E27FC236}">
                <a16:creationId xmlns:a16="http://schemas.microsoft.com/office/drawing/2014/main" xmlns="" id="{7AA2F7C0-3915-F041-9113-36F645B9863A}"/>
              </a:ext>
            </a:extLst>
          </p:cNvPr>
          <p:cNvSpPr txBox="1"/>
          <p:nvPr/>
        </p:nvSpPr>
        <p:spPr>
          <a:xfrm>
            <a:off x="228600" y="457200"/>
            <a:ext cx="8534400" cy="6129129"/>
          </a:xfrm>
          <a:prstGeom prst="rect">
            <a:avLst/>
          </a:prstGeom>
        </p:spPr>
        <p:txBody>
          <a:bodyPr vert="horz" wrap="square" lIns="0" tIns="62753" rIns="0" bIns="0" rtlCol="0">
            <a:spAutoFit/>
          </a:bodyPr>
          <a:lstStyle/>
          <a:p>
            <a:pPr marR="5080" algn="just">
              <a:spcBef>
                <a:spcPts val="100"/>
              </a:spcBef>
              <a:buFont typeface="Arial" pitchFamily="34" charset="0"/>
              <a:buChar char="•"/>
            </a:pPr>
            <a:r>
              <a:rPr lang="es-MX" sz="2800" dirty="0" smtClean="0"/>
              <a:t>Habla con tus amigos acerca de lo que significan para ti. Compartan sus planes a futuro. Escúchales con atención y trata de motivarles a alcanzar sus metas. Reflexionen sobre la importancia de apoyarse para crecer juntos.</a:t>
            </a:r>
            <a:endParaRPr lang="en-US" sz="2600" spc="-15" dirty="0" smtClean="0">
              <a:latin typeface="Soberana Sans" panose="02000000000000000000" pitchFamily="2" charset="77"/>
              <a:cs typeface="Soberana Sans"/>
            </a:endParaRPr>
          </a:p>
          <a:p>
            <a:pPr marR="5080">
              <a:spcBef>
                <a:spcPts val="100"/>
              </a:spcBef>
              <a:buFont typeface="Arial" pitchFamily="34" charset="0"/>
              <a:buChar char="•"/>
            </a:pPr>
            <a:endParaRPr lang="en-US" sz="2600" spc="-15" dirty="0" smtClean="0">
              <a:latin typeface="Soberana Sans" panose="02000000000000000000" pitchFamily="2" charset="77"/>
              <a:cs typeface="Soberana Sans"/>
            </a:endParaRPr>
          </a:p>
          <a:p>
            <a:pPr marR="5080">
              <a:spcBef>
                <a:spcPts val="100"/>
              </a:spcBef>
            </a:pPr>
            <a:endParaRPr lang="en-US" sz="2000" spc="-15" dirty="0" smtClean="0">
              <a:latin typeface="Soberana Sans" panose="02000000000000000000" pitchFamily="2" charset="77"/>
              <a:cs typeface="Soberana Sans"/>
            </a:endParaRPr>
          </a:p>
          <a:p>
            <a:pPr marR="5080">
              <a:spcBef>
                <a:spcPts val="100"/>
              </a:spcBef>
            </a:pPr>
            <a:endParaRPr lang="en-US" sz="2000" spc="-15" dirty="0" smtClean="0">
              <a:latin typeface="Soberana Sans" panose="02000000000000000000" pitchFamily="2" charset="77"/>
              <a:cs typeface="Soberana Sans"/>
            </a:endParaRPr>
          </a:p>
          <a:p>
            <a:pPr marR="5080">
              <a:spcBef>
                <a:spcPts val="100"/>
              </a:spcBef>
            </a:pPr>
            <a:endParaRPr lang="en-US" sz="2000" spc="-15" dirty="0" smtClean="0">
              <a:latin typeface="Soberana Sans" panose="02000000000000000000" pitchFamily="2" charset="77"/>
              <a:cs typeface="Soberana Sans"/>
            </a:endParaRPr>
          </a:p>
          <a:p>
            <a:pPr marR="5080" algn="just">
              <a:spcBef>
                <a:spcPts val="100"/>
              </a:spcBef>
            </a:pPr>
            <a:r>
              <a:rPr lang="es-MX" sz="2400" dirty="0" smtClean="0"/>
              <a:t>¿Sabías que el 30 de julio es el Día Internacional de la Amistad? La ONU lo declaró en el año 2011, mencionando que “a través de la amistad, cultivando los lazos de la camaradería y fortaleciendo la confianza, podemos contribuir a los cambios fundamentales y necesarios para alcanzar una estabilidad duradera, tejer una red de apoyo social que nos proteja a todos y generar pasión por lograr un mundo mejor, todos unidos por el bien común” Fuente: http://www.un.org/es/events/ </a:t>
            </a:r>
            <a:r>
              <a:rPr lang="es-MX" sz="2400" dirty="0" err="1" smtClean="0"/>
              <a:t>friendshipday</a:t>
            </a:r>
            <a:r>
              <a:rPr lang="es-MX" sz="2400" dirty="0" smtClean="0"/>
              <a:t>/</a:t>
            </a:r>
            <a:endParaRPr lang="en-US" sz="2400" spc="-15" dirty="0">
              <a:latin typeface="Soberana Sans" panose="02000000000000000000" pitchFamily="2" charset="77"/>
              <a:cs typeface="Soberana Sans"/>
            </a:endParaRPr>
          </a:p>
        </p:txBody>
      </p:sp>
      <p:sp>
        <p:nvSpPr>
          <p:cNvPr id="9" name="object 10">
            <a:extLst>
              <a:ext uri="{FF2B5EF4-FFF2-40B4-BE49-F238E27FC236}">
                <a16:creationId xmlns:a16="http://schemas.microsoft.com/office/drawing/2014/main" xmlns="" id="{29700AC3-8E6B-3242-A3F9-D407FB9AF115}"/>
              </a:ext>
            </a:extLst>
          </p:cNvPr>
          <p:cNvSpPr/>
          <p:nvPr/>
        </p:nvSpPr>
        <p:spPr>
          <a:xfrm>
            <a:off x="152400" y="297180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pPr marL="14941">
              <a:spcBef>
                <a:spcPts val="117"/>
              </a:spcBef>
            </a:pPr>
            <a:r>
              <a:rPr lang="es-ES" sz="2400" b="1" spc="-5" dirty="0" smtClean="0">
                <a:solidFill>
                  <a:srgbClr val="FFFFFF"/>
                </a:solidFill>
                <a:latin typeface="Rockwell Extra Bold" pitchFamily="18" charset="0"/>
                <a:cs typeface="Soberana Sans"/>
              </a:rPr>
              <a:t>¿Quieres saber más?</a:t>
            </a:r>
            <a:endParaRPr lang="es-ES" sz="2400" dirty="0">
              <a:latin typeface="Rockwell Extra Bold" pitchFamily="18" charset="0"/>
              <a:cs typeface="Soberana Sans"/>
            </a:endParaRPr>
          </a:p>
        </p:txBody>
      </p:sp>
    </p:spTree>
    <p:extLst>
      <p:ext uri="{BB962C8B-B14F-4D97-AF65-F5344CB8AC3E}">
        <p14:creationId xmlns:p14="http://schemas.microsoft.com/office/powerpoint/2010/main" xmlns="" val="234878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D483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2085</TotalTime>
  <Words>919</Words>
  <Application>Microsoft Office PowerPoint</Application>
  <PresentationFormat>Carta (216 x 279 mm)</PresentationFormat>
  <Paragraphs>77</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Office Theme</vt:lpstr>
      <vt:lpstr> AMIGOS DE MI   FUTURO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¿De qué se trata la conciencia social?</dc:title>
  <dc:creator>Ana Paulina Monroy Velasco</dc:creator>
  <cp:lastModifiedBy>TUTORIAS ELIZABETH</cp:lastModifiedBy>
  <cp:revision>154</cp:revision>
  <dcterms:created xsi:type="dcterms:W3CDTF">2018-06-27T19:50:18Z</dcterms:created>
  <dcterms:modified xsi:type="dcterms:W3CDTF">2020-02-20T18:38:24Z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2018-05-29T00:00:00Z</vt:filetime>
  </property>
  <property fmtid="{D5CDD505-2E9C-101B-9397-08002B2CF9AE}" pid="3" name="Creator">
    <vt:lpwstr>Adobe InDesign CC 13.0 (Windows)</vt:lpwstr>
  </property>
  <property fmtid="{D5CDD505-2E9C-101B-9397-08002B2CF9AE}" pid="4" name="LastSaved">
    <vt:filetime>2018-06-27T00:00:00Z</vt:filetime>
  </property>
</Properties>
</file>