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7" r:id="rId3"/>
    <p:sldId id="267" r:id="rId4"/>
    <p:sldId id="272" r:id="rId5"/>
    <p:sldId id="273" r:id="rId6"/>
    <p:sldId id="276" r:id="rId7"/>
    <p:sldId id="278" r:id="rId8"/>
    <p:sldId id="279" r:id="rId9"/>
    <p:sldId id="280" r:id="rId10"/>
    <p:sldId id="263" r:id="rId11"/>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1351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FF294-A093-4906-B057-188830E97444}" type="datetimeFigureOut">
              <a:rPr lang="es-MX" smtClean="0"/>
              <a:pPr/>
              <a:t>20/02/2020</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1813E-31F9-44AA-AE03-3C2EE4B0D737}" type="slidenum">
              <a:rPr lang="es-MX" smtClean="0"/>
              <a:pPr/>
              <a:t>‹Nº›</a:t>
            </a:fld>
            <a:endParaRPr lang="es-MX"/>
          </a:p>
        </p:txBody>
      </p:sp>
    </p:spTree>
    <p:extLst>
      <p:ext uri="{BB962C8B-B14F-4D97-AF65-F5344CB8AC3E}">
        <p14:creationId xmlns:p14="http://schemas.microsoft.com/office/powerpoint/2010/main" xmlns="" val="41011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8E1813E-31F9-44AA-AE03-3C2EE4B0D737}" type="slidenum">
              <a:rPr lang="es-MX" smtClean="0"/>
              <a:pPr/>
              <a:t>1</a:t>
            </a:fld>
            <a:endParaRPr lang="es-MX"/>
          </a:p>
        </p:txBody>
      </p:sp>
    </p:spTree>
    <p:extLst>
      <p:ext uri="{BB962C8B-B14F-4D97-AF65-F5344CB8AC3E}">
        <p14:creationId xmlns:p14="http://schemas.microsoft.com/office/powerpoint/2010/main" xmlns="" val="48340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63821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2907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811883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3931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10077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8767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30515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Date Placeholder 2"/>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49884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38604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9428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55887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663448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3063" y="-14058"/>
            <a:ext cx="8874268" cy="6858000"/>
          </a:xfrm>
          <a:prstGeom prst="rect">
            <a:avLst/>
          </a:prstGeom>
        </p:spPr>
      </p:pic>
      <p:sp>
        <p:nvSpPr>
          <p:cNvPr id="17" name="Rectángulo redondeado 16"/>
          <p:cNvSpPr/>
          <p:nvPr/>
        </p:nvSpPr>
        <p:spPr>
          <a:xfrm>
            <a:off x="0" y="5800725"/>
            <a:ext cx="9401175" cy="10572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6" name="Rectángulo redondeado 35"/>
          <p:cNvSpPr/>
          <p:nvPr/>
        </p:nvSpPr>
        <p:spPr>
          <a:xfrm>
            <a:off x="1042461" y="2200275"/>
            <a:ext cx="3658126" cy="251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¿Para qué soy bueno (a)? 1.4 ¿En qué me gustaría mejorar? </a:t>
            </a:r>
            <a:endParaRPr lang="es-MX" dirty="0"/>
          </a:p>
        </p:txBody>
      </p:sp>
      <p:sp>
        <p:nvSpPr>
          <p:cNvPr id="40" name="Triángulo isósceles 39"/>
          <p:cNvSpPr/>
          <p:nvPr/>
        </p:nvSpPr>
        <p:spPr>
          <a:xfrm rot="9802839">
            <a:off x="6247153" y="5979337"/>
            <a:ext cx="547167" cy="7138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3" name="Imagen 42"/>
          <p:cNvPicPr>
            <a:picLocks noChangeAspect="1"/>
          </p:cNvPicPr>
          <p:nvPr/>
        </p:nvPicPr>
        <p:blipFill>
          <a:blip r:embed="rId4"/>
          <a:stretch>
            <a:fillRect/>
          </a:stretch>
        </p:blipFill>
        <p:spPr>
          <a:xfrm>
            <a:off x="2222695" y="5201026"/>
            <a:ext cx="2477892" cy="1408570"/>
          </a:xfrm>
          <a:prstGeom prst="rect">
            <a:avLst/>
          </a:prstGeom>
        </p:spPr>
      </p:pic>
      <p:sp>
        <p:nvSpPr>
          <p:cNvPr id="29" name="28 Rectángulo"/>
          <p:cNvSpPr/>
          <p:nvPr/>
        </p:nvSpPr>
        <p:spPr>
          <a:xfrm>
            <a:off x="153980" y="1297961"/>
            <a:ext cx="7991213" cy="830997"/>
          </a:xfrm>
          <a:prstGeom prst="rect">
            <a:avLst/>
          </a:prstGeom>
        </p:spPr>
        <p:txBody>
          <a:bodyPr wrap="square">
            <a:spAutoFit/>
          </a:bodyPr>
          <a:lstStyle/>
          <a:p>
            <a:r>
              <a:rPr lang="es-MX" sz="4800" dirty="0" smtClean="0">
                <a:solidFill>
                  <a:srgbClr val="A1351F"/>
                </a:solidFill>
                <a:latin typeface="Arial Black" pitchFamily="34" charset="0"/>
              </a:rPr>
              <a:t>MI VOCACIÓN</a:t>
            </a:r>
            <a:endParaRPr lang="es-MX" sz="4800" dirty="0">
              <a:solidFill>
                <a:srgbClr val="A1351F"/>
              </a:solidFill>
              <a:latin typeface="Arial Black" pitchFamily="34" charset="0"/>
            </a:endParaRPr>
          </a:p>
        </p:txBody>
      </p:sp>
      <p:sp>
        <p:nvSpPr>
          <p:cNvPr id="8" name="Oval 8">
            <a:extLst>
              <a:ext uri="{FF2B5EF4-FFF2-40B4-BE49-F238E27FC236}">
                <a16:creationId xmlns="" xmlns:a16="http://schemas.microsoft.com/office/drawing/2014/main" id="{A542659A-4FA0-6F4D-B73D-B428747300F6}"/>
              </a:ext>
            </a:extLst>
          </p:cNvPr>
          <p:cNvSpPr/>
          <p:nvPr/>
        </p:nvSpPr>
        <p:spPr>
          <a:xfrm>
            <a:off x="2037144" y="2200275"/>
            <a:ext cx="2985232" cy="286532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TOMA RESPONSABLE DE DECISIONES</a:t>
            </a:r>
            <a:endParaRPr lang="en-US" dirty="0"/>
          </a:p>
        </p:txBody>
      </p:sp>
      <p:pic>
        <p:nvPicPr>
          <p:cNvPr id="10" name="9 Imagen" descr="C:\Users\BECAS 3\AppData\Local\Microsoft\Windows\Temporary Internet Files\Content.IE5\0IGUQ6HK\decidir-entre-infinitos-caminos[1].jpg"/>
          <p:cNvPicPr/>
          <p:nvPr/>
        </p:nvPicPr>
        <p:blipFill>
          <a:blip r:embed="rId5" cstate="print"/>
          <a:srcRect/>
          <a:stretch>
            <a:fillRect/>
          </a:stretch>
        </p:blipFill>
        <p:spPr bwMode="auto">
          <a:xfrm>
            <a:off x="2454764" y="2662901"/>
            <a:ext cx="2150287" cy="1203960"/>
          </a:xfrm>
          <a:prstGeom prst="rect">
            <a:avLst/>
          </a:prstGeom>
          <a:noFill/>
          <a:ln w="9525">
            <a:noFill/>
            <a:miter lim="800000"/>
            <a:headEnd/>
            <a:tailEnd/>
          </a:ln>
        </p:spPr>
      </p:pic>
    </p:spTree>
    <p:extLst>
      <p:ext uri="{BB962C8B-B14F-4D97-AF65-F5344CB8AC3E}">
        <p14:creationId xmlns:p14="http://schemas.microsoft.com/office/powerpoint/2010/main" xmlns="" val="156664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uadroTexto 2"/>
          <p:cNvSpPr txBox="1"/>
          <p:nvPr/>
        </p:nvSpPr>
        <p:spPr>
          <a:xfrm>
            <a:off x="3068643" y="2394909"/>
            <a:ext cx="2928938" cy="1015663"/>
          </a:xfrm>
          <a:prstGeom prst="rect">
            <a:avLst/>
          </a:prstGeom>
          <a:noFill/>
        </p:spPr>
        <p:txBody>
          <a:bodyPr wrap="square" rtlCol="0">
            <a:spAutoFit/>
          </a:bodyPr>
          <a:lstStyle/>
          <a:p>
            <a:r>
              <a:rPr lang="es-MX" sz="6000" b="1" cap="small" dirty="0"/>
              <a:t>Gracias</a:t>
            </a:r>
          </a:p>
        </p:txBody>
      </p:sp>
      <p:pic>
        <p:nvPicPr>
          <p:cNvPr id="6" name="Imagen 5"/>
          <p:cNvPicPr>
            <a:picLocks noChangeAspect="1"/>
          </p:cNvPicPr>
          <p:nvPr/>
        </p:nvPicPr>
        <p:blipFill>
          <a:blip r:embed="rId3"/>
          <a:stretch>
            <a:fillRect/>
          </a:stretch>
        </p:blipFill>
        <p:spPr>
          <a:xfrm>
            <a:off x="8197041" y="585788"/>
            <a:ext cx="818372" cy="576148"/>
          </a:xfrm>
          <a:prstGeom prst="rect">
            <a:avLst/>
          </a:prstGeom>
        </p:spPr>
      </p:pic>
    </p:spTree>
    <p:extLst>
      <p:ext uri="{BB962C8B-B14F-4D97-AF65-F5344CB8AC3E}">
        <p14:creationId xmlns:p14="http://schemas.microsoft.com/office/powerpoint/2010/main" xmlns="" val="90363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11" name="10 Rectángulo"/>
          <p:cNvSpPr/>
          <p:nvPr/>
        </p:nvSpPr>
        <p:spPr>
          <a:xfrm>
            <a:off x="0" y="112535"/>
            <a:ext cx="8496885" cy="5509200"/>
          </a:xfrm>
          <a:prstGeom prst="rect">
            <a:avLst/>
          </a:prstGeom>
        </p:spPr>
        <p:txBody>
          <a:bodyPr wrap="square">
            <a:spAutoFit/>
          </a:bodyPr>
          <a:lstStyle/>
          <a:p>
            <a:pPr algn="just"/>
            <a:endParaRPr lang="es-MX" sz="2400" dirty="0" smtClean="0">
              <a:latin typeface="Arial Black" pitchFamily="34" charset="0"/>
            </a:endParaRPr>
          </a:p>
          <a:p>
            <a:pPr algn="just"/>
            <a:r>
              <a:rPr lang="es-MX" sz="2800" dirty="0" smtClean="0">
                <a:solidFill>
                  <a:schemeClr val="bg1">
                    <a:lumMod val="65000"/>
                  </a:schemeClr>
                </a:solidFill>
                <a:latin typeface="Arial Black" pitchFamily="34" charset="0"/>
              </a:rPr>
              <a:t>CONTEXTO</a:t>
            </a:r>
          </a:p>
          <a:p>
            <a:pPr algn="just">
              <a:lnSpc>
                <a:spcPct val="150000"/>
              </a:lnSpc>
            </a:pPr>
            <a:endParaRPr lang="es-MX" sz="2000" dirty="0" smtClean="0">
              <a:latin typeface="Arial" pitchFamily="34" charset="0"/>
              <a:cs typeface="Arial" pitchFamily="34" charset="0"/>
            </a:endParaRPr>
          </a:p>
          <a:p>
            <a:pPr algn="just">
              <a:lnSpc>
                <a:spcPct val="150000"/>
              </a:lnSpc>
            </a:pPr>
            <a:r>
              <a:rPr lang="es-MX" sz="2000" b="1" dirty="0" smtClean="0">
                <a:solidFill>
                  <a:schemeClr val="bg1">
                    <a:lumMod val="50000"/>
                  </a:schemeClr>
                </a:solidFill>
              </a:rPr>
              <a:t>El contexto escolar es un espacio propicio para descubrir y potenciar la vocación de los estudiantes. La orientación de los profesores en este sentido es de gran valor en el establecimiento de metas de las dimensiones académica, profesional y laboral en sus proyectos de vida. Es importante contar con información y con recursos disponibles para la orientación vocacional, así como abrir espacios de análisis sobre las decisiones y sus motivadores en este aspecto para ayudar a los estudiantes. </a:t>
            </a:r>
          </a:p>
          <a:p>
            <a:pPr algn="just">
              <a:lnSpc>
                <a:spcPct val="150000"/>
              </a:lnSpc>
            </a:pPr>
            <a:r>
              <a:rPr lang="es-MX" sz="2000" b="1" dirty="0" smtClean="0">
                <a:solidFill>
                  <a:schemeClr val="bg1">
                    <a:lumMod val="50000"/>
                  </a:schemeClr>
                </a:solidFill>
              </a:rPr>
              <a:t>En este actividad se plantean ejercicios que permitirán identificar las prioridades e intereses vocacionales de los estudiantes.</a:t>
            </a:r>
            <a:endParaRPr lang="es-MX" sz="2000" b="1"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71193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0" y="12889"/>
            <a:ext cx="7047914" cy="1631216"/>
          </a:xfrm>
          <a:prstGeom prst="rect">
            <a:avLst/>
          </a:prstGeom>
          <a:noFill/>
        </p:spPr>
        <p:txBody>
          <a:bodyPr wrap="square" rtlCol="0">
            <a:spAutoFit/>
          </a:bodyPr>
          <a:lstStyle/>
          <a:p>
            <a:r>
              <a:rPr lang="es-MX" sz="2000" dirty="0" smtClean="0">
                <a:solidFill>
                  <a:schemeClr val="bg1">
                    <a:lumMod val="50000"/>
                  </a:schemeClr>
                </a:solidFill>
                <a:latin typeface="Arial Black" pitchFamily="34" charset="0"/>
              </a:rPr>
              <a:t>¿Cuál es el objetivo de la lección?</a:t>
            </a:r>
          </a:p>
          <a:p>
            <a:r>
              <a:rPr lang="es-MX" sz="2000" dirty="0" smtClean="0">
                <a:latin typeface="Arial Black" pitchFamily="34" charset="0"/>
              </a:rPr>
              <a:t> </a:t>
            </a:r>
            <a:r>
              <a:rPr lang="es-MX" sz="2000" dirty="0" smtClean="0"/>
              <a:t>Que los estudiantes identifiquen la importancia de establecer un proyecto de vida que les permita definir metas de acuerdo con sus intereses, valores y contexto, para guiar la toma responsable de decisiones.</a:t>
            </a:r>
            <a:endParaRPr lang="es-MX" sz="2000" b="1" cap="small" dirty="0">
              <a:solidFill>
                <a:srgbClr val="FF0000"/>
              </a:solidFill>
              <a:latin typeface="Arial" pitchFamily="34" charset="0"/>
              <a:cs typeface="Arial" pitchFamily="34" charset="0"/>
            </a:endParaRPr>
          </a:p>
        </p:txBody>
      </p:sp>
      <p:grpSp>
        <p:nvGrpSpPr>
          <p:cNvPr id="7" name="Grupo 6"/>
          <p:cNvGrpSpPr/>
          <p:nvPr/>
        </p:nvGrpSpPr>
        <p:grpSpPr>
          <a:xfrm>
            <a:off x="2996665" y="2472166"/>
            <a:ext cx="285992" cy="234322"/>
            <a:chOff x="5137870" y="6179731"/>
            <a:chExt cx="442243" cy="358525"/>
          </a:xfrm>
        </p:grpSpPr>
        <p:grpSp>
          <p:nvGrpSpPr>
            <p:cNvPr id="9" name="Grupo 8"/>
            <p:cNvGrpSpPr/>
            <p:nvPr/>
          </p:nvGrpSpPr>
          <p:grpSpPr>
            <a:xfrm>
              <a:off x="5137870" y="6179731"/>
              <a:ext cx="79723" cy="236868"/>
              <a:chOff x="1694453" y="1088740"/>
              <a:chExt cx="432048" cy="900100"/>
            </a:xfrm>
          </p:grpSpPr>
          <p:sp>
            <p:nvSpPr>
              <p:cNvPr id="15" name="Elipse 14"/>
              <p:cNvSpPr/>
              <p:nvPr/>
            </p:nvSpPr>
            <p:spPr>
              <a:xfrm>
                <a:off x="1694453" y="1088740"/>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p:cNvSpPr/>
              <p:nvPr/>
            </p:nvSpPr>
            <p:spPr>
              <a:xfrm>
                <a:off x="1694453" y="1772816"/>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Elipse 12"/>
            <p:cNvSpPr/>
            <p:nvPr/>
          </p:nvSpPr>
          <p:spPr>
            <a:xfrm>
              <a:off x="5508106" y="6446136"/>
              <a:ext cx="72007" cy="92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5174971" y="6182305"/>
              <a:ext cx="24531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Rectángulo"/>
          <p:cNvSpPr/>
          <p:nvPr/>
        </p:nvSpPr>
        <p:spPr>
          <a:xfrm>
            <a:off x="-1" y="1497683"/>
            <a:ext cx="9015413" cy="984885"/>
          </a:xfrm>
          <a:prstGeom prst="rect">
            <a:avLst/>
          </a:prstGeom>
        </p:spPr>
        <p:txBody>
          <a:bodyPr wrap="square">
            <a:spAutoFit/>
          </a:bodyPr>
          <a:lstStyle/>
          <a:p>
            <a:pPr algn="r"/>
            <a:r>
              <a:rPr lang="es-MX" dirty="0" smtClean="0">
                <a:solidFill>
                  <a:schemeClr val="bg1">
                    <a:lumMod val="50000"/>
                  </a:schemeClr>
                </a:solidFill>
                <a:latin typeface="Arial Black" pitchFamily="34" charset="0"/>
              </a:rPr>
              <a:t>¿Por qué es importante? </a:t>
            </a:r>
          </a:p>
          <a:p>
            <a:pPr algn="r"/>
            <a:r>
              <a:rPr lang="es-MX" sz="2000" dirty="0" smtClean="0"/>
              <a:t>Porque identificarán las dimensiones académica, profesional y laboral en su proyecto de vida.</a:t>
            </a:r>
            <a:r>
              <a:rPr lang="es-MX" dirty="0" smtClean="0">
                <a:latin typeface="Arial" pitchFamily="34" charset="0"/>
                <a:cs typeface="Arial" pitchFamily="34" charset="0"/>
              </a:rPr>
              <a:t> </a:t>
            </a:r>
            <a:endParaRPr lang="es-MX" dirty="0">
              <a:latin typeface="Arial" pitchFamily="34" charset="0"/>
              <a:cs typeface="Arial" pitchFamily="34" charset="0"/>
            </a:endParaRPr>
          </a:p>
        </p:txBody>
      </p:sp>
      <p:sp>
        <p:nvSpPr>
          <p:cNvPr id="18" name="17 CuadroTexto"/>
          <p:cNvSpPr txBox="1"/>
          <p:nvPr/>
        </p:nvSpPr>
        <p:spPr>
          <a:xfrm>
            <a:off x="0" y="2517496"/>
            <a:ext cx="9015412" cy="4247317"/>
          </a:xfrm>
          <a:prstGeom prst="rect">
            <a:avLst/>
          </a:prstGeom>
          <a:noFill/>
        </p:spPr>
        <p:txBody>
          <a:bodyPr wrap="square" rtlCol="0">
            <a:spAutoFit/>
          </a:bodyPr>
          <a:lstStyle/>
          <a:p>
            <a:r>
              <a:rPr lang="es-MX" dirty="0" smtClean="0">
                <a:solidFill>
                  <a:schemeClr val="bg1">
                    <a:lumMod val="50000"/>
                  </a:schemeClr>
                </a:solidFill>
                <a:latin typeface="Arial Black" pitchFamily="34" charset="0"/>
              </a:rPr>
              <a:t>Estructura de la sesión y recomendaciones específicas</a:t>
            </a:r>
          </a:p>
          <a:p>
            <a:endParaRPr lang="es-MX" dirty="0" smtClean="0">
              <a:latin typeface="Arial Black" pitchFamily="34" charset="0"/>
            </a:endParaRPr>
          </a:p>
          <a:p>
            <a:r>
              <a:rPr lang="es-MX" dirty="0" smtClean="0">
                <a:solidFill>
                  <a:schemeClr val="bg1">
                    <a:lumMod val="50000"/>
                  </a:schemeClr>
                </a:solidFill>
                <a:latin typeface="Arial Black" pitchFamily="34" charset="0"/>
              </a:rPr>
              <a:t>Presentación</a:t>
            </a:r>
          </a:p>
          <a:p>
            <a:r>
              <a:rPr lang="es-MX" dirty="0" smtClean="0">
                <a:latin typeface="Arial" pitchFamily="34" charset="0"/>
                <a:cs typeface="Arial" pitchFamily="34" charset="0"/>
              </a:rPr>
              <a:t> </a:t>
            </a:r>
            <a:r>
              <a:rPr lang="es-MX" dirty="0" smtClean="0"/>
              <a:t>Lea o invite a alguno de los estudiantes a leer la introducción, la cita y El reto es</a:t>
            </a:r>
          </a:p>
          <a:p>
            <a:endParaRPr lang="es-ES" dirty="0" smtClean="0">
              <a:latin typeface="Arial Black" pitchFamily="34" charset="0"/>
            </a:endParaRPr>
          </a:p>
          <a:p>
            <a:pPr algn="just"/>
            <a:r>
              <a:rPr lang="es-MX" sz="2000" b="1" dirty="0" smtClean="0">
                <a:solidFill>
                  <a:schemeClr val="bg1">
                    <a:lumMod val="50000"/>
                  </a:schemeClr>
                </a:solidFill>
                <a:latin typeface="Arial Black" pitchFamily="34" charset="0"/>
                <a:cs typeface="Arial" pitchFamily="34" charset="0"/>
              </a:rPr>
              <a:t>Introducción</a:t>
            </a:r>
          </a:p>
          <a:p>
            <a:pPr algn="just"/>
            <a:r>
              <a:rPr lang="es-MX" sz="2000" dirty="0" smtClean="0">
                <a:solidFill>
                  <a:schemeClr val="bg1">
                    <a:lumMod val="50000"/>
                  </a:schemeClr>
                </a:solidFill>
              </a:rPr>
              <a:t>Seguramente en la infancia te preguntaron más de una vez: “¿Qué quieres ser de grande?”, ¿recuerdas que respondías? Tus intereses vocacionales pueden haber cambiado con el tiempo, por lo que es importante que plantees objetivos y metas considerando los aspectos académicos, profesionales y laborales en tu proyecto de vida. ¿Qué tal si empiezas ahora? </a:t>
            </a:r>
          </a:p>
          <a:p>
            <a:pPr algn="just"/>
            <a:r>
              <a:rPr lang="es-MX" sz="2000" b="1" dirty="0" smtClean="0">
                <a:solidFill>
                  <a:schemeClr val="bg1">
                    <a:lumMod val="50000"/>
                  </a:schemeClr>
                </a:solidFill>
              </a:rPr>
              <a:t>El reto es </a:t>
            </a:r>
            <a:r>
              <a:rPr lang="es-MX" sz="2000" dirty="0" smtClean="0">
                <a:solidFill>
                  <a:schemeClr val="bg1">
                    <a:lumMod val="50000"/>
                  </a:schemeClr>
                </a:solidFill>
              </a:rPr>
              <a:t>identificar la importancia de establecer un proyecto de vida que te permita definir metas de acuerdo con tus intereses, valores y contexto, para guiar la toma responsable de decisiones.</a:t>
            </a:r>
            <a:endParaRPr lang="es-MX" sz="2000" b="1"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35684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8197041" y="585788"/>
            <a:ext cx="818372" cy="576148"/>
          </a:xfrm>
          <a:prstGeom prst="rect">
            <a:avLst/>
          </a:prstGeom>
        </p:spPr>
      </p:pic>
      <p:sp>
        <p:nvSpPr>
          <p:cNvPr id="5" name="CuadroTexto 4"/>
          <p:cNvSpPr txBox="1"/>
          <p:nvPr/>
        </p:nvSpPr>
        <p:spPr>
          <a:xfrm>
            <a:off x="272982" y="145583"/>
            <a:ext cx="8702205" cy="5970865"/>
          </a:xfrm>
          <a:prstGeom prst="rect">
            <a:avLst/>
          </a:prstGeom>
          <a:noFill/>
        </p:spPr>
        <p:txBody>
          <a:bodyPr wrap="square" rtlCol="0">
            <a:spAutoFit/>
          </a:bodyPr>
          <a:lstStyle/>
          <a:p>
            <a:r>
              <a:rPr lang="es-MX" sz="2400" b="1" dirty="0" smtClean="0">
                <a:solidFill>
                  <a:schemeClr val="bg1">
                    <a:lumMod val="50000"/>
                  </a:schemeClr>
                </a:solidFill>
                <a:latin typeface="Arial" pitchFamily="34" charset="0"/>
                <a:cs typeface="Arial" pitchFamily="34" charset="0"/>
              </a:rPr>
              <a:t>Actividad 1: Cuando sea grande.</a:t>
            </a:r>
          </a:p>
          <a:p>
            <a:r>
              <a:rPr lang="es-MX" dirty="0" smtClean="0">
                <a:latin typeface="Arial" pitchFamily="34" charset="0"/>
                <a:cs typeface="Arial" pitchFamily="34" charset="0"/>
              </a:rPr>
              <a:t>Haga una breve introducción explicando las dimensiones académica, profesional y laboral. Hable de la importancia de analizar a profundidad sus habilidades, intereses y valores para elegir. </a:t>
            </a:r>
          </a:p>
          <a:p>
            <a:r>
              <a:rPr lang="es-MX" dirty="0" smtClean="0">
                <a:latin typeface="Arial" pitchFamily="34" charset="0"/>
                <a:cs typeface="Arial" pitchFamily="34" charset="0"/>
              </a:rPr>
              <a:t>• Invite a sus estudiantes a recordar qué contestaban cuando les preguntaban de pequeños ¿qué querían ser  cuando fueran grandes? Solicite que escriban en su variación o cuaderno lo qué responderían el día de hoy. </a:t>
            </a:r>
          </a:p>
          <a:p>
            <a:r>
              <a:rPr lang="es-MX" dirty="0" smtClean="0">
                <a:latin typeface="Arial" pitchFamily="34" charset="0"/>
                <a:cs typeface="Arial" pitchFamily="34" charset="0"/>
              </a:rPr>
              <a:t>• Cuando hayan respondido la pregunta, solicite que completen la tabla con una o más opciones sobre sus intereses académicos, profesionales y laborales. Muestre disposición para aclarar dudas.</a:t>
            </a:r>
          </a:p>
          <a:p>
            <a:r>
              <a:rPr lang="es-MX" dirty="0" smtClean="0">
                <a:latin typeface="Arial" pitchFamily="34" charset="0"/>
                <a:cs typeface="Arial" pitchFamily="34" charset="0"/>
              </a:rPr>
              <a:t>• Cierre la actividad invitándoles a reflexionar sobre el tema con más tiempo en otros espacios, para poder tomar decisiones de una manera responsable. </a:t>
            </a:r>
            <a:endParaRPr lang="es-ES" i="1" dirty="0" smtClean="0">
              <a:latin typeface="Arial" pitchFamily="34" charset="0"/>
              <a:cs typeface="Arial" pitchFamily="34" charset="0"/>
            </a:endParaRPr>
          </a:p>
          <a:p>
            <a:pPr>
              <a:buFontTx/>
              <a:buChar char="-"/>
            </a:pPr>
            <a:endParaRPr lang="es-ES" i="1" dirty="0" smtClean="0">
              <a:latin typeface="Arial" pitchFamily="34" charset="0"/>
              <a:cs typeface="Arial" pitchFamily="34" charset="0"/>
            </a:endParaRPr>
          </a:p>
          <a:p>
            <a:pPr>
              <a:buFontTx/>
              <a:buChar char="-"/>
            </a:pPr>
            <a:r>
              <a:rPr lang="es-MX" dirty="0" smtClean="0">
                <a:solidFill>
                  <a:schemeClr val="bg1">
                    <a:lumMod val="50000"/>
                  </a:schemeClr>
                </a:solidFill>
                <a:latin typeface="Arial" pitchFamily="34" charset="0"/>
                <a:cs typeface="Arial" pitchFamily="34" charset="0"/>
              </a:rPr>
              <a:t>a. Si respondieras hoy a la pregunta, ¿qué quieres ser cuando seas grande?, ¿cómo responderías? _____________________________</a:t>
            </a:r>
          </a:p>
          <a:p>
            <a:pPr>
              <a:buFontTx/>
              <a:buChar char="-"/>
            </a:pPr>
            <a:r>
              <a:rPr lang="es-MX" dirty="0" smtClean="0">
                <a:solidFill>
                  <a:schemeClr val="bg1">
                    <a:lumMod val="50000"/>
                  </a:schemeClr>
                </a:solidFill>
                <a:latin typeface="Arial" pitchFamily="34" charset="0"/>
                <a:cs typeface="Arial" pitchFamily="34" charset="0"/>
              </a:rPr>
              <a:t>b. A partir de tu respuesta anterior, llena la tabla con tus intereses académicos, profesionales y laborales. Puedes escribir una o más opciones en cada columna.</a:t>
            </a:r>
          </a:p>
          <a:p>
            <a:pPr>
              <a:buFontTx/>
              <a:buChar char="-"/>
            </a:pPr>
            <a:endParaRPr lang="es-ES" i="1" dirty="0" smtClean="0">
              <a:latin typeface="Arial" pitchFamily="34" charset="0"/>
              <a:cs typeface="Arial" pitchFamily="34" charset="0"/>
            </a:endParaRPr>
          </a:p>
          <a:p>
            <a:pPr>
              <a:buFontTx/>
              <a:buChar char="-"/>
            </a:pPr>
            <a:endParaRPr lang="es-ES" sz="1200" i="1" dirty="0" smtClean="0">
              <a:cs typeface="Arial" pitchFamily="34" charset="0"/>
            </a:endParaRPr>
          </a:p>
          <a:p>
            <a:endParaRPr lang="es-MX" sz="2000" dirty="0" smtClean="0">
              <a:latin typeface="Arial" pitchFamily="34" charset="0"/>
              <a:cs typeface="Arial" pitchFamily="34" charset="0"/>
            </a:endParaRPr>
          </a:p>
          <a:p>
            <a:r>
              <a:rPr lang="es-MX" sz="2000" dirty="0" smtClean="0">
                <a:latin typeface="Arial" pitchFamily="34" charset="0"/>
                <a:cs typeface="Arial" pitchFamily="34" charset="0"/>
              </a:rPr>
              <a:t> </a:t>
            </a:r>
            <a:endParaRPr lang="es-MX" sz="2000" b="1" cap="small" dirty="0">
              <a:solidFill>
                <a:srgbClr val="FF0000"/>
              </a:solidFill>
              <a:latin typeface="Arial" pitchFamily="34" charset="0"/>
              <a:cs typeface="Arial" pitchFamily="34" charset="0"/>
            </a:endParaRPr>
          </a:p>
        </p:txBody>
      </p:sp>
      <p:graphicFrame>
        <p:nvGraphicFramePr>
          <p:cNvPr id="12" name="11 Tabla"/>
          <p:cNvGraphicFramePr>
            <a:graphicFrameLocks noGrp="1"/>
          </p:cNvGraphicFramePr>
          <p:nvPr/>
        </p:nvGraphicFramePr>
        <p:xfrm>
          <a:off x="272983" y="4945480"/>
          <a:ext cx="8284164" cy="1752600"/>
        </p:xfrm>
        <a:graphic>
          <a:graphicData uri="http://schemas.openxmlformats.org/drawingml/2006/table">
            <a:tbl>
              <a:tblPr firstRow="1" bandRow="1">
                <a:tableStyleId>{5C22544A-7EE6-4342-B048-85BDC9FD1C3A}</a:tableStyleId>
              </a:tblPr>
              <a:tblGrid>
                <a:gridCol w="2761388"/>
                <a:gridCol w="2761388"/>
                <a:gridCol w="2761388"/>
              </a:tblGrid>
              <a:tr h="370840">
                <a:tc>
                  <a:txBody>
                    <a:bodyPr/>
                    <a:lstStyle/>
                    <a:p>
                      <a:r>
                        <a:rPr lang="es-MX" dirty="0" smtClean="0"/>
                        <a:t>¿Qué voy a estudiar y en dónde?</a:t>
                      </a:r>
                      <a:endParaRPr lang="es-MX" dirty="0"/>
                    </a:p>
                  </a:txBody>
                  <a:tcPr>
                    <a:solidFill>
                      <a:schemeClr val="bg1">
                        <a:lumMod val="50000"/>
                      </a:schemeClr>
                    </a:solidFill>
                  </a:tcPr>
                </a:tc>
                <a:tc>
                  <a:txBody>
                    <a:bodyPr/>
                    <a:lstStyle/>
                    <a:p>
                      <a:r>
                        <a:rPr lang="es-MX" dirty="0" smtClean="0"/>
                        <a:t>¿Cuál será mi profesión?</a:t>
                      </a:r>
                      <a:endParaRPr lang="es-MX" dirty="0"/>
                    </a:p>
                  </a:txBody>
                  <a:tcPr>
                    <a:solidFill>
                      <a:schemeClr val="bg1">
                        <a:lumMod val="50000"/>
                      </a:schemeClr>
                    </a:solidFill>
                  </a:tcPr>
                </a:tc>
                <a:tc>
                  <a:txBody>
                    <a:bodyPr/>
                    <a:lstStyle/>
                    <a:p>
                      <a:r>
                        <a:rPr lang="es-MX" dirty="0" smtClean="0"/>
                        <a:t>¿A qué me quiero dedicar y en dónde?</a:t>
                      </a:r>
                      <a:endParaRPr lang="es-MX" dirty="0"/>
                    </a:p>
                  </a:txBody>
                  <a:tcPr>
                    <a:solidFill>
                      <a:schemeClr val="bg1">
                        <a:lumMod val="50000"/>
                      </a:schemeClr>
                    </a:solidFill>
                  </a:tcPr>
                </a:tc>
              </a:tr>
              <a:tr h="370840">
                <a:tc>
                  <a:txBody>
                    <a:bodyPr/>
                    <a:lstStyle/>
                    <a:p>
                      <a:endParaRPr lang="es-MX"/>
                    </a:p>
                  </a:txBody>
                  <a:tcPr/>
                </a:tc>
                <a:tc>
                  <a:txBody>
                    <a:bodyPr/>
                    <a:lstStyle/>
                    <a:p>
                      <a:endParaRPr lang="es-MX" dirty="0"/>
                    </a:p>
                  </a:txBody>
                  <a:tcPr/>
                </a:tc>
                <a:tc>
                  <a:txBody>
                    <a:bodyPr/>
                    <a:lstStyle/>
                    <a:p>
                      <a:endParaRPr lang="es-MX"/>
                    </a:p>
                  </a:txBody>
                  <a:tcPr/>
                </a:tc>
              </a:tr>
              <a:tr h="370840">
                <a:tc>
                  <a:txBody>
                    <a:bodyPr/>
                    <a:lstStyle/>
                    <a:p>
                      <a:endParaRPr lang="es-MX"/>
                    </a:p>
                  </a:txBody>
                  <a:tcPr/>
                </a:tc>
                <a:tc>
                  <a:txBody>
                    <a:bodyPr/>
                    <a:lstStyle/>
                    <a:p>
                      <a:endParaRPr lang="es-MX" dirty="0"/>
                    </a:p>
                  </a:txBody>
                  <a:tcPr/>
                </a:tc>
                <a:tc>
                  <a:txBody>
                    <a:bodyPr/>
                    <a:lstStyle/>
                    <a:p>
                      <a:endParaRPr lang="es-MX"/>
                    </a:p>
                  </a:txBody>
                  <a:tcPr/>
                </a:tc>
              </a:tr>
              <a:tr h="370840">
                <a:tc>
                  <a:txBody>
                    <a:bodyPr/>
                    <a:lstStyle/>
                    <a:p>
                      <a:endParaRPr lang="es-MX"/>
                    </a:p>
                  </a:txBody>
                  <a:tcPr/>
                </a:tc>
                <a:tc>
                  <a:txBody>
                    <a:bodyPr/>
                    <a:lstStyle/>
                    <a:p>
                      <a:endParaRPr lang="es-MX" dirty="0"/>
                    </a:p>
                  </a:txBody>
                  <a:tcPr/>
                </a:tc>
                <a:tc>
                  <a:txBody>
                    <a:bodyPr/>
                    <a:lstStyle/>
                    <a:p>
                      <a:endParaRPr lang="es-MX" dirty="0"/>
                    </a:p>
                  </a:txBody>
                  <a:tcPr/>
                </a:tc>
              </a:tr>
            </a:tbl>
          </a:graphicData>
        </a:graphic>
      </p:graphicFrame>
    </p:spTree>
    <p:extLst>
      <p:ext uri="{BB962C8B-B14F-4D97-AF65-F5344CB8AC3E}">
        <p14:creationId xmlns:p14="http://schemas.microsoft.com/office/powerpoint/2010/main" xmlns="" val="35684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115889" y="98474"/>
            <a:ext cx="4582716" cy="6370975"/>
          </a:xfrm>
          <a:prstGeom prst="rect">
            <a:avLst/>
          </a:prstGeom>
          <a:noFill/>
        </p:spPr>
        <p:txBody>
          <a:bodyPr wrap="square" rtlCol="0">
            <a:spAutoFit/>
          </a:bodyPr>
          <a:lstStyle/>
          <a:p>
            <a:r>
              <a:rPr lang="es-MX" sz="2800" dirty="0" smtClean="0">
                <a:solidFill>
                  <a:schemeClr val="bg1">
                    <a:lumMod val="65000"/>
                  </a:schemeClr>
                </a:solidFill>
                <a:latin typeface="Arial Black" pitchFamily="34" charset="0"/>
              </a:rPr>
              <a:t>Actividad 2: </a:t>
            </a:r>
          </a:p>
          <a:p>
            <a:r>
              <a:rPr lang="es-MX" sz="2000" dirty="0" smtClean="0">
                <a:latin typeface="Arial" pitchFamily="34" charset="0"/>
                <a:cs typeface="Arial" pitchFamily="34" charset="0"/>
              </a:rPr>
              <a:t>Solicite al grupo que comenten sus respuestas de la actividad anterior. Dé la palabra a uno o dos estudiantes. </a:t>
            </a:r>
          </a:p>
          <a:p>
            <a:r>
              <a:rPr lang="es-MX" sz="2000" dirty="0" smtClean="0">
                <a:latin typeface="Arial" pitchFamily="34" charset="0"/>
                <a:cs typeface="Arial" pitchFamily="34" charset="0"/>
              </a:rPr>
              <a:t>• Dé pie a la reflexión y al diálogo sobre la importancia de investigar acerca de las opciones que existen para estudiar y trabajar en las distintas áreas del conocimiento. </a:t>
            </a:r>
          </a:p>
          <a:p>
            <a:r>
              <a:rPr lang="es-MX" sz="2000" b="1" dirty="0" smtClean="0">
                <a:latin typeface="Arial" pitchFamily="34" charset="0"/>
                <a:cs typeface="Arial" pitchFamily="34" charset="0"/>
              </a:rPr>
              <a:t>a. Comenten con el grupo sus respuestas y reflexionen sobre la importancia de investigar acerca de las opciones que existen para estudiar y trabajar en las distintas áreas del conocimiento y pueden comentar algunas coincidencias.</a:t>
            </a:r>
          </a:p>
          <a:p>
            <a:endParaRPr lang="es-MX" sz="2000" dirty="0" smtClean="0">
              <a:latin typeface="Arial" pitchFamily="34" charset="0"/>
              <a:cs typeface="Arial" pitchFamily="34" charset="0"/>
            </a:endParaRPr>
          </a:p>
          <a:p>
            <a:r>
              <a:rPr lang="es-MX" sz="2000" dirty="0" smtClean="0">
                <a:latin typeface="Arial" pitchFamily="34" charset="0"/>
                <a:cs typeface="Arial" pitchFamily="34" charset="0"/>
              </a:rPr>
              <a:t>• Cierre la actividad recomendando recursos para conocer más sobre sus intereses vocacionales.</a:t>
            </a:r>
          </a:p>
        </p:txBody>
      </p:sp>
      <p:sp>
        <p:nvSpPr>
          <p:cNvPr id="18" name="Rectángulo 10"/>
          <p:cNvSpPr/>
          <p:nvPr/>
        </p:nvSpPr>
        <p:spPr>
          <a:xfrm>
            <a:off x="5343305" y="9003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ángulo 10"/>
          <p:cNvSpPr/>
          <p:nvPr/>
        </p:nvSpPr>
        <p:spPr>
          <a:xfrm>
            <a:off x="5495705" y="1052786"/>
            <a:ext cx="1705195" cy="109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10"/>
          <p:cNvSpPr/>
          <p:nvPr/>
        </p:nvSpPr>
        <p:spPr>
          <a:xfrm>
            <a:off x="5495705" y="10527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6" name="Picture 2" descr="C:\Users\BECAS 3\AppData\Local\Microsoft\Windows\Temporary Internet Files\Content.IE5\CCPOBORB\IMAGENES-trabajamos-en-clase-el-d%c3%ada-del-padre-las-profesiones_02[1].jpg"/>
          <p:cNvPicPr>
            <a:picLocks noChangeAspect="1" noChangeArrowheads="1"/>
          </p:cNvPicPr>
          <p:nvPr/>
        </p:nvPicPr>
        <p:blipFill>
          <a:blip r:embed="rId4"/>
          <a:srcRect/>
          <a:stretch>
            <a:fillRect/>
          </a:stretch>
        </p:blipFill>
        <p:spPr bwMode="auto">
          <a:xfrm>
            <a:off x="4724548" y="1692322"/>
            <a:ext cx="3862503" cy="4575128"/>
          </a:xfrm>
          <a:prstGeom prst="rect">
            <a:avLst/>
          </a:prstGeom>
          <a:noFill/>
        </p:spPr>
      </p:pic>
    </p:spTree>
    <p:extLst>
      <p:ext uri="{BB962C8B-B14F-4D97-AF65-F5344CB8AC3E}">
        <p14:creationId xmlns:p14="http://schemas.microsoft.com/office/powerpoint/2010/main" xmlns="" val="35684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0" y="273697"/>
            <a:ext cx="7779433" cy="6309420"/>
          </a:xfrm>
          <a:prstGeom prst="rect">
            <a:avLst/>
          </a:prstGeom>
          <a:noFill/>
        </p:spPr>
        <p:txBody>
          <a:bodyPr wrap="square" rtlCol="0">
            <a:spAutoFit/>
          </a:bodyPr>
          <a:lstStyle/>
          <a:p>
            <a:r>
              <a:rPr lang="es-MX" sz="2400" b="1" cap="small" dirty="0" smtClean="0">
                <a:solidFill>
                  <a:schemeClr val="bg1">
                    <a:lumMod val="65000"/>
                  </a:schemeClr>
                </a:solidFill>
                <a:latin typeface="Arial Black" pitchFamily="34" charset="0"/>
              </a:rPr>
              <a:t>RESUMEN</a:t>
            </a:r>
          </a:p>
          <a:p>
            <a:endParaRPr lang="es-ES" sz="2000" b="1" cap="small" dirty="0" smtClean="0">
              <a:solidFill>
                <a:srgbClr val="FF0000"/>
              </a:solidFill>
            </a:endParaRPr>
          </a:p>
          <a:p>
            <a:pPr algn="just"/>
            <a:r>
              <a:rPr lang="es-MX" sz="2000" dirty="0" smtClean="0">
                <a:latin typeface="Arial" pitchFamily="34" charset="0"/>
                <a:cs typeface="Arial" pitchFamily="34" charset="0"/>
              </a:rPr>
              <a:t>Pida a un estudiante que lea en voz alta el texto, y al resto del grupo que siga la lectura en silencio. </a:t>
            </a:r>
          </a:p>
          <a:p>
            <a:pPr algn="just"/>
            <a:r>
              <a:rPr lang="es-MX" sz="2000" dirty="0" smtClean="0">
                <a:latin typeface="Arial" pitchFamily="34" charset="0"/>
                <a:cs typeface="Arial" pitchFamily="34" charset="0"/>
              </a:rPr>
              <a:t>• Si le es posible, puede comentar una conclusión breve o solicitar a dos estudiantes que mencionen sus aprendizajes.</a:t>
            </a:r>
          </a:p>
          <a:p>
            <a:pPr algn="just"/>
            <a:endParaRPr lang="es-ES" sz="1600" dirty="0" smtClean="0">
              <a:latin typeface="Arial" pitchFamily="34" charset="0"/>
              <a:cs typeface="Arial" pitchFamily="34" charset="0"/>
            </a:endParaRPr>
          </a:p>
          <a:p>
            <a:pPr algn="just"/>
            <a:r>
              <a:rPr lang="es-MX" sz="2400" dirty="0" smtClean="0">
                <a:solidFill>
                  <a:schemeClr val="bg1">
                    <a:lumMod val="65000"/>
                  </a:schemeClr>
                </a:solidFill>
                <a:latin typeface="Arial" pitchFamily="34" charset="0"/>
                <a:cs typeface="Arial" pitchFamily="34" charset="0"/>
              </a:rPr>
              <a:t>Vocación:</a:t>
            </a:r>
            <a:r>
              <a:rPr lang="es-MX" sz="2400" dirty="0" smtClean="0">
                <a:latin typeface="Arial" pitchFamily="34" charset="0"/>
                <a:cs typeface="Arial" pitchFamily="34" charset="0"/>
              </a:rPr>
              <a:t> Es la preferencia o disposición de una persona para dedicarse a determinada profesión o labor.</a:t>
            </a:r>
          </a:p>
          <a:p>
            <a:pPr algn="just"/>
            <a:endParaRPr lang="es-ES" sz="2400" dirty="0" smtClean="0">
              <a:latin typeface="Arial" pitchFamily="34" charset="0"/>
              <a:cs typeface="Arial" pitchFamily="34" charset="0"/>
            </a:endParaRPr>
          </a:p>
          <a:p>
            <a:pPr algn="just"/>
            <a:r>
              <a:rPr lang="es-MX" sz="2400" dirty="0" smtClean="0">
                <a:solidFill>
                  <a:schemeClr val="tx2">
                    <a:lumMod val="60000"/>
                    <a:lumOff val="40000"/>
                  </a:schemeClr>
                </a:solidFill>
                <a:latin typeface="Arial" pitchFamily="34" charset="0"/>
                <a:cs typeface="Arial" pitchFamily="34" charset="0"/>
              </a:rPr>
              <a:t>Plantear tus intereses y metas académicas, profesionales y laborales en tu plan de vida es imprescindible. Para hacerlo, es importante contar con información sobre las distintas opciones que existen para poder lograr tus objetivos, pues así tendrás mayor claridad y contarás con más elementos para tomar mejores decisiones.</a:t>
            </a:r>
            <a:endParaRPr lang="es-ES" sz="2400" b="1" cap="small" dirty="0" smtClean="0">
              <a:solidFill>
                <a:schemeClr val="tx2">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xmlns="" val="35684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 xmlns:a16="http://schemas.microsoft.com/office/drawing/2014/main"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 xmlns:a16="http://schemas.microsoft.com/office/drawing/2014/main"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tx1">
              <a:lumMod val="65000"/>
              <a:lumOff val="35000"/>
            </a:schemeClr>
          </a:solidFill>
        </p:spPr>
        <p:txBody>
          <a:bodyPr wrap="square" lIns="0" tIns="0" rIns="0" bIns="0" rtlCol="0"/>
          <a:lstStyle/>
          <a:p>
            <a:endParaRPr sz="1900"/>
          </a:p>
        </p:txBody>
      </p:sp>
      <p:sp>
        <p:nvSpPr>
          <p:cNvPr id="4" name="object 9">
            <a:extLst>
              <a:ext uri="{FF2B5EF4-FFF2-40B4-BE49-F238E27FC236}">
                <a16:creationId xmlns="" xmlns:a16="http://schemas.microsoft.com/office/drawing/2014/main" id="{442181FA-95F4-AD46-A6C4-B05EF93DD585}"/>
              </a:ext>
            </a:extLst>
          </p:cNvPr>
          <p:cNvSpPr/>
          <p:nvPr/>
        </p:nvSpPr>
        <p:spPr>
          <a:xfrm>
            <a:off x="685800" y="533400"/>
            <a:ext cx="7634507" cy="5055208"/>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endParaRPr sz="1900"/>
          </a:p>
        </p:txBody>
      </p:sp>
      <p:sp>
        <p:nvSpPr>
          <p:cNvPr id="5" name="object 10">
            <a:extLst>
              <a:ext uri="{FF2B5EF4-FFF2-40B4-BE49-F238E27FC236}">
                <a16:creationId xmlns="" xmlns:a16="http://schemas.microsoft.com/office/drawing/2014/main"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bg1">
              <a:lumMod val="65000"/>
            </a:schemeClr>
          </a:solidFill>
        </p:spPr>
        <p:txBody>
          <a:bodyPr wrap="square" lIns="0" tIns="0" rIns="0" bIns="0" rtlCol="0"/>
          <a:lstStyle/>
          <a:p>
            <a:endParaRPr sz="1900"/>
          </a:p>
        </p:txBody>
      </p:sp>
      <p:sp>
        <p:nvSpPr>
          <p:cNvPr id="6" name="object 34">
            <a:extLst>
              <a:ext uri="{FF2B5EF4-FFF2-40B4-BE49-F238E27FC236}">
                <a16:creationId xmlns="" xmlns:a16="http://schemas.microsoft.com/office/drawing/2014/main" id="{E754D0E2-1A68-F040-940E-A10FFF65897C}"/>
              </a:ext>
            </a:extLst>
          </p:cNvPr>
          <p:cNvSpPr txBox="1"/>
          <p:nvPr/>
        </p:nvSpPr>
        <p:spPr>
          <a:xfrm>
            <a:off x="943708" y="-76200"/>
            <a:ext cx="5147383" cy="445974"/>
          </a:xfrm>
          <a:prstGeom prst="rect">
            <a:avLst/>
          </a:prstGeom>
        </p:spPr>
        <p:txBody>
          <a:bodyPr vert="horz" wrap="square" lIns="0" tIns="14941" rIns="0" bIns="0" rtlCol="0">
            <a:spAutoFit/>
          </a:bodyPr>
          <a:lstStyle/>
          <a:p>
            <a:pPr marL="14941">
              <a:spcBef>
                <a:spcPts val="117"/>
              </a:spcBef>
            </a:pPr>
            <a:r>
              <a:rPr lang="es-ES" sz="2800" b="1" spc="-5" dirty="0" smtClean="0">
                <a:solidFill>
                  <a:srgbClr val="FFFFFF"/>
                </a:solidFill>
                <a:latin typeface="Soberana Sans"/>
                <a:cs typeface="Soberana Sans"/>
              </a:rPr>
              <a:t>Para tu vida diaria</a:t>
            </a:r>
            <a:endParaRPr sz="2800" dirty="0">
              <a:latin typeface="Soberana Sans"/>
              <a:cs typeface="Soberana Sans"/>
            </a:endParaRPr>
          </a:p>
        </p:txBody>
      </p:sp>
      <p:sp>
        <p:nvSpPr>
          <p:cNvPr id="7" name="object 35">
            <a:extLst>
              <a:ext uri="{FF2B5EF4-FFF2-40B4-BE49-F238E27FC236}">
                <a16:creationId xmlns="" xmlns:a16="http://schemas.microsoft.com/office/drawing/2014/main" id="{7AA2F7C0-3915-F041-9113-36F645B9863A}"/>
              </a:ext>
            </a:extLst>
          </p:cNvPr>
          <p:cNvSpPr txBox="1"/>
          <p:nvPr/>
        </p:nvSpPr>
        <p:spPr>
          <a:xfrm>
            <a:off x="228600" y="457200"/>
            <a:ext cx="8534400" cy="6111175"/>
          </a:xfrm>
          <a:prstGeom prst="rect">
            <a:avLst/>
          </a:prstGeom>
        </p:spPr>
        <p:txBody>
          <a:bodyPr vert="horz" wrap="square" lIns="0" tIns="62753" rIns="0" bIns="0" rtlCol="0">
            <a:spAutoFit/>
          </a:bodyPr>
          <a:lstStyle/>
          <a:p>
            <a:pPr marR="5080" algn="just">
              <a:spcBef>
                <a:spcPts val="100"/>
              </a:spcBef>
            </a:pPr>
            <a:r>
              <a:rPr lang="es-MX" sz="2800" dirty="0" smtClean="0"/>
              <a:t>Investiga opciones para poder lograr tus metas académicas, laborales y profesionales. Acércate a personas que se dediquen a lo que a ti te interesa y platica con ellas acerca de su trayectoria en este sentido, pregúntales ¿qué dificultades han tenido?, ¿qué les gusta y qué no?, ¿qué podrían recomendarte? Seguramente su experiencia también será de gran valor para ti.</a:t>
            </a:r>
            <a:endParaRPr lang="en-US" sz="2000" spc="-15" dirty="0" smtClean="0">
              <a:latin typeface="Soberana Sans" panose="02000000000000000000" pitchFamily="2" charset="77"/>
              <a:cs typeface="Soberana Sans"/>
            </a:endParaRPr>
          </a:p>
          <a:p>
            <a:pPr marR="5080">
              <a:spcBef>
                <a:spcPts val="100"/>
              </a:spcBef>
            </a:pPr>
            <a:endParaRPr lang="es-ES" sz="2400" dirty="0" smtClean="0"/>
          </a:p>
          <a:p>
            <a:pPr marR="5080">
              <a:spcBef>
                <a:spcPts val="100"/>
              </a:spcBef>
            </a:pPr>
            <a:endParaRPr lang="es-ES" sz="2400" dirty="0" smtClean="0"/>
          </a:p>
          <a:p>
            <a:pPr marR="5080">
              <a:spcBef>
                <a:spcPts val="100"/>
              </a:spcBef>
            </a:pPr>
            <a:endParaRPr lang="es-MX" sz="2400" dirty="0" smtClean="0"/>
          </a:p>
          <a:p>
            <a:pPr marR="5080">
              <a:spcBef>
                <a:spcPts val="100"/>
              </a:spcBef>
            </a:pPr>
            <a:endParaRPr lang="es-MX" sz="2400" dirty="0" smtClean="0"/>
          </a:p>
          <a:p>
            <a:pPr marR="5080">
              <a:spcBef>
                <a:spcPts val="100"/>
              </a:spcBef>
            </a:pPr>
            <a:r>
              <a:rPr lang="es-MX" sz="2400" dirty="0" smtClean="0"/>
              <a:t>En esta plática descubrirás lo que significa encontrar tu vocación y las positivas consecuencias de hacerlo. https://www.youtube.com/ </a:t>
            </a:r>
            <a:r>
              <a:rPr lang="es-MX" sz="2400" dirty="0" err="1" smtClean="0"/>
              <a:t>watch?v</a:t>
            </a:r>
            <a:r>
              <a:rPr lang="es-MX" sz="2400" dirty="0" smtClean="0"/>
              <a:t>=ub3229pn_pc</a:t>
            </a:r>
          </a:p>
          <a:p>
            <a:pPr marR="5080">
              <a:spcBef>
                <a:spcPts val="100"/>
              </a:spcBef>
            </a:pPr>
            <a:endParaRPr lang="en-US" sz="2400" spc="-15" dirty="0">
              <a:latin typeface="Soberana Sans" panose="02000000000000000000" pitchFamily="2" charset="77"/>
              <a:cs typeface="Soberana Sans"/>
            </a:endParaRPr>
          </a:p>
        </p:txBody>
      </p:sp>
      <p:sp>
        <p:nvSpPr>
          <p:cNvPr id="9" name="object 10">
            <a:extLst>
              <a:ext uri="{FF2B5EF4-FFF2-40B4-BE49-F238E27FC236}">
                <a16:creationId xmlns="" xmlns:a16="http://schemas.microsoft.com/office/drawing/2014/main" id="{29700AC3-8E6B-3242-A3F9-D407FB9AF115}"/>
              </a:ext>
            </a:extLst>
          </p:cNvPr>
          <p:cNvSpPr/>
          <p:nvPr/>
        </p:nvSpPr>
        <p:spPr>
          <a:xfrm>
            <a:off x="304800" y="4193302"/>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bg1">
              <a:lumMod val="65000"/>
            </a:schemeClr>
          </a:solidFill>
        </p:spPr>
        <p:txBody>
          <a:bodyPr wrap="square" lIns="0" tIns="0" rIns="0" bIns="0" rtlCol="0"/>
          <a:lstStyle/>
          <a:p>
            <a:pPr marL="14941" algn="r">
              <a:spcBef>
                <a:spcPts val="117"/>
              </a:spcBef>
            </a:pPr>
            <a:r>
              <a:rPr lang="es-ES" sz="2400" b="1" spc="-5" dirty="0" smtClean="0">
                <a:solidFill>
                  <a:srgbClr val="FFFFFF"/>
                </a:solidFill>
                <a:latin typeface="Soberana Sans"/>
                <a:cs typeface="Soberana Sans"/>
              </a:rPr>
              <a:t>¿Quieres saber más?</a:t>
            </a:r>
            <a:endParaRPr lang="es-ES" sz="2400" dirty="0">
              <a:latin typeface="Soberana Sans"/>
              <a:cs typeface="Soberana Sans"/>
            </a:endParaRPr>
          </a:p>
        </p:txBody>
      </p:sp>
    </p:spTree>
    <p:extLst>
      <p:ext uri="{BB962C8B-B14F-4D97-AF65-F5344CB8AC3E}">
        <p14:creationId xmlns="" xmlns:p14="http://schemas.microsoft.com/office/powerpoint/2010/main" val="23487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 xmlns:a16="http://schemas.microsoft.com/office/drawing/2014/main"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 xmlns:a16="http://schemas.microsoft.com/office/drawing/2014/main" id="{442181FA-95F4-AD46-A6C4-B05EF93DD585}"/>
              </a:ext>
            </a:extLst>
          </p:cNvPr>
          <p:cNvSpPr/>
          <p:nvPr/>
        </p:nvSpPr>
        <p:spPr>
          <a:xfrm>
            <a:off x="0" y="434247"/>
            <a:ext cx="9144000" cy="6096000"/>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r>
              <a:rPr lang="es-MX" sz="2000" dirty="0" smtClean="0"/>
              <a:t>De acuerdo a las siguientes afirmaciones, seleccione la opción que refleje su opinión</a:t>
            </a:r>
            <a:endParaRPr sz="1900" dirty="0"/>
          </a:p>
        </p:txBody>
      </p:sp>
      <p:sp>
        <p:nvSpPr>
          <p:cNvPr id="5" name="object 10">
            <a:extLst>
              <a:ext uri="{FF2B5EF4-FFF2-40B4-BE49-F238E27FC236}">
                <a16:creationId xmlns="" xmlns:a16="http://schemas.microsoft.com/office/drawing/2014/main"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tx1">
              <a:lumMod val="65000"/>
              <a:lumOff val="35000"/>
            </a:schemeClr>
          </a:solidFill>
        </p:spPr>
        <p:txBody>
          <a:bodyPr wrap="square" lIns="0" tIns="0" rIns="0" bIns="0" rtlCol="0"/>
          <a:lstStyle/>
          <a:p>
            <a:endParaRPr sz="1900"/>
          </a:p>
        </p:txBody>
      </p:sp>
      <p:sp>
        <p:nvSpPr>
          <p:cNvPr id="6" name="object 34">
            <a:extLst>
              <a:ext uri="{FF2B5EF4-FFF2-40B4-BE49-F238E27FC236}">
                <a16:creationId xmlns="" xmlns:a16="http://schemas.microsoft.com/office/drawing/2014/main" id="{E754D0E2-1A68-F040-940E-A10FFF65897C}"/>
              </a:ext>
            </a:extLst>
          </p:cNvPr>
          <p:cNvSpPr txBox="1"/>
          <p:nvPr/>
        </p:nvSpPr>
        <p:spPr>
          <a:xfrm>
            <a:off x="685800" y="-76200"/>
            <a:ext cx="7634514" cy="384419"/>
          </a:xfrm>
          <a:prstGeom prst="rect">
            <a:avLst/>
          </a:prstGeom>
        </p:spPr>
        <p:txBody>
          <a:bodyPr vert="horz" wrap="square" lIns="0" tIns="14941" rIns="0" bIns="0" rtlCol="0">
            <a:spAutoFit/>
          </a:bodyPr>
          <a:lstStyle/>
          <a:p>
            <a:pPr marL="14941">
              <a:spcBef>
                <a:spcPts val="117"/>
              </a:spcBef>
            </a:pPr>
            <a:r>
              <a:rPr lang="es-MX" sz="2400" b="1" spc="-5" dirty="0" smtClean="0">
                <a:solidFill>
                  <a:srgbClr val="FFFFFF"/>
                </a:solidFill>
                <a:latin typeface="Soberana Sans"/>
                <a:cs typeface="Soberana Sans"/>
              </a:rPr>
              <a:t>Evaluación de la sesión    Prepa:     Grupo:      Turno:</a:t>
            </a:r>
            <a:endParaRPr lang="es-MX" sz="2400" dirty="0">
              <a:latin typeface="Soberana Sans"/>
              <a:cs typeface="Soberana Sans"/>
            </a:endParaRPr>
          </a:p>
        </p:txBody>
      </p:sp>
      <p:graphicFrame>
        <p:nvGraphicFramePr>
          <p:cNvPr id="10" name="9 Tabla"/>
          <p:cNvGraphicFramePr>
            <a:graphicFrameLocks noGrp="1"/>
          </p:cNvGraphicFramePr>
          <p:nvPr/>
        </p:nvGraphicFramePr>
        <p:xfrm>
          <a:off x="0" y="826260"/>
          <a:ext cx="9144000" cy="6068096"/>
        </p:xfrm>
        <a:graphic>
          <a:graphicData uri="http://schemas.openxmlformats.org/drawingml/2006/table">
            <a:tbl>
              <a:tblPr firstRow="1" bandRow="1">
                <a:tableStyleId>{073A0DAA-6AF3-43AB-8588-CEC1D06C72B9}</a:tableStyleId>
              </a:tblPr>
              <a:tblGrid>
                <a:gridCol w="3429000"/>
                <a:gridCol w="1524000"/>
                <a:gridCol w="1219200"/>
                <a:gridCol w="838200"/>
                <a:gridCol w="914400"/>
                <a:gridCol w="1219200"/>
              </a:tblGrid>
              <a:tr h="627967">
                <a:tc>
                  <a:txBody>
                    <a:bodyPr/>
                    <a:lstStyle/>
                    <a:p>
                      <a:r>
                        <a:rPr lang="es-MX" dirty="0" smtClean="0"/>
                        <a:t>Rubro</a:t>
                      </a:r>
                      <a:endParaRPr lang="es-MX" dirty="0"/>
                    </a:p>
                  </a:txBody>
                  <a:tcPr/>
                </a:tc>
                <a:tc>
                  <a:txBody>
                    <a:bodyPr/>
                    <a:lstStyle/>
                    <a:p>
                      <a:r>
                        <a:rPr lang="es-MX" sz="1600" dirty="0" smtClean="0"/>
                        <a:t>Totalmente en desacuerdo</a:t>
                      </a:r>
                      <a:endParaRPr lang="es-MX" sz="1600" dirty="0"/>
                    </a:p>
                  </a:txBody>
                  <a:tcPr/>
                </a:tc>
                <a:tc>
                  <a:txBody>
                    <a:bodyPr/>
                    <a:lstStyle/>
                    <a:p>
                      <a:r>
                        <a:rPr lang="es-MX" sz="1600" dirty="0" smtClean="0"/>
                        <a:t>En desacuerdo</a:t>
                      </a:r>
                      <a:endParaRPr lang="es-MX" sz="1600" dirty="0"/>
                    </a:p>
                  </a:txBody>
                  <a:tcPr/>
                </a:tc>
                <a:tc>
                  <a:txBody>
                    <a:bodyPr/>
                    <a:lstStyle/>
                    <a:p>
                      <a:r>
                        <a:rPr lang="es-MX" sz="1600" dirty="0" smtClean="0"/>
                        <a:t>Neutral</a:t>
                      </a:r>
                      <a:endParaRPr lang="es-MX" sz="1600" dirty="0"/>
                    </a:p>
                  </a:txBody>
                  <a:tcPr/>
                </a:tc>
                <a:tc>
                  <a:txBody>
                    <a:bodyPr/>
                    <a:lstStyle/>
                    <a:p>
                      <a:r>
                        <a:rPr lang="es-MX" sz="1600" dirty="0" smtClean="0"/>
                        <a:t>De acuerdo</a:t>
                      </a:r>
                      <a:endParaRPr lang="es-MX" sz="1600" dirty="0"/>
                    </a:p>
                  </a:txBody>
                  <a:tcPr/>
                </a:tc>
                <a:tc>
                  <a:txBody>
                    <a:bodyPr/>
                    <a:lstStyle/>
                    <a:p>
                      <a:r>
                        <a:rPr lang="es-MX" sz="1600" dirty="0" smtClean="0"/>
                        <a:t>Totalmente de acuerdo</a:t>
                      </a:r>
                      <a:endParaRPr lang="es-MX" sz="1600" dirty="0"/>
                    </a:p>
                  </a:txBody>
                  <a:tcPr/>
                </a:tc>
              </a:tr>
              <a:tr h="1256417">
                <a:tc>
                  <a:txBody>
                    <a:bodyPr/>
                    <a:lstStyle/>
                    <a:p>
                      <a:r>
                        <a:rPr lang="es-MX" dirty="0" smtClean="0"/>
                        <a:t>Al menos un 50% de los alumnos identificaron las dimensiones académica, profesional y laboral en su proyecto de vida.</a:t>
                      </a:r>
                      <a:endParaRPr lang="es-MX" dirty="0"/>
                    </a:p>
                  </a:txBody>
                  <a:tcPr/>
                </a:tc>
                <a:tc>
                  <a:txBody>
                    <a:bodyPr/>
                    <a:lstStyle/>
                    <a:p>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r>
              <a:tr h="682551">
                <a:tc>
                  <a:txBody>
                    <a:bodyPr/>
                    <a:lstStyle/>
                    <a:p>
                      <a:r>
                        <a:rPr lang="es-MX" dirty="0" smtClean="0"/>
                        <a:t>Los estudiantes mostraron interés y se involucraron en la actividad.</a:t>
                      </a:r>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672029">
                <a:tc>
                  <a:txBody>
                    <a:bodyPr/>
                    <a:lstStyle/>
                    <a:p>
                      <a:r>
                        <a:rPr lang="es-MX" dirty="0" smtClean="0"/>
                        <a:t>Se logró un clima de confianza en el grupo.</a:t>
                      </a:r>
                      <a:endParaRPr lang="es-MX" dirty="0"/>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672029">
                <a:tc gridSpan="6">
                  <a:txBody>
                    <a:bodyPr/>
                    <a:lstStyle/>
                    <a:p>
                      <a:r>
                        <a:rPr lang="es-MX" dirty="0" smtClean="0"/>
                        <a:t>¿Qué funcionó bien y qué efectos positivos se observaron al realizar la actividad?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94063">
                <a:tc gridSpan="6">
                  <a:txBody>
                    <a:bodyPr/>
                    <a:lstStyle/>
                    <a:p>
                      <a:r>
                        <a:rPr lang="es-MX" dirty="0" smtClean="0"/>
                        <a:t>Descripción de dificultades y áreas de oportunidad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81198">
                <a:tc gridSpan="6">
                  <a:txBody>
                    <a:bodyPr/>
                    <a:lstStyle/>
                    <a:p>
                      <a:r>
                        <a:rPr lang="es-MX" sz="1800" dirty="0" smtClean="0"/>
                        <a:t>¿Qué alumnos no</a:t>
                      </a:r>
                      <a:r>
                        <a:rPr lang="es-MX" sz="1800" baseline="0" dirty="0" smtClean="0"/>
                        <a:t> realiz</a:t>
                      </a:r>
                      <a:r>
                        <a:rPr lang="es-MX" sz="1800" dirty="0" smtClean="0"/>
                        <a:t>aron la actividad? </a:t>
                      </a:r>
                    </a:p>
                    <a:p>
                      <a:r>
                        <a:rPr lang="es-ES" sz="1800" dirty="0" smtClean="0"/>
                        <a:t>1.</a:t>
                      </a:r>
                    </a:p>
                    <a:p>
                      <a:r>
                        <a:rPr lang="es-ES" sz="1800" dirty="0" smtClean="0"/>
                        <a:t>2.</a:t>
                      </a:r>
                    </a:p>
                    <a:p>
                      <a:r>
                        <a:rPr lang="es-ES" sz="1800" dirty="0" smtClean="0"/>
                        <a:t>3.</a:t>
                      </a:r>
                    </a:p>
                    <a:p>
                      <a:r>
                        <a:rPr lang="es-ES" sz="1800" dirty="0" smtClean="0"/>
                        <a:t>4.</a:t>
                      </a:r>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r>
            </a:tbl>
          </a:graphicData>
        </a:graphic>
      </p:graphicFrame>
    </p:spTree>
    <p:extLst>
      <p:ext uri="{BB962C8B-B14F-4D97-AF65-F5344CB8AC3E}">
        <p14:creationId xmlns="" xmlns:p14="http://schemas.microsoft.com/office/powerpoint/2010/main" val="23487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 xmlns:a16="http://schemas.microsoft.com/office/drawing/2014/main" id="{562E1E49-7DFD-CD4A-BF9B-ACD78050E875}"/>
              </a:ext>
            </a:extLst>
          </p:cNvPr>
          <p:cNvPicPr>
            <a:picLocks noChangeAspect="1"/>
          </p:cNvPicPr>
          <p:nvPr/>
        </p:nvPicPr>
        <p:blipFill>
          <a:blip r:embed="rId2" cstate="print"/>
          <a:stretch>
            <a:fillRect/>
          </a:stretch>
        </p:blipFill>
        <p:spPr>
          <a:xfrm>
            <a:off x="7467772" y="228600"/>
            <a:ext cx="914400" cy="914400"/>
          </a:xfrm>
          <a:prstGeom prst="rect">
            <a:avLst/>
          </a:prstGeom>
        </p:spPr>
      </p:pic>
      <p:sp>
        <p:nvSpPr>
          <p:cNvPr id="17" name="Rectangle 8">
            <a:extLst>
              <a:ext uri="{FF2B5EF4-FFF2-40B4-BE49-F238E27FC236}">
                <a16:creationId xmlns="" xmlns:a16="http://schemas.microsoft.com/office/drawing/2014/main" id="{D0AED072-3FD6-894E-BD91-3688E04E582E}"/>
              </a:ext>
            </a:extLst>
          </p:cNvPr>
          <p:cNvSpPr/>
          <p:nvPr/>
        </p:nvSpPr>
        <p:spPr>
          <a:xfrm>
            <a:off x="7348061" y="1164771"/>
            <a:ext cx="1035220" cy="477054"/>
          </a:xfrm>
          <a:prstGeom prst="rect">
            <a:avLst/>
          </a:prstGeom>
        </p:spPr>
        <p:txBody>
          <a:bodyPr wrap="none">
            <a:spAutoFit/>
          </a:bodyPr>
          <a:lstStyle/>
          <a:p>
            <a:pPr marL="14941">
              <a:spcBef>
                <a:spcPts val="447"/>
              </a:spcBef>
            </a:pPr>
            <a:r>
              <a:rPr lang="en-US" sz="2500" b="1" spc="-5" dirty="0">
                <a:solidFill>
                  <a:srgbClr val="004A81"/>
                </a:solidFill>
                <a:latin typeface="Soberana Sans"/>
                <a:cs typeface="Soberana Sans"/>
              </a:rPr>
              <a:t>3</a:t>
            </a:r>
            <a:r>
              <a:rPr lang="en-US" sz="2500" b="1" spc="-5" dirty="0" smtClean="0">
                <a:solidFill>
                  <a:srgbClr val="004A81"/>
                </a:solidFill>
                <a:latin typeface="Soberana Sans"/>
                <a:cs typeface="Soberana Sans"/>
              </a:rPr>
              <a:t> </a:t>
            </a:r>
            <a:r>
              <a:rPr lang="en-US" sz="2500" b="1" spc="-5" dirty="0">
                <a:solidFill>
                  <a:srgbClr val="004A81"/>
                </a:solidFill>
                <a:latin typeface="Soberana Sans"/>
                <a:cs typeface="Soberana Sans"/>
              </a:rPr>
              <a:t>min</a:t>
            </a:r>
            <a:endParaRPr lang="en-US" sz="2500" dirty="0">
              <a:solidFill>
                <a:srgbClr val="004A81"/>
              </a:solidFill>
              <a:latin typeface="Soberana Sans"/>
              <a:cs typeface="Soberana Sans"/>
            </a:endParaRPr>
          </a:p>
        </p:txBody>
      </p:sp>
      <p:sp>
        <p:nvSpPr>
          <p:cNvPr id="18" name="object 8">
            <a:extLst>
              <a:ext uri="{FF2B5EF4-FFF2-40B4-BE49-F238E27FC236}">
                <a16:creationId xmlns="" xmlns:a16="http://schemas.microsoft.com/office/drawing/2014/main" id="{1C06EEA0-4EF7-A444-9B22-8213EC8E3D7B}"/>
              </a:ext>
            </a:extLst>
          </p:cNvPr>
          <p:cNvSpPr/>
          <p:nvPr/>
        </p:nvSpPr>
        <p:spPr>
          <a:xfrm>
            <a:off x="838200" y="0"/>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tx1">
              <a:lumMod val="65000"/>
              <a:lumOff val="35000"/>
            </a:schemeClr>
          </a:solidFill>
        </p:spPr>
        <p:txBody>
          <a:bodyPr wrap="square" lIns="0" tIns="0" rIns="0" bIns="0" rtlCol="0"/>
          <a:lstStyle/>
          <a:p>
            <a:endParaRPr sz="1900"/>
          </a:p>
        </p:txBody>
      </p:sp>
      <p:sp>
        <p:nvSpPr>
          <p:cNvPr id="19" name="object 8">
            <a:extLst>
              <a:ext uri="{FF2B5EF4-FFF2-40B4-BE49-F238E27FC236}">
                <a16:creationId xmlns="" xmlns:a16="http://schemas.microsoft.com/office/drawing/2014/main" id="{FAABECC6-50FC-2C49-947B-C5F2B8C72BB4}"/>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tx1">
              <a:lumMod val="65000"/>
              <a:lumOff val="35000"/>
            </a:schemeClr>
          </a:solidFill>
        </p:spPr>
        <p:txBody>
          <a:bodyPr wrap="square" lIns="0" tIns="0" rIns="0" bIns="0" rtlCol="0"/>
          <a:lstStyle/>
          <a:p>
            <a:endParaRPr sz="1900"/>
          </a:p>
        </p:txBody>
      </p:sp>
      <p:pic>
        <p:nvPicPr>
          <p:cNvPr id="3" name="Imagen 2">
            <a:extLst>
              <a:ext uri="{FF2B5EF4-FFF2-40B4-BE49-F238E27FC236}">
                <a16:creationId xmlns="" xmlns:a16="http://schemas.microsoft.com/office/drawing/2014/main" id="{1DF1F269-802B-7143-93E7-6C65E080850C}"/>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0" y="1371600"/>
            <a:ext cx="5591200" cy="5500532"/>
          </a:xfrm>
          <a:prstGeom prst="rect">
            <a:avLst/>
          </a:prstGeom>
          <a:solidFill>
            <a:schemeClr val="tx2">
              <a:lumMod val="40000"/>
              <a:lumOff val="60000"/>
            </a:schemeClr>
          </a:solidFill>
        </p:spPr>
      </p:pic>
      <p:sp>
        <p:nvSpPr>
          <p:cNvPr id="15" name="object 10">
            <a:extLst>
              <a:ext uri="{FF2B5EF4-FFF2-40B4-BE49-F238E27FC236}">
                <a16:creationId xmlns="" xmlns:a16="http://schemas.microsoft.com/office/drawing/2014/main" id="{1C3E75F3-53B5-C147-A4CD-E3E61C64C996}"/>
              </a:ext>
            </a:extLst>
          </p:cNvPr>
          <p:cNvSpPr txBox="1"/>
          <p:nvPr/>
        </p:nvSpPr>
        <p:spPr>
          <a:xfrm rot="60000">
            <a:off x="1072868" y="652375"/>
            <a:ext cx="4965333" cy="738664"/>
          </a:xfrm>
          <a:prstGeom prst="rect">
            <a:avLst/>
          </a:prstGeom>
        </p:spPr>
        <p:txBody>
          <a:bodyPr vert="horz" wrap="square" lIns="0" tIns="0" rIns="0" bIns="0" rtlCol="0">
            <a:spAutoFit/>
          </a:bodyPr>
          <a:lstStyle/>
          <a:p>
            <a:r>
              <a:rPr lang="es-ES" sz="2400" dirty="0">
                <a:latin typeface="Soberana Sans"/>
                <a:cs typeface="Soberana Sans"/>
              </a:rPr>
              <a:t>Escribe en</a:t>
            </a:r>
            <a:r>
              <a:rPr sz="2400" dirty="0">
                <a:latin typeface="Soberana Sans"/>
                <a:cs typeface="Soberana Sans"/>
              </a:rPr>
              <a:t> </a:t>
            </a:r>
            <a:r>
              <a:rPr lang="es-ES" sz="2400" dirty="0" smtClean="0">
                <a:latin typeface="Soberana Sans"/>
                <a:cs typeface="Soberana Sans"/>
              </a:rPr>
              <a:t>tres</a:t>
            </a:r>
            <a:r>
              <a:rPr sz="2400" dirty="0" smtClean="0">
                <a:latin typeface="Soberana Sans"/>
                <a:cs typeface="Soberana Sans"/>
              </a:rPr>
              <a:t> </a:t>
            </a:r>
            <a:r>
              <a:rPr sz="2400" dirty="0" err="1" smtClean="0">
                <a:latin typeface="Soberana Sans"/>
                <a:cs typeface="Soberana Sans"/>
              </a:rPr>
              <a:t>minuto</a:t>
            </a:r>
            <a:r>
              <a:rPr lang="es-ES" sz="2400" dirty="0" smtClean="0">
                <a:latin typeface="Soberana Sans"/>
                <a:cs typeface="Soberana Sans"/>
              </a:rPr>
              <a:t>s </a:t>
            </a:r>
            <a:endParaRPr lang="es-ES" sz="2400" dirty="0">
              <a:latin typeface="Soberana Sans"/>
              <a:cs typeface="Soberana Sans"/>
            </a:endParaRPr>
          </a:p>
          <a:p>
            <a:r>
              <a:rPr lang="es-ES" sz="2400" dirty="0">
                <a:latin typeface="Soberana Sans"/>
                <a:cs typeface="Soberana Sans"/>
              </a:rPr>
              <a:t>qué te llevas de la </a:t>
            </a:r>
            <a:r>
              <a:rPr lang="es-ES" sz="2400" dirty="0" smtClean="0">
                <a:latin typeface="Soberana Sans"/>
                <a:cs typeface="Soberana Sans"/>
              </a:rPr>
              <a:t>Actividad</a:t>
            </a:r>
            <a:endParaRPr sz="2400" dirty="0">
              <a:latin typeface="Soberana Sans"/>
              <a:cs typeface="Soberana Sans"/>
            </a:endParaRPr>
          </a:p>
        </p:txBody>
      </p:sp>
    </p:spTree>
    <p:extLst>
      <p:ext uri="{BB962C8B-B14F-4D97-AF65-F5344CB8AC3E}">
        <p14:creationId xmlns="" xmlns:p14="http://schemas.microsoft.com/office/powerpoint/2010/main" val="3964262655"/>
      </p:ext>
    </p:extLst>
  </p:cSld>
  <p:clrMapOvr>
    <a:masterClrMapping/>
  </p:clrMapOvr>
</p:sld>
</file>

<file path=ppt/theme/theme1.xml><?xml version="1.0" encoding="utf-8"?>
<a:theme xmlns:a="http://schemas.openxmlformats.org/drawingml/2006/main" name="Tema de Office">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810</TotalTime>
  <Words>985</Words>
  <Application>Microsoft Office PowerPoint</Application>
  <PresentationFormat>Presentación en pantalla (4:3)</PresentationFormat>
  <Paragraphs>85</Paragraphs>
  <Slides>10</Slides>
  <Notes>1</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TUTORIAS ELIZABETH</cp:lastModifiedBy>
  <cp:revision>51</cp:revision>
  <dcterms:created xsi:type="dcterms:W3CDTF">2018-01-29T17:15:52Z</dcterms:created>
  <dcterms:modified xsi:type="dcterms:W3CDTF">2020-02-20T18:20:26Z</dcterms:modified>
</cp:coreProperties>
</file>