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328" r:id="rId3"/>
    <p:sldId id="326" r:id="rId4"/>
    <p:sldId id="327" r:id="rId5"/>
    <p:sldId id="265" r:id="rId6"/>
    <p:sldId id="316" r:id="rId7"/>
    <p:sldId id="329" r:id="rId8"/>
    <p:sldId id="317" r:id="rId9"/>
    <p:sldId id="335" r:id="rId10"/>
    <p:sldId id="337" r:id="rId11"/>
    <p:sldId id="334" r:id="rId12"/>
  </p:sldIdLst>
  <p:sldSz cx="9144000" cy="6858000" type="letter"/>
  <p:notesSz cx="10058400" cy="7772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64" userDrawn="1">
          <p15:clr>
            <a:srgbClr val="A4A3A4"/>
          </p15:clr>
        </p15:guide>
        <p15:guide id="2" pos="2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A81"/>
    <a:srgbClr val="AD48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6"/>
    <p:restoredTop sz="94458"/>
  </p:normalViewPr>
  <p:slideViewPr>
    <p:cSldViewPr>
      <p:cViewPr varScale="1">
        <p:scale>
          <a:sx n="86" d="100"/>
          <a:sy n="86" d="100"/>
        </p:scale>
        <p:origin x="-1734" y="-90"/>
      </p:cViewPr>
      <p:guideLst>
        <p:guide orient="horz" pos="1964"/>
        <p:guide pos="254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FD506CD-1467-42F4-AD6C-CBE31907FF8B}"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60D7EE9-E02C-4917-ACCB-5BE85E6C142C}" type="slidenum">
              <a:rPr lang="es-MX" smtClean="0"/>
              <a:pPr/>
              <a:t>‹Nº›</a:t>
            </a:fld>
            <a:endParaRPr lang="es-MX"/>
          </a:p>
        </p:txBody>
      </p:sp>
    </p:spTree>
    <p:extLst>
      <p:ext uri="{BB962C8B-B14F-4D97-AF65-F5344CB8AC3E}">
        <p14:creationId xmlns:p14="http://schemas.microsoft.com/office/powerpoint/2010/main" xmlns="" val="207798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38554"/>
          </a:xfrm>
          <a:prstGeom prst="rect">
            <a:avLst/>
          </a:prstGeom>
        </p:spPr>
        <p:txBody>
          <a:bodyPr wrap="square" lIns="0" tIns="0" rIns="0" bIns="0">
            <a:spAutoFit/>
          </a:bodyPr>
          <a:lstStyle>
            <a:lvl1pPr>
              <a:defRPr sz="2200" b="1" i="0">
                <a:solidFill>
                  <a:schemeClr val="bg1"/>
                </a:solidFill>
                <a:latin typeface="Soberana Sans"/>
                <a:cs typeface="Soberana Sans"/>
              </a:defRPr>
            </a:lvl1pPr>
          </a:lstStyle>
          <a:p>
            <a:endParaRPr/>
          </a:p>
        </p:txBody>
      </p:sp>
      <p:sp>
        <p:nvSpPr>
          <p:cNvPr id="3" name="Holder 3"/>
          <p:cNvSpPr>
            <a:spLocks noGrp="1"/>
          </p:cNvSpPr>
          <p:nvPr>
            <p:ph type="body" idx="1"/>
          </p:nvPr>
        </p:nvSpPr>
        <p:spPr>
          <a:xfrm>
            <a:off x="619419" y="2234006"/>
            <a:ext cx="79051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485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485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a:xfrm>
            <a:off x="6583680" y="6377940"/>
            <a:ext cx="2103120" cy="2485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bodyStyle>
    <p:other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29B119A2-E424-214C-A32B-4C4628CEB5CE}"/>
              </a:ext>
            </a:extLst>
          </p:cNvPr>
          <p:cNvSpPr/>
          <p:nvPr/>
        </p:nvSpPr>
        <p:spPr>
          <a:xfrm>
            <a:off x="2915024" y="0"/>
            <a:ext cx="6228976"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rgbClr val="92D050"/>
          </a:solidFill>
        </p:spPr>
        <p:txBody>
          <a:bodyPr wrap="square" lIns="0" tIns="0" rIns="0" bIns="0" rtlCol="0"/>
          <a:lstStyle/>
          <a:p>
            <a:endParaRPr sz="1900"/>
          </a:p>
        </p:txBody>
      </p:sp>
      <p:sp>
        <p:nvSpPr>
          <p:cNvPr id="5" name="object 8">
            <a:extLst>
              <a:ext uri="{FF2B5EF4-FFF2-40B4-BE49-F238E27FC236}">
                <a16:creationId xmlns:a16="http://schemas.microsoft.com/office/drawing/2014/main" xmlns="" id="{93AA6DA6-6460-904E-BA4B-E51826C86834}"/>
              </a:ext>
            </a:extLst>
          </p:cNvPr>
          <p:cNvSpPr/>
          <p:nvPr/>
        </p:nvSpPr>
        <p:spPr>
          <a:xfrm>
            <a:off x="0" y="0"/>
            <a:ext cx="2917265" cy="6858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40000"/>
              <a:lumOff val="60000"/>
            </a:schemeClr>
          </a:solidFill>
        </p:spPr>
        <p:txBody>
          <a:bodyPr wrap="square" lIns="0" tIns="0" rIns="0" bIns="0" rtlCol="0"/>
          <a:lstStyle/>
          <a:p>
            <a:endParaRPr sz="1900"/>
          </a:p>
        </p:txBody>
      </p:sp>
      <p:sp>
        <p:nvSpPr>
          <p:cNvPr id="6" name="object 10">
            <a:extLst>
              <a:ext uri="{FF2B5EF4-FFF2-40B4-BE49-F238E27FC236}">
                <a16:creationId xmlns:a16="http://schemas.microsoft.com/office/drawing/2014/main" xmlns="" id="{90A54EB5-7157-B740-8A0F-EC2698345950}"/>
              </a:ext>
            </a:extLst>
          </p:cNvPr>
          <p:cNvSpPr txBox="1">
            <a:spLocks noGrp="1"/>
          </p:cNvSpPr>
          <p:nvPr>
            <p:ph type="title"/>
          </p:nvPr>
        </p:nvSpPr>
        <p:spPr>
          <a:xfrm>
            <a:off x="304800" y="1752600"/>
            <a:ext cx="8237690" cy="1949252"/>
          </a:xfrm>
          <a:prstGeom prst="rect">
            <a:avLst/>
          </a:prstGeom>
        </p:spPr>
        <p:txBody>
          <a:bodyPr vert="horz" wrap="square" lIns="0" tIns="0" rIns="0" bIns="0" rtlCol="0">
            <a:spAutoFit/>
          </a:bodyPr>
          <a:lstStyle/>
          <a:p>
            <a:pPr marL="1970088" indent="-1955800">
              <a:lnSpc>
                <a:spcPts val="3812"/>
              </a:lnSpc>
            </a:pPr>
            <a:r>
              <a:rPr sz="12706" baseline="-20061" dirty="0" smtClean="0"/>
              <a:t> </a:t>
            </a:r>
            <a:r>
              <a:rPr lang="es-MX" sz="5400" dirty="0" smtClean="0">
                <a:solidFill>
                  <a:srgbClr val="C00000"/>
                </a:solidFill>
              </a:rPr>
              <a:t>LA INFLUENCIA FAMILIAR</a:t>
            </a:r>
            <a:br>
              <a:rPr lang="es-MX" sz="5400" dirty="0" smtClean="0">
                <a:solidFill>
                  <a:srgbClr val="C00000"/>
                </a:solidFill>
              </a:rPr>
            </a:br>
            <a:r>
              <a:rPr lang="es-MX" sz="5400" dirty="0" smtClean="0">
                <a:solidFill>
                  <a:srgbClr val="C00000"/>
                </a:solidFill>
              </a:rPr>
              <a:t/>
            </a:r>
            <a:br>
              <a:rPr lang="es-MX" sz="5400" dirty="0" smtClean="0">
                <a:solidFill>
                  <a:srgbClr val="C00000"/>
                </a:solidFill>
              </a:rPr>
            </a:br>
            <a:r>
              <a:rPr lang="es-MX" sz="5400" dirty="0" smtClean="0">
                <a:solidFill>
                  <a:srgbClr val="C00000"/>
                </a:solidFill>
              </a:rPr>
              <a:t> EN MIS DECISIONES</a:t>
            </a:r>
            <a:r>
              <a:rPr lang="es-MX" sz="5400" dirty="0" smtClean="0"/>
              <a:t/>
            </a:r>
            <a:br>
              <a:rPr lang="es-MX" sz="5400" dirty="0" smtClean="0"/>
            </a:br>
            <a:endParaRPr sz="5400" dirty="0"/>
          </a:p>
        </p:txBody>
      </p:sp>
      <p:sp>
        <p:nvSpPr>
          <p:cNvPr id="9" name="Oval 8">
            <a:extLst>
              <a:ext uri="{FF2B5EF4-FFF2-40B4-BE49-F238E27FC236}">
                <a16:creationId xmlns:a16="http://schemas.microsoft.com/office/drawing/2014/main" xmlns="" id="{A542659A-4FA0-6F4D-B73D-B428747300F6}"/>
              </a:ext>
            </a:extLst>
          </p:cNvPr>
          <p:cNvSpPr/>
          <p:nvPr/>
        </p:nvSpPr>
        <p:spPr>
          <a:xfrm>
            <a:off x="6477000" y="3884499"/>
            <a:ext cx="2514600" cy="2362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TOMA RESPONSABLE DE DECISIONES</a:t>
            </a:r>
            <a:endParaRPr lang="en-US" dirty="0"/>
          </a:p>
        </p:txBody>
      </p:sp>
      <p:pic>
        <p:nvPicPr>
          <p:cNvPr id="10" name="11 Imagen" descr="C:\Users\BECAS 3\AppData\Local\Microsoft\Windows\Temporary Internet Files\Content.IE5\0IGUQ6HK\decidir-entre-infinitos-caminos[1].jpg"/>
          <p:cNvPicPr/>
          <p:nvPr/>
        </p:nvPicPr>
        <p:blipFill>
          <a:blip r:embed="rId2" cstate="print"/>
          <a:srcRect/>
          <a:stretch>
            <a:fillRect/>
          </a:stretch>
        </p:blipFill>
        <p:spPr bwMode="auto">
          <a:xfrm>
            <a:off x="6781800" y="4343400"/>
            <a:ext cx="1905000" cy="1051560"/>
          </a:xfrm>
          <a:prstGeom prst="rect">
            <a:avLst/>
          </a:prstGeom>
          <a:noFill/>
          <a:ln w="9525">
            <a:noFill/>
            <a:miter lim="800000"/>
            <a:headEnd/>
            <a:tailEnd/>
          </a:ln>
        </p:spPr>
      </p:pic>
    </p:spTree>
    <p:extLst>
      <p:ext uri="{BB962C8B-B14F-4D97-AF65-F5344CB8AC3E}">
        <p14:creationId xmlns:p14="http://schemas.microsoft.com/office/powerpoint/2010/main" xmlns="" val="26581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572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B050"/>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76200"/>
            <a:ext cx="7620000"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838200"/>
          <a:ext cx="9144000" cy="6233160"/>
        </p:xfrm>
        <a:graphic>
          <a:graphicData uri="http://schemas.openxmlformats.org/drawingml/2006/table">
            <a:tbl>
              <a:tblPr firstRow="1" bandRow="1">
                <a:tableStyleId>{F5AB1C69-6EDB-4FF4-983F-18BD219EF322}</a:tableStyleId>
              </a:tblPr>
              <a:tblGrid>
                <a:gridCol w="3429000"/>
                <a:gridCol w="1524000"/>
                <a:gridCol w="1219200"/>
                <a:gridCol w="838200"/>
                <a:gridCol w="914400"/>
                <a:gridCol w="1219200"/>
              </a:tblGrid>
              <a:tr h="609600">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714375">
                <a:tc>
                  <a:txBody>
                    <a:bodyPr/>
                    <a:lstStyle/>
                    <a:p>
                      <a:r>
                        <a:rPr lang="es-MX" sz="1600" dirty="0" smtClean="0"/>
                        <a:t>Al menos un 50% de los alumnos reflexionaron sobre la manera en que su familia favorece u obstaculiza la toma responsable de sus decisiones..</a:t>
                      </a:r>
                      <a:endParaRPr lang="es-MX" sz="1600"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70560">
                <a:tc>
                  <a:txBody>
                    <a:bodyPr/>
                    <a:lstStyle/>
                    <a:p>
                      <a:r>
                        <a:rPr lang="es-MX" sz="1600" dirty="0" smtClean="0"/>
                        <a:t>Los estudiantes mostraron interés y se involucraron en la lección.</a:t>
                      </a:r>
                      <a:endParaRPr lang="es-MX" sz="1600"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09600">
                <a:tc>
                  <a:txBody>
                    <a:bodyPr/>
                    <a:lstStyle/>
                    <a:p>
                      <a:r>
                        <a:rPr lang="es-MX" sz="1600" dirty="0" smtClean="0"/>
                        <a:t>Se logró un clima de confianza en el grupo.</a:t>
                      </a:r>
                      <a:endParaRPr lang="es-MX" sz="1600"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24840">
                <a:tc gridSpan="6">
                  <a:txBody>
                    <a:bodyPr/>
                    <a:lstStyle/>
                    <a:p>
                      <a:r>
                        <a:rPr lang="es-MX" dirty="0" smtClean="0"/>
                        <a:t>¿Qué funcionó bien y qué efectos positivos se observaron al impartir la lección?</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9600">
                <a:tc gridSpan="6">
                  <a:txBody>
                    <a:bodyPr/>
                    <a:lstStyle/>
                    <a:p>
                      <a:r>
                        <a:rPr lang="es-MX" dirty="0" smtClean="0"/>
                        <a:t>Descripción de dificultades y áreas de oportunidad</a:t>
                      </a:r>
                    </a:p>
                    <a:p>
                      <a:endParaRPr lang="es-ES" dirty="0" smtClean="0"/>
                    </a:p>
                    <a:p>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4375">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a16="http://schemas.microsoft.com/office/drawing/2014/main" xmlns=""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B050"/>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B050"/>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a:solidFill>
            <a:schemeClr val="accent3">
              <a:lumMod val="60000"/>
              <a:lumOff val="40000"/>
            </a:schemeClr>
          </a:solidFill>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lección</a:t>
            </a:r>
            <a:endParaRPr sz="2400" dirty="0">
              <a:latin typeface="Soberana Sans"/>
              <a:cs typeface="Soberana Sans"/>
            </a:endParaRPr>
          </a:p>
        </p:txBody>
      </p:sp>
      <p:pic>
        <p:nvPicPr>
          <p:cNvPr id="4098" name="Picture 2" descr="C:\Users\BECAS 3\AppData\Local\Microsoft\Windows\Temporary Internet Files\Content.IE5\CCPOBORB\1200px-Logo_Bolsa_Familia.svg[1].png"/>
          <p:cNvPicPr>
            <a:picLocks noChangeAspect="1" noChangeArrowheads="1"/>
          </p:cNvPicPr>
          <p:nvPr/>
        </p:nvPicPr>
        <p:blipFill>
          <a:blip r:embed="rId4" cstate="print"/>
          <a:srcRect/>
          <a:stretch>
            <a:fillRect/>
          </a:stretch>
        </p:blipFill>
        <p:spPr bwMode="auto">
          <a:xfrm>
            <a:off x="6781800" y="2895600"/>
            <a:ext cx="2345472" cy="2163698"/>
          </a:xfrm>
          <a:prstGeom prst="rect">
            <a:avLst/>
          </a:prstGeom>
          <a:noFill/>
        </p:spPr>
      </p:pic>
      <p:sp>
        <p:nvSpPr>
          <p:cNvPr id="9" name="8 CuadroTexto"/>
          <p:cNvSpPr txBox="1"/>
          <p:nvPr/>
        </p:nvSpPr>
        <p:spPr>
          <a:xfrm>
            <a:off x="7010400" y="5105400"/>
            <a:ext cx="21336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96426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72"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3">
              <a:lumMod val="20000"/>
              <a:lumOff val="8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pic>
        <p:nvPicPr>
          <p:cNvPr id="8"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biLevel thresh="25000"/>
          </a:blip>
          <a:stretch>
            <a:fillRect/>
          </a:stretch>
        </p:blipFill>
        <p:spPr>
          <a:xfrm>
            <a:off x="6400800" y="228600"/>
            <a:ext cx="914400" cy="914400"/>
          </a:xfrm>
          <a:prstGeom prst="rect">
            <a:avLst/>
          </a:prstGeom>
        </p:spPr>
      </p:pic>
      <p:sp>
        <p:nvSpPr>
          <p:cNvPr id="12" name="Rectangle 11">
            <a:extLst>
              <a:ext uri="{FF2B5EF4-FFF2-40B4-BE49-F238E27FC236}">
                <a16:creationId xmlns:a16="http://schemas.microsoft.com/office/drawing/2014/main" xmlns="" id="{D8CDE6EA-7FCC-1A40-8768-9D9FE31BD33E}"/>
              </a:ext>
            </a:extLst>
          </p:cNvPr>
          <p:cNvSpPr/>
          <p:nvPr/>
        </p:nvSpPr>
        <p:spPr>
          <a:xfrm>
            <a:off x="0" y="-76200"/>
            <a:ext cx="8077200" cy="4072910"/>
          </a:xfrm>
          <a:prstGeom prst="rect">
            <a:avLst/>
          </a:prstGeom>
        </p:spPr>
        <p:txBody>
          <a:bodyPr wrap="square">
            <a:spAutoFit/>
          </a:bodyPr>
          <a:lstStyle/>
          <a:p>
            <a:pPr marL="14941">
              <a:spcBef>
                <a:spcPts val="447"/>
              </a:spcBef>
            </a:pPr>
            <a:r>
              <a:rPr lang="es-MX" sz="3200" b="1" dirty="0" smtClean="0">
                <a:solidFill>
                  <a:srgbClr val="00B050"/>
                </a:solidFill>
              </a:rPr>
              <a:t>CONTEXTO</a:t>
            </a:r>
          </a:p>
          <a:p>
            <a:pPr marL="14941" algn="just">
              <a:spcBef>
                <a:spcPts val="447"/>
              </a:spcBef>
            </a:pPr>
            <a:endParaRPr lang="es-MX" sz="2000" dirty="0" smtClean="0"/>
          </a:p>
          <a:p>
            <a:pPr marL="14941" algn="just">
              <a:spcBef>
                <a:spcPts val="447"/>
              </a:spcBef>
            </a:pPr>
            <a:r>
              <a:rPr lang="es-MX" sz="2000" dirty="0" smtClean="0">
                <a:solidFill>
                  <a:schemeClr val="accent3">
                    <a:lumMod val="75000"/>
                  </a:schemeClr>
                </a:solidFill>
              </a:rPr>
              <a:t>En la toma de decisiones de los adolescentes hay muchos factores que intervienen, y uno de los más importantes es la familia. Se espera que ésta siempre juegue un papel que beneficie a los estudiantes, pero no hay que olvidar que está conformada por seres humanos con virtudes y defectos que no siempre van a influenciar de la mejor manera posible en las decisiones de sus miembros. Es por ello que es muy importante desarrollar en los adolescentes la capacidad de decidir de manera autónoma. Si bien pueden escuchar los consejos de los demás, es importante que fortalezcan su autoconocimiento y su autorregulación para contar con el mayor número de herramientas posibles que les permitan tomar decisiones responsables.</a:t>
            </a:r>
          </a:p>
        </p:txBody>
      </p:sp>
      <p:pic>
        <p:nvPicPr>
          <p:cNvPr id="3" name="Picture 2">
            <a:extLst>
              <a:ext uri="{FF2B5EF4-FFF2-40B4-BE49-F238E27FC236}">
                <a16:creationId xmlns:a16="http://schemas.microsoft.com/office/drawing/2014/main" xmlns="" id="{1329982E-4A41-0149-B81B-7C5AD95181C4}"/>
              </a:ext>
            </a:extLst>
          </p:cNvPr>
          <p:cNvPicPr>
            <a:picLocks noChangeAspect="1"/>
          </p:cNvPicPr>
          <p:nvPr/>
        </p:nvPicPr>
        <p:blipFill>
          <a:blip r:embed="rId3" cstate="print">
            <a:lum bright="70000" contrast="-70000"/>
          </a:blip>
          <a:stretch>
            <a:fillRect/>
          </a:stretch>
        </p:blipFill>
        <p:spPr>
          <a:xfrm>
            <a:off x="8001000" y="4343400"/>
            <a:ext cx="1143000" cy="1993900"/>
          </a:xfrm>
          <a:prstGeom prst="rect">
            <a:avLst/>
          </a:prstGeom>
        </p:spPr>
      </p:pic>
      <p:pic>
        <p:nvPicPr>
          <p:cNvPr id="1026" name="Picture 2" descr="C:\Users\BECAS 3\AppData\Local\Microsoft\Windows\Temporary Internet Files\Content.IE5\D6YHD9ME\Intercambio-casas-familias[1].jpg"/>
          <p:cNvPicPr>
            <a:picLocks noChangeAspect="1" noChangeArrowheads="1"/>
          </p:cNvPicPr>
          <p:nvPr/>
        </p:nvPicPr>
        <p:blipFill>
          <a:blip r:embed="rId4" cstate="print"/>
          <a:srcRect/>
          <a:stretch>
            <a:fillRect/>
          </a:stretch>
        </p:blipFill>
        <p:spPr bwMode="auto">
          <a:xfrm>
            <a:off x="1524000" y="4114800"/>
            <a:ext cx="5105400" cy="2743200"/>
          </a:xfrm>
          <a:prstGeom prst="rect">
            <a:avLst/>
          </a:prstGeom>
          <a:noFill/>
        </p:spPr>
      </p:pic>
      <p:sp>
        <p:nvSpPr>
          <p:cNvPr id="9" name="8 CuadroTexto"/>
          <p:cNvSpPr txBox="1"/>
          <p:nvPr/>
        </p:nvSpPr>
        <p:spPr>
          <a:xfrm>
            <a:off x="6629400" y="6248400"/>
            <a:ext cx="22098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83417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60000"/>
              <a:lumOff val="4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1" name="Rectangle 1">
            <a:extLst>
              <a:ext uri="{FF2B5EF4-FFF2-40B4-BE49-F238E27FC236}">
                <a16:creationId xmlns:a16="http://schemas.microsoft.com/office/drawing/2014/main" xmlns="" id="{3224F731-B888-5F47-8F28-25747EE91283}"/>
              </a:ext>
            </a:extLst>
          </p:cNvPr>
          <p:cNvSpPr/>
          <p:nvPr/>
        </p:nvSpPr>
        <p:spPr>
          <a:xfrm>
            <a:off x="0" y="-44887"/>
            <a:ext cx="9143999" cy="7078861"/>
          </a:xfrm>
          <a:prstGeom prst="rect">
            <a:avLst/>
          </a:prstGeom>
          <a:solidFill>
            <a:schemeClr val="accent3">
              <a:lumMod val="40000"/>
              <a:lumOff val="60000"/>
            </a:schemeClr>
          </a:solidFill>
        </p:spPr>
        <p:txBody>
          <a:bodyPr wrap="square">
            <a:spAutoFit/>
          </a:bodyPr>
          <a:lstStyle/>
          <a:p>
            <a:pPr algn="ctr"/>
            <a:r>
              <a:rPr lang="es-MX" sz="2800" dirty="0" smtClean="0">
                <a:solidFill>
                  <a:schemeClr val="accent3">
                    <a:lumMod val="75000"/>
                  </a:schemeClr>
                </a:solidFill>
                <a:latin typeface="Arial Black" pitchFamily="34" charset="0"/>
              </a:rPr>
              <a:t>¿Cuál es el objetivo de la lección? </a:t>
            </a:r>
          </a:p>
          <a:p>
            <a:pPr algn="just"/>
            <a:r>
              <a:rPr lang="es-MX" sz="1600" dirty="0" smtClean="0">
                <a:latin typeface="Arial" pitchFamily="34" charset="0"/>
                <a:cs typeface="Arial" pitchFamily="34" charset="0"/>
              </a:rPr>
              <a:t>Que los estudiantes examinen de qué manera las emociones, el contexto, los amigos, las experiencias previas y la sensibilidad a la inmediatez pueden favorecer u obstaculizar la toma responsable de decisiones.</a:t>
            </a:r>
          </a:p>
          <a:p>
            <a:pPr algn="just"/>
            <a:endParaRPr lang="es-ES" sz="2000" dirty="0" smtClean="0">
              <a:solidFill>
                <a:schemeClr val="bg1"/>
              </a:solidFill>
              <a:latin typeface="Arial Black" pitchFamily="34" charset="0"/>
            </a:endParaRPr>
          </a:p>
          <a:p>
            <a:pPr algn="just"/>
            <a:r>
              <a:rPr lang="es-MX" sz="2800" dirty="0" smtClean="0">
                <a:solidFill>
                  <a:schemeClr val="accent3">
                    <a:lumMod val="50000"/>
                  </a:schemeClr>
                </a:solidFill>
                <a:latin typeface="Arial Black" pitchFamily="34" charset="0"/>
              </a:rPr>
              <a:t>¿Por qué es importante?</a:t>
            </a:r>
          </a:p>
          <a:p>
            <a:pPr algn="just"/>
            <a:r>
              <a:rPr lang="es-MX" sz="1600" dirty="0" smtClean="0">
                <a:latin typeface="Arial" pitchFamily="34" charset="0"/>
                <a:cs typeface="Arial" pitchFamily="34" charset="0"/>
              </a:rPr>
              <a:t>Porque si los estudiantes reflexionan sobre la manera en que su familia favorece u obstaculiza la toma responsable de sus decisiones, entonces les será más fácil aceptar o rechazar las sugerencias que se les den para poder elegir de forma autónoma.</a:t>
            </a:r>
          </a:p>
          <a:p>
            <a:pPr algn="just"/>
            <a:endParaRPr lang="es-MX" sz="1800" i="1" dirty="0" smtClean="0">
              <a:latin typeface="Arial Black" pitchFamily="34" charset="0"/>
            </a:endParaRPr>
          </a:p>
          <a:p>
            <a:pPr algn="just"/>
            <a:r>
              <a:rPr lang="es-MX" sz="1800" i="1" dirty="0" smtClean="0">
                <a:latin typeface="Arial Black" pitchFamily="34" charset="0"/>
              </a:rPr>
              <a:t>Invita a los estudiantes a leer la introducción,</a:t>
            </a:r>
            <a:r>
              <a:rPr lang="es-MX" sz="1800" dirty="0" smtClean="0"/>
              <a:t> </a:t>
            </a:r>
            <a:r>
              <a:rPr lang="es-MX" sz="1800" dirty="0" smtClean="0">
                <a:latin typeface="Arial Black" pitchFamily="34" charset="0"/>
              </a:rPr>
              <a:t>la cita y El reto es</a:t>
            </a:r>
            <a:r>
              <a:rPr lang="es-MX" sz="1800" i="1" dirty="0" smtClean="0">
                <a:latin typeface="Arial Black" pitchFamily="34" charset="0"/>
              </a:rPr>
              <a:t> de la actividad</a:t>
            </a:r>
            <a:r>
              <a:rPr lang="es-MX" sz="1800" dirty="0" smtClean="0">
                <a:latin typeface="Arial Black" pitchFamily="34" charset="0"/>
              </a:rPr>
              <a:t>.</a:t>
            </a:r>
            <a:endParaRPr lang="en-US" sz="1800" dirty="0" smtClean="0">
              <a:solidFill>
                <a:schemeClr val="bg1"/>
              </a:solidFill>
              <a:latin typeface="Arial Black" pitchFamily="34" charset="0"/>
              <a:cs typeface="Soberana Sans"/>
            </a:endParaRPr>
          </a:p>
          <a:p>
            <a:pPr algn="just"/>
            <a:r>
              <a:rPr lang="es-MX" sz="1400" b="1" i="1" dirty="0" smtClean="0">
                <a:solidFill>
                  <a:srgbClr val="00B050"/>
                </a:solidFill>
                <a:latin typeface="Arial" pitchFamily="34" charset="0"/>
                <a:cs typeface="Arial" pitchFamily="34" charset="0"/>
              </a:rPr>
              <a:t>“Sin lugar a dudas, es importante desarrollar la mente de los hijos. No obstante, el regalo más valioso que se les puede dar, es desarrollarles la conciencia”. John Gay.</a:t>
            </a:r>
          </a:p>
          <a:p>
            <a:pPr algn="just"/>
            <a:endParaRPr lang="es-ES" sz="2000" dirty="0" smtClean="0">
              <a:solidFill>
                <a:schemeClr val="bg1"/>
              </a:solidFill>
              <a:latin typeface="Arial Black" pitchFamily="34" charset="0"/>
            </a:endParaRPr>
          </a:p>
          <a:p>
            <a:pPr algn="just"/>
            <a:r>
              <a:rPr lang="es-ES" sz="2000" dirty="0" smtClean="0">
                <a:solidFill>
                  <a:schemeClr val="bg1"/>
                </a:solidFill>
                <a:latin typeface="Arial Black" pitchFamily="34" charset="0"/>
              </a:rPr>
              <a:t>INTRODUCCIÓN:</a:t>
            </a:r>
          </a:p>
          <a:p>
            <a:pPr algn="just"/>
            <a:r>
              <a:rPr lang="es-MX" sz="1600" b="1" dirty="0" smtClean="0">
                <a:solidFill>
                  <a:srgbClr val="00B050"/>
                </a:solidFill>
                <a:latin typeface="Arial" pitchFamily="34" charset="0"/>
                <a:cs typeface="Arial" pitchFamily="34" charset="0"/>
              </a:rPr>
              <a:t>Susana se sentía acorralada por sus amigos quienes esperaban su respuesta. Estando todos en su casa y sin sus padres presentes, todos pensaban que era la oportunidad perfecta para tomar el coche sin permiso y permitirle a Roberto conducirlo al centro comercial. No obstante, las palabras de sus padres reverberaban en su cabeza, “no dejes que te presionen a hacer algo que implique un riesgo”. Tras pensarlo detenidamente, apenada se negó, pero supo que era una buena decisión y se sintió contenta consigo misma por haber actuado con responsabilidad. ¿Alguna vez has seguido un consejo familiar para tomar una decisión que te hizo sentir bien? El reto es examinar de qué manera las emociones, el contexto, los amigos, las experiencias previas y la sensibilidad a la inmediatez pueden favorecer u obstaculizar la toma responsable de decisiones</a:t>
            </a:r>
            <a:endParaRPr lang="en-US" sz="16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81358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3">
              <a:lumMod val="40000"/>
              <a:lumOff val="60000"/>
            </a:schemeClr>
          </a:solidFill>
          <a:ln>
            <a:solidFill>
              <a:srgbClr val="004A81"/>
            </a:solidFill>
          </a:ln>
        </p:spPr>
        <p:txBody>
          <a:bodyPr wrap="square" lIns="0" tIns="0" rIns="0" bIns="0" rtlCol="0"/>
          <a:lstStyle/>
          <a:p>
            <a:pPr algn="just"/>
            <a:endParaRPr sz="1900" dirty="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0" name="Rectangle 1">
            <a:extLst>
              <a:ext uri="{FF2B5EF4-FFF2-40B4-BE49-F238E27FC236}">
                <a16:creationId xmlns:a16="http://schemas.microsoft.com/office/drawing/2014/main" xmlns="" id="{3224F731-B888-5F47-8F28-25747EE91283}"/>
              </a:ext>
            </a:extLst>
          </p:cNvPr>
          <p:cNvSpPr/>
          <p:nvPr/>
        </p:nvSpPr>
        <p:spPr>
          <a:xfrm>
            <a:off x="0" y="762000"/>
            <a:ext cx="9144000" cy="4893647"/>
          </a:xfrm>
          <a:prstGeom prst="rect">
            <a:avLst/>
          </a:prstGeom>
        </p:spPr>
        <p:txBody>
          <a:bodyPr wrap="square">
            <a:spAutoFit/>
          </a:bodyPr>
          <a:lstStyle/>
          <a:p>
            <a:pPr algn="just"/>
            <a:r>
              <a:rPr lang="es-MX" sz="2400" dirty="0" smtClean="0">
                <a:solidFill>
                  <a:srgbClr val="00B050"/>
                </a:solidFill>
                <a:latin typeface="Arial" pitchFamily="34" charset="0"/>
                <a:cs typeface="Arial" pitchFamily="34" charset="0"/>
              </a:rPr>
              <a:t>Recapitule el texto de los apartados y promueva su reflexión. Puede preguntar al grupo qué saben sobre la toma de decisiones de manera autónoma. Esto permitirá recuperar conocimientos previos e iniciar con las actividades de la variación</a:t>
            </a:r>
            <a:r>
              <a:rPr lang="es-MX" sz="2400" dirty="0" smtClean="0">
                <a:latin typeface="Arial" pitchFamily="34" charset="0"/>
                <a:cs typeface="Arial" pitchFamily="34" charset="0"/>
              </a:rPr>
              <a:t>.</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MX" sz="2400" dirty="0" smtClean="0">
                <a:latin typeface="Arial" pitchFamily="34" charset="0"/>
                <a:cs typeface="Arial" pitchFamily="34" charset="0"/>
              </a:rPr>
              <a:t>CONCEPTO CLAVE </a:t>
            </a:r>
          </a:p>
          <a:p>
            <a:pPr algn="just"/>
            <a:r>
              <a:rPr lang="es-MX" sz="2400" b="1" dirty="0" smtClean="0">
                <a:solidFill>
                  <a:srgbClr val="00B050"/>
                </a:solidFill>
                <a:latin typeface="Arial" pitchFamily="34" charset="0"/>
                <a:cs typeface="Arial" pitchFamily="34" charset="0"/>
              </a:rPr>
              <a:t>Autonomía para tomar decisiones: </a:t>
            </a:r>
            <a:r>
              <a:rPr lang="es-MX" sz="2400" dirty="0" smtClean="0">
                <a:solidFill>
                  <a:srgbClr val="00B050"/>
                </a:solidFill>
                <a:latin typeface="Arial" pitchFamily="34" charset="0"/>
                <a:cs typeface="Arial" pitchFamily="34" charset="0"/>
              </a:rPr>
              <a:t>Es la capacidad de decidir por uno mismo sin tener la necesidad de complacer a los demás y sin poner de lado los propios deseos, necesidades, valores y metas.</a:t>
            </a:r>
          </a:p>
          <a:p>
            <a:pPr algn="just"/>
            <a:endParaRPr lang="en-US" sz="2400" dirty="0">
              <a:solidFill>
                <a:schemeClr val="bg1"/>
              </a:solidFill>
              <a:latin typeface="Soberana Sans" panose="02000000000000000000" pitchFamily="2" charset="77"/>
            </a:endParaRPr>
          </a:p>
        </p:txBody>
      </p:sp>
      <p:sp>
        <p:nvSpPr>
          <p:cNvPr id="7" name="6 CuadroTexto"/>
          <p:cNvSpPr txBox="1"/>
          <p:nvPr/>
        </p:nvSpPr>
        <p:spPr>
          <a:xfrm>
            <a:off x="0" y="0"/>
            <a:ext cx="9144000" cy="830997"/>
          </a:xfrm>
          <a:prstGeom prst="rect">
            <a:avLst/>
          </a:prstGeom>
          <a:noFill/>
        </p:spPr>
        <p:txBody>
          <a:bodyPr wrap="square" rtlCol="0">
            <a:spAutoFit/>
          </a:bodyPr>
          <a:lstStyle/>
          <a:p>
            <a:pPr algn="ctr"/>
            <a:r>
              <a:rPr lang="es-MX" sz="2400" dirty="0" smtClean="0">
                <a:solidFill>
                  <a:srgbClr val="00B050"/>
                </a:solidFill>
                <a:latin typeface="Arial Black" pitchFamily="34" charset="0"/>
              </a:rPr>
              <a:t>Estructura de la sesión y recomendaciones específicas</a:t>
            </a:r>
            <a:endParaRPr lang="es-MX" sz="2400" dirty="0">
              <a:solidFill>
                <a:srgbClr val="00B050"/>
              </a:solidFill>
            </a:endParaRPr>
          </a:p>
        </p:txBody>
      </p:sp>
    </p:spTree>
    <p:extLst>
      <p:ext uri="{BB962C8B-B14F-4D97-AF65-F5344CB8AC3E}">
        <p14:creationId xmlns:p14="http://schemas.microsoft.com/office/powerpoint/2010/main" xmlns="" val="283361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5334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40000"/>
              <a:lumOff val="60000"/>
            </a:schemeClr>
          </a:solidFill>
        </p:spPr>
        <p:txBody>
          <a:bodyPr wrap="square" lIns="0" tIns="0" rIns="0" bIns="0" rtlCol="0"/>
          <a:lstStyle/>
          <a:p>
            <a:endParaRPr sz="1900"/>
          </a:p>
        </p:txBody>
      </p:sp>
      <p:sp>
        <p:nvSpPr>
          <p:cNvPr id="2" name="Rectangle 1">
            <a:extLst>
              <a:ext uri="{FF2B5EF4-FFF2-40B4-BE49-F238E27FC236}">
                <a16:creationId xmlns:a16="http://schemas.microsoft.com/office/drawing/2014/main" xmlns="" id="{3224F731-B888-5F47-8F28-25747EE91283}"/>
              </a:ext>
            </a:extLst>
          </p:cNvPr>
          <p:cNvSpPr/>
          <p:nvPr/>
        </p:nvSpPr>
        <p:spPr>
          <a:xfrm>
            <a:off x="228600" y="0"/>
            <a:ext cx="8686800" cy="6822380"/>
          </a:xfrm>
          <a:prstGeom prst="rect">
            <a:avLst/>
          </a:prstGeom>
        </p:spPr>
        <p:txBody>
          <a:bodyPr wrap="square">
            <a:spAutoFit/>
          </a:bodyPr>
          <a:lstStyle/>
          <a:p>
            <a:pPr marL="14941" algn="ctr">
              <a:spcBef>
                <a:spcPts val="447"/>
              </a:spcBef>
            </a:pPr>
            <a:r>
              <a:rPr lang="en-US" sz="2800" b="1" spc="-5" dirty="0" err="1">
                <a:solidFill>
                  <a:srgbClr val="004A81"/>
                </a:solidFill>
                <a:latin typeface="Soberana Sans"/>
                <a:cs typeface="Soberana Sans"/>
              </a:rPr>
              <a:t>Actividad</a:t>
            </a:r>
            <a:r>
              <a:rPr lang="en-US" sz="2800" b="1" spc="-5" dirty="0">
                <a:solidFill>
                  <a:srgbClr val="004A81"/>
                </a:solidFill>
                <a:latin typeface="Soberana Sans"/>
                <a:cs typeface="Soberana Sans"/>
              </a:rPr>
              <a:t> </a:t>
            </a:r>
            <a:r>
              <a:rPr lang="en-US" sz="2800" b="1" dirty="0">
                <a:solidFill>
                  <a:srgbClr val="004A81"/>
                </a:solidFill>
                <a:latin typeface="Soberana Sans"/>
                <a:cs typeface="Soberana Sans"/>
              </a:rPr>
              <a:t>1</a:t>
            </a:r>
            <a:r>
              <a:rPr lang="en-US" sz="2800" b="1" dirty="0" smtClean="0">
                <a:solidFill>
                  <a:srgbClr val="004A81"/>
                </a:solidFill>
                <a:latin typeface="Soberana Sans"/>
                <a:cs typeface="Soberana Sans"/>
              </a:rPr>
              <a:t>. </a:t>
            </a:r>
            <a:r>
              <a:rPr lang="es-MX" sz="2800" dirty="0" smtClean="0"/>
              <a:t>Lectura de casos de adolescentes exitosos.</a:t>
            </a:r>
            <a:endParaRPr lang="en-US" sz="2800" b="1" dirty="0" smtClean="0">
              <a:solidFill>
                <a:srgbClr val="004A81"/>
              </a:solidFill>
              <a:latin typeface="Soberana Sans"/>
              <a:cs typeface="Soberana Sans"/>
            </a:endParaRPr>
          </a:p>
          <a:p>
            <a:pPr marL="14941">
              <a:spcBef>
                <a:spcPts val="447"/>
              </a:spcBef>
            </a:pPr>
            <a:endParaRPr lang="en-US" sz="2800" spc="-10" dirty="0">
              <a:solidFill>
                <a:srgbClr val="004A81"/>
              </a:solidFill>
              <a:latin typeface="Soberana Sans"/>
              <a:cs typeface="Soberana Sans"/>
            </a:endParaRPr>
          </a:p>
          <a:p>
            <a:pPr algn="just"/>
            <a:r>
              <a:rPr lang="es-MX" sz="1800" dirty="0" smtClean="0">
                <a:latin typeface="Arial" pitchFamily="34" charset="0"/>
                <a:cs typeface="Arial" pitchFamily="34" charset="0"/>
              </a:rPr>
              <a:t>Solicite a sus estudiantes que en parejas lean las historias de adolescentes y jóvenes exitosos. • A continuación, pídales que reflexionen sobre el papel que sus familias han jugado en la toma de sus decisiones.</a:t>
            </a:r>
          </a:p>
          <a:p>
            <a:pPr algn="just"/>
            <a:endParaRPr lang="es-MX" sz="1800" dirty="0" smtClean="0">
              <a:latin typeface="Arial" pitchFamily="34" charset="0"/>
              <a:cs typeface="Arial" pitchFamily="34" charset="0"/>
            </a:endParaRPr>
          </a:p>
          <a:p>
            <a:pPr marL="457200" indent="-457200" algn="just">
              <a:buAutoNum type="alphaLcPeriod"/>
            </a:pPr>
            <a:r>
              <a:rPr lang="es-MX" sz="1600" dirty="0" smtClean="0">
                <a:solidFill>
                  <a:srgbClr val="00B050"/>
                </a:solidFill>
                <a:latin typeface="Arial" pitchFamily="34" charset="0"/>
                <a:cs typeface="Arial" pitchFamily="34" charset="0"/>
              </a:rPr>
              <a:t>A continuación, encontrarán dos casos de jóvenes mexicanos que han sobresalido en algún campo, así como algunas acciones relacionadas con el apoyo que han recibido de su familia, lean en parejas los casos:</a:t>
            </a:r>
          </a:p>
          <a:p>
            <a:pPr marL="457200" indent="-457200" algn="just">
              <a:buAutoNum type="alphaLcPeriod"/>
            </a:pPr>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endParaRPr lang="es-ES" sz="1800" dirty="0" smtClean="0">
              <a:latin typeface="Arial" pitchFamily="34" charset="0"/>
              <a:cs typeface="Arial" pitchFamily="34" charset="0"/>
            </a:endParaRPr>
          </a:p>
          <a:p>
            <a:pPr marL="457200" indent="-457200" algn="just">
              <a:buAutoNum type="alphaLcPeriod"/>
            </a:pPr>
            <a:r>
              <a:rPr lang="es-MX" sz="1600" dirty="0" smtClean="0">
                <a:solidFill>
                  <a:srgbClr val="00B050"/>
                </a:solidFill>
                <a:latin typeface="Arial" pitchFamily="34" charset="0"/>
                <a:cs typeface="Arial" pitchFamily="34" charset="0"/>
              </a:rPr>
              <a:t>Respondan: </a:t>
            </a:r>
          </a:p>
          <a:p>
            <a:pPr marL="457200" indent="-457200" algn="just"/>
            <a:r>
              <a:rPr lang="es-MX" sz="1600" dirty="0" smtClean="0">
                <a:solidFill>
                  <a:srgbClr val="00B050"/>
                </a:solidFill>
                <a:latin typeface="Arial" pitchFamily="34" charset="0"/>
                <a:cs typeface="Arial" pitchFamily="34" charset="0"/>
              </a:rPr>
              <a:t>• ¿Qué papel consideran que las familias jugaron en la toma de sus decisiones en los dos casos? </a:t>
            </a:r>
            <a:r>
              <a:rPr lang="es-MX" sz="2400" dirty="0" smtClean="0"/>
              <a:t>________________________________________________________________________________________________________</a:t>
            </a:r>
            <a:endParaRPr lang="es-MX" sz="2400" dirty="0" smtClean="0">
              <a:latin typeface="Arial" pitchFamily="34" charset="0"/>
              <a:cs typeface="Arial" pitchFamily="34" charset="0"/>
            </a:endParaRPr>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7696200" y="381000"/>
            <a:ext cx="533400" cy="533400"/>
          </a:xfrm>
          <a:prstGeom prst="rect">
            <a:avLst/>
          </a:prstGeom>
          <a:solidFill>
            <a:schemeClr val="accent3">
              <a:lumMod val="40000"/>
              <a:lumOff val="60000"/>
            </a:schemeClr>
          </a:solidFill>
        </p:spPr>
      </p:pic>
      <p:graphicFrame>
        <p:nvGraphicFramePr>
          <p:cNvPr id="7" name="6 Tabla"/>
          <p:cNvGraphicFramePr>
            <a:graphicFrameLocks noGrp="1"/>
          </p:cNvGraphicFramePr>
          <p:nvPr/>
        </p:nvGraphicFramePr>
        <p:xfrm>
          <a:off x="685800" y="2941320"/>
          <a:ext cx="8077200" cy="2011680"/>
        </p:xfrm>
        <a:graphic>
          <a:graphicData uri="http://schemas.openxmlformats.org/drawingml/2006/table">
            <a:tbl>
              <a:tblPr firstRow="1" bandRow="1">
                <a:tableStyleId>{F5AB1C69-6EDB-4FF4-983F-18BD219EF322}</a:tableStyleId>
              </a:tblPr>
              <a:tblGrid>
                <a:gridCol w="4038600"/>
                <a:gridCol w="4038600"/>
              </a:tblGrid>
              <a:tr h="370840">
                <a:tc>
                  <a:txBody>
                    <a:bodyPr/>
                    <a:lstStyle/>
                    <a:p>
                      <a:r>
                        <a:rPr lang="es-MX" sz="1400" dirty="0" smtClean="0"/>
                        <a:t>Caso 1 </a:t>
                      </a:r>
                    </a:p>
                    <a:p>
                      <a:r>
                        <a:rPr lang="es-MX" sz="1400" dirty="0" smtClean="0"/>
                        <a:t>José Edmundo Balderas Castro, Israel Daniel Hernández García, y Aranza Meza </a:t>
                      </a:r>
                      <a:r>
                        <a:rPr lang="es-MX" sz="1400" dirty="0" err="1" smtClean="0"/>
                        <a:t>Dorante</a:t>
                      </a:r>
                      <a:r>
                        <a:rPr lang="es-MX" sz="1400" dirty="0" smtClean="0"/>
                        <a:t> son estudiantes de preparatoria que crearon plástico con cáscaras de plátano y han acudido a distintos concursos y foros nacionales e internacionales. Sus profesores reconocen que ha sido un trabajo muy fuerte para ellos, así como para sus padres que los han apoyado</a:t>
                      </a:r>
                      <a:endParaRPr lang="es-MX" sz="1400" dirty="0"/>
                    </a:p>
                  </a:txBody>
                  <a:tcPr/>
                </a:tc>
                <a:tc>
                  <a:txBody>
                    <a:bodyPr/>
                    <a:lstStyle/>
                    <a:p>
                      <a:r>
                        <a:rPr lang="es-MX" sz="1400" dirty="0" smtClean="0"/>
                        <a:t>Caso 2 </a:t>
                      </a:r>
                    </a:p>
                    <a:p>
                      <a:r>
                        <a:rPr lang="es-MX" sz="1400" dirty="0" smtClean="0"/>
                        <a:t>Dafne </a:t>
                      </a:r>
                      <a:r>
                        <a:rPr lang="es-MX" sz="1400" dirty="0" err="1" smtClean="0"/>
                        <a:t>Almazán</a:t>
                      </a:r>
                      <a:r>
                        <a:rPr lang="es-MX" sz="1400" dirty="0" smtClean="0"/>
                        <a:t> es la psicóloga más joven del mundo. Fue una niña que desde los 6 años de edad ya sabía leer y escribir en español y en inglés. Tuvo la suerte de recibir apoyo de su familia desde muy pequeña ya que sus hermanos mayores le sirvieron de precedente porque también son superdotados</a:t>
                      </a:r>
                      <a:endParaRPr lang="es-MX" sz="1400" dirty="0"/>
                    </a:p>
                  </a:txBody>
                  <a:tcPr/>
                </a:tc>
              </a:tr>
            </a:tbl>
          </a:graphicData>
        </a:graphic>
      </p:graphicFrame>
    </p:spTree>
    <p:extLst>
      <p:ext uri="{BB962C8B-B14F-4D97-AF65-F5344CB8AC3E}">
        <p14:creationId xmlns:p14="http://schemas.microsoft.com/office/powerpoint/2010/main" xmlns="" val="26512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0" y="228600"/>
            <a:ext cx="8991600" cy="6801862"/>
          </a:xfrm>
          <a:prstGeom prst="rect">
            <a:avLst/>
          </a:prstGeom>
        </p:spPr>
        <p:txBody>
          <a:bodyPr wrap="square">
            <a:spAutoFit/>
          </a:bodyPr>
          <a:lstStyle/>
          <a:p>
            <a:pPr marL="14941">
              <a:spcBef>
                <a:spcPts val="447"/>
              </a:spcBef>
            </a:pPr>
            <a:r>
              <a:rPr lang="en-US" sz="4000" b="1" spc="-5" dirty="0" err="1">
                <a:solidFill>
                  <a:srgbClr val="00B050"/>
                </a:solidFill>
                <a:latin typeface="Soberana Sans"/>
                <a:cs typeface="Soberana Sans"/>
              </a:rPr>
              <a:t>Actividad</a:t>
            </a:r>
            <a:r>
              <a:rPr lang="en-US" sz="4000" b="1" spc="-5" dirty="0">
                <a:solidFill>
                  <a:srgbClr val="00B050"/>
                </a:solidFill>
                <a:latin typeface="Soberana Sans"/>
                <a:cs typeface="Soberana Sans"/>
              </a:rPr>
              <a:t> </a:t>
            </a:r>
            <a:r>
              <a:rPr lang="en-US" sz="4000" b="1" dirty="0">
                <a:solidFill>
                  <a:srgbClr val="00B050"/>
                </a:solidFill>
                <a:latin typeface="Soberana Sans"/>
                <a:cs typeface="Soberana Sans"/>
              </a:rPr>
              <a:t>2</a:t>
            </a:r>
            <a:r>
              <a:rPr lang="en-US" sz="4000" b="1" dirty="0" smtClean="0">
                <a:solidFill>
                  <a:srgbClr val="00B050"/>
                </a:solidFill>
                <a:latin typeface="Soberana Sans"/>
                <a:cs typeface="Soberana Sans"/>
              </a:rPr>
              <a:t>. </a:t>
            </a:r>
            <a:r>
              <a:rPr lang="es-MX" sz="4000" dirty="0" smtClean="0">
                <a:solidFill>
                  <a:srgbClr val="00B050"/>
                </a:solidFill>
                <a:latin typeface="Source Sans Pro Black" pitchFamily="34" charset="0"/>
              </a:rPr>
              <a:t>Reflexión</a:t>
            </a:r>
            <a:endParaRPr lang="en-US" sz="4000" spc="-10" dirty="0">
              <a:solidFill>
                <a:srgbClr val="00B050"/>
              </a:solidFill>
              <a:latin typeface="Source Sans Pro Black" pitchFamily="34" charset="0"/>
              <a:cs typeface="Soberana Sans"/>
            </a:endParaRPr>
          </a:p>
          <a:p>
            <a:endParaRPr lang="en-US" sz="1200" dirty="0">
              <a:latin typeface="Soberana Sans" panose="02000000000000000000" pitchFamily="2" charset="77"/>
            </a:endParaRPr>
          </a:p>
          <a:p>
            <a:pPr algn="just"/>
            <a:r>
              <a:rPr lang="es-MX" sz="2400" dirty="0" smtClean="0"/>
              <a:t>A partir del análisis y las reflexiones de la actividad 1, pida a los alumnos que de manera individual describan alguna decisión responsable que hayan tomado en la que sus familiares hayan influido. • Por último, solicíteles que reflexionen sobre la manera en la que su familia puede favorecer u obstaculizar la toma responsable de sus decisiones. • Si el tiempo lo permite pueden compartir sus respuestas con el resto del grupo.</a:t>
            </a:r>
          </a:p>
          <a:p>
            <a:pPr algn="just"/>
            <a:endParaRPr lang="es-ES" sz="2400" dirty="0" smtClean="0"/>
          </a:p>
          <a:p>
            <a:pPr marL="228600" indent="-228600" algn="just">
              <a:buAutoNum type="alphaLcPeriod"/>
            </a:pPr>
            <a:r>
              <a:rPr lang="es-MX" sz="1600" dirty="0" smtClean="0">
                <a:solidFill>
                  <a:srgbClr val="00B050"/>
                </a:solidFill>
                <a:latin typeface="Arial" pitchFamily="34" charset="0"/>
                <a:cs typeface="Arial" pitchFamily="34" charset="0"/>
              </a:rPr>
              <a:t>Describe alguna decisión responsable que hayas tomado en la que tus familiares hayan influido. </a:t>
            </a:r>
          </a:p>
          <a:p>
            <a:pPr marL="228600" indent="-228600" algn="just"/>
            <a:r>
              <a:rPr lang="es-ES" sz="1600" dirty="0" smtClean="0">
                <a:latin typeface="Arial" pitchFamily="34"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a:t>
            </a:r>
          </a:p>
          <a:p>
            <a:pPr marL="228600" indent="-228600" algn="just"/>
            <a:endParaRPr lang="es-MX" sz="1600" dirty="0" smtClean="0">
              <a:latin typeface="Arial" pitchFamily="34" charset="0"/>
              <a:cs typeface="Arial" pitchFamily="34" charset="0"/>
            </a:endParaRPr>
          </a:p>
          <a:p>
            <a:pPr marL="228600" indent="-228600" algn="just"/>
            <a:r>
              <a:rPr lang="es-MX" sz="1600" dirty="0" smtClean="0">
                <a:latin typeface="Arial" pitchFamily="34" charset="0"/>
                <a:cs typeface="Arial" pitchFamily="34" charset="0"/>
              </a:rPr>
              <a:t>b. </a:t>
            </a:r>
            <a:r>
              <a:rPr lang="es-MX" sz="1600" dirty="0" smtClean="0">
                <a:solidFill>
                  <a:srgbClr val="00B050"/>
                </a:solidFill>
                <a:latin typeface="Arial" pitchFamily="34" charset="0"/>
                <a:cs typeface="Arial" pitchFamily="34" charset="0"/>
              </a:rPr>
              <a:t>¿De qué manera tu familia puede favorecer u obstaculizar la toma responsable de tus decisiones?</a:t>
            </a:r>
          </a:p>
          <a:p>
            <a:pPr marL="228600" indent="-228600" algn="just"/>
            <a:r>
              <a:rPr lang="es-ES" sz="1600" dirty="0" smtClean="0">
                <a:latin typeface="Arial" pitchFamily="34"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a:t>
            </a:r>
            <a:endParaRPr lang="es-MX" sz="1600" dirty="0" smtClean="0">
              <a:latin typeface="Arial" pitchFamily="34" charset="0"/>
              <a:cs typeface="Arial" pitchFamily="34" charset="0"/>
            </a:endParaRPr>
          </a:p>
          <a:p>
            <a:pPr marL="228600" indent="-228600" algn="just">
              <a:buAutoNum type="alphaLcPeriod"/>
            </a:pPr>
            <a:endParaRPr lang="en-US" sz="1600" dirty="0">
              <a:latin typeface="Arial" pitchFamily="34" charset="0"/>
              <a:cs typeface="Arial" pitchFamily="34" charset="0"/>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40000"/>
              <a:lumOff val="60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a:solidFill>
            <a:schemeClr val="accent3">
              <a:lumMod val="40000"/>
              <a:lumOff val="60000"/>
            </a:schemeClr>
          </a:solidFill>
        </p:spPr>
      </p:pic>
    </p:spTree>
    <p:extLst>
      <p:ext uri="{BB962C8B-B14F-4D97-AF65-F5344CB8AC3E}">
        <p14:creationId xmlns:p14="http://schemas.microsoft.com/office/powerpoint/2010/main" xmlns="" val="382703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B050"/>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B050"/>
          </a:solidFill>
        </p:spPr>
        <p:txBody>
          <a:bodyPr wrap="square" lIns="0" tIns="0" rIns="0" bIns="0" rtlCol="0"/>
          <a:lstStyle/>
          <a:p>
            <a:endParaRPr sz="1900"/>
          </a:p>
        </p:txBody>
      </p:sp>
      <p:sp>
        <p:nvSpPr>
          <p:cNvPr id="7" name="Rectangle 1">
            <a:extLst>
              <a:ext uri="{FF2B5EF4-FFF2-40B4-BE49-F238E27FC236}">
                <a16:creationId xmlns:a16="http://schemas.microsoft.com/office/drawing/2014/main" xmlns="" id="{3224F731-B888-5F47-8F28-25747EE91283}"/>
              </a:ext>
            </a:extLst>
          </p:cNvPr>
          <p:cNvSpPr/>
          <p:nvPr/>
        </p:nvSpPr>
        <p:spPr>
          <a:xfrm>
            <a:off x="831376" y="2035314"/>
            <a:ext cx="7315200" cy="1323439"/>
          </a:xfrm>
          <a:prstGeom prst="rect">
            <a:avLst/>
          </a:prstGeom>
        </p:spPr>
        <p:txBody>
          <a:bodyPr wrap="square">
            <a:spAutoFit/>
          </a:bodyPr>
          <a:lstStyle/>
          <a:p>
            <a:pPr marL="14941">
              <a:spcBef>
                <a:spcPts val="447"/>
              </a:spcBef>
            </a:pPr>
            <a:r>
              <a:rPr lang="en-US" sz="4000" dirty="0">
                <a:latin typeface="Soberana Sans" panose="02000000000000000000" pitchFamily="50" charset="0"/>
                <a:cs typeface="Soberana Sans"/>
              </a:rPr>
              <a:t>Lean </a:t>
            </a:r>
            <a:r>
              <a:rPr lang="en-US" sz="4000" dirty="0" err="1" smtClean="0">
                <a:latin typeface="Soberana Sans" panose="02000000000000000000" pitchFamily="50" charset="0"/>
                <a:cs typeface="Soberana Sans"/>
              </a:rPr>
              <a:t>Reafirmo</a:t>
            </a:r>
            <a:r>
              <a:rPr lang="en-US" sz="4000" dirty="0" smtClean="0">
                <a:latin typeface="Soberana Sans" panose="02000000000000000000" pitchFamily="50" charset="0"/>
                <a:cs typeface="Soberana Sans"/>
              </a:rPr>
              <a:t> y </a:t>
            </a:r>
            <a:r>
              <a:rPr lang="en-US" sz="4000" dirty="0" err="1" smtClean="0">
                <a:latin typeface="Soberana Sans" panose="02000000000000000000" pitchFamily="50" charset="0"/>
                <a:cs typeface="Soberana Sans"/>
              </a:rPr>
              <a:t>Ordeno</a:t>
            </a:r>
            <a:r>
              <a:rPr lang="en-US" sz="4000" dirty="0" smtClean="0">
                <a:latin typeface="Soberana Sans" panose="02000000000000000000" pitchFamily="50" charset="0"/>
                <a:cs typeface="Soberana Sans"/>
              </a:rPr>
              <a:t> de la </a:t>
            </a:r>
            <a:r>
              <a:rPr lang="en-US" sz="4000" dirty="0" err="1" smtClean="0">
                <a:latin typeface="Soberana Sans" panose="02000000000000000000" pitchFamily="50" charset="0"/>
                <a:cs typeface="Soberana Sans"/>
              </a:rPr>
              <a:t>actividad</a:t>
            </a:r>
            <a:r>
              <a:rPr lang="en-US" sz="4000" dirty="0" smtClean="0">
                <a:latin typeface="Soberana Sans" panose="02000000000000000000" pitchFamily="50" charset="0"/>
                <a:cs typeface="Soberana Sans"/>
              </a:rPr>
              <a:t>. </a:t>
            </a:r>
            <a:endParaRPr lang="en-US" sz="4000" dirty="0">
              <a:latin typeface="Soberana Sans" panose="02000000000000000000" pitchFamily="50" charset="0"/>
              <a:cs typeface="Soberana Sans"/>
            </a:endParaRPr>
          </a:p>
        </p:txBody>
      </p:sp>
      <p:pic>
        <p:nvPicPr>
          <p:cNvPr id="9"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a:solidFill>
            <a:srgbClr val="00B050"/>
          </a:solidFill>
        </p:spPr>
      </p:pic>
      <p:pic>
        <p:nvPicPr>
          <p:cNvPr id="11" name="Picture 10">
            <a:extLst>
              <a:ext uri="{FF2B5EF4-FFF2-40B4-BE49-F238E27FC236}">
                <a16:creationId xmlns:a16="http://schemas.microsoft.com/office/drawing/2014/main" xmlns="" id="{11DF9C62-BFF4-B84B-8FD8-BDBDA2B860D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20057" y="4191000"/>
            <a:ext cx="1943100" cy="2527300"/>
          </a:xfrm>
          <a:prstGeom prst="rect">
            <a:avLst/>
          </a:prstGeom>
          <a:solidFill>
            <a:schemeClr val="accent3">
              <a:lumMod val="40000"/>
              <a:lumOff val="60000"/>
            </a:schemeClr>
          </a:solidFill>
        </p:spPr>
      </p:pic>
      <p:pic>
        <p:nvPicPr>
          <p:cNvPr id="12" name="Picture 5" descr="C:\Users\BECAS 3\AppData\Local\Microsoft\Windows\Temporary Internet Files\Content.IE5\8APRSCA2\familias-1[1].jpg"/>
          <p:cNvPicPr>
            <a:picLocks noChangeAspect="1" noChangeArrowheads="1"/>
          </p:cNvPicPr>
          <p:nvPr/>
        </p:nvPicPr>
        <p:blipFill>
          <a:blip r:embed="rId4" cstate="print"/>
          <a:srcRect/>
          <a:stretch>
            <a:fillRect/>
          </a:stretch>
        </p:blipFill>
        <p:spPr bwMode="auto">
          <a:xfrm>
            <a:off x="3324225" y="2819400"/>
            <a:ext cx="5362575" cy="3228975"/>
          </a:xfrm>
          <a:prstGeom prst="rect">
            <a:avLst/>
          </a:prstGeom>
          <a:noFill/>
        </p:spPr>
      </p:pic>
      <p:sp>
        <p:nvSpPr>
          <p:cNvPr id="10" name="9 CuadroTexto"/>
          <p:cNvSpPr txBox="1"/>
          <p:nvPr/>
        </p:nvSpPr>
        <p:spPr>
          <a:xfrm>
            <a:off x="5029200" y="6096000"/>
            <a:ext cx="26670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128907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B050"/>
          </a:solidFill>
        </p:spPr>
        <p:txBody>
          <a:bodyPr wrap="square" lIns="0" tIns="0" rIns="0" bIns="0" rtlCol="0"/>
          <a:lstStyle/>
          <a:p>
            <a:endParaRPr sz="1900"/>
          </a:p>
        </p:txBody>
      </p:sp>
      <p:sp>
        <p:nvSpPr>
          <p:cNvPr id="2" name="Rectangle 1">
            <a:extLst>
              <a:ext uri="{FF2B5EF4-FFF2-40B4-BE49-F238E27FC236}">
                <a16:creationId xmlns:a16="http://schemas.microsoft.com/office/drawing/2014/main" xmlns="" id="{3224F731-B888-5F47-8F28-25747EE91283}"/>
              </a:ext>
            </a:extLst>
          </p:cNvPr>
          <p:cNvSpPr/>
          <p:nvPr/>
        </p:nvSpPr>
        <p:spPr>
          <a:xfrm>
            <a:off x="228600" y="-76200"/>
            <a:ext cx="8915400" cy="4770537"/>
          </a:xfrm>
          <a:prstGeom prst="rect">
            <a:avLst/>
          </a:prstGeom>
        </p:spPr>
        <p:txBody>
          <a:bodyPr wrap="square">
            <a:spAutoFit/>
          </a:bodyPr>
          <a:lstStyle/>
          <a:p>
            <a:pPr marL="14941">
              <a:spcBef>
                <a:spcPts val="447"/>
              </a:spcBef>
            </a:pPr>
            <a:r>
              <a:rPr lang="en-US" sz="4000" b="1" spc="-5" dirty="0" smtClean="0">
                <a:solidFill>
                  <a:srgbClr val="004A81"/>
                </a:solidFill>
                <a:latin typeface="Soberana Sans"/>
                <a:cs typeface="Soberana Sans"/>
              </a:rPr>
              <a:t>REAFIRMO Y ORDENO</a:t>
            </a:r>
            <a:r>
              <a:rPr lang="en-US" sz="4000" b="1" dirty="0" smtClean="0">
                <a:solidFill>
                  <a:srgbClr val="004A81"/>
                </a:solidFill>
                <a:latin typeface="Soberana Sans"/>
                <a:cs typeface="Soberana Sans"/>
              </a:rPr>
              <a:t>.</a:t>
            </a:r>
            <a:endParaRPr lang="en-US" sz="1200" dirty="0">
              <a:latin typeface="Soberana Sans" panose="02000000000000000000" pitchFamily="2" charset="77"/>
            </a:endParaRPr>
          </a:p>
          <a:p>
            <a:pPr algn="just"/>
            <a:endParaRPr lang="es-MX" sz="2400" dirty="0" smtClean="0"/>
          </a:p>
          <a:p>
            <a:pPr algn="just"/>
            <a:r>
              <a:rPr lang="es-MX" sz="2400" dirty="0" smtClean="0"/>
              <a:t>Si bien es cierto que muchos familiares influyen de manera muy positiva para que tomemos decisiones responsables en nuestras vidas, también puede haber otros que no lo hagan de esa forma y que nos quieran empujar a hacer cosas que no nos favorecen. Es por ello que es importante que seas autónomo para tomar decisiones, es decir, que no dependas de las opiniones de los demás, sino que te guíes por tus valores, por tus metas y por el bienestar de tu persona y de quienes te rodean. El autoconocimiento y la confianza en ti mismo te guiarán a tomar decisiones de manera autónoma y responsable.</a:t>
            </a:r>
          </a:p>
          <a:p>
            <a:pPr algn="just"/>
            <a:endParaRPr lang="en-US" sz="2400" dirty="0" smtClean="0">
              <a:latin typeface="Soberana Sans" panose="02000000000000000000" pitchFamily="2" charset="77"/>
            </a:endParaRPr>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pic>
        <p:nvPicPr>
          <p:cNvPr id="3075" name="Picture 3" descr="C:\Users\BECAS 3\AppData\Local\Microsoft\Windows\Temporary Internet Files\Content.IE5\D6YHD9ME\antes-ahora[1].jpg"/>
          <p:cNvPicPr>
            <a:picLocks noChangeAspect="1" noChangeArrowheads="1"/>
          </p:cNvPicPr>
          <p:nvPr/>
        </p:nvPicPr>
        <p:blipFill>
          <a:blip r:embed="rId3" cstate="print"/>
          <a:srcRect/>
          <a:stretch>
            <a:fillRect/>
          </a:stretch>
        </p:blipFill>
        <p:spPr bwMode="auto">
          <a:xfrm>
            <a:off x="1981200" y="4343400"/>
            <a:ext cx="6172200" cy="2514600"/>
          </a:xfrm>
          <a:prstGeom prst="rect">
            <a:avLst/>
          </a:prstGeom>
          <a:noFill/>
        </p:spPr>
      </p:pic>
      <p:sp>
        <p:nvSpPr>
          <p:cNvPr id="7" name="6 CuadroTexto"/>
          <p:cNvSpPr txBox="1"/>
          <p:nvPr/>
        </p:nvSpPr>
        <p:spPr>
          <a:xfrm>
            <a:off x="-76200" y="5715000"/>
            <a:ext cx="1905000" cy="463973"/>
          </a:xfrm>
          <a:prstGeom prst="rect">
            <a:avLst/>
          </a:prstGeom>
          <a:noFill/>
        </p:spPr>
        <p:txBody>
          <a:bodyPr wrap="square" rtlCol="0">
            <a:spAutoFit/>
          </a:bodyPr>
          <a:lstStyle/>
          <a:p>
            <a:r>
              <a:rPr lang="es-ES" sz="800" dirty="0" smtClean="0"/>
              <a:t>Imágenes  prediseñadas </a:t>
            </a:r>
            <a:r>
              <a:rPr lang="es-ES" sz="800" dirty="0" smtClean="0"/>
              <a:t>de office Online</a:t>
            </a:r>
            <a:endParaRPr lang="es-MX" sz="800" dirty="0" smtClean="0"/>
          </a:p>
          <a:p>
            <a:endParaRPr lang="es-MX" dirty="0"/>
          </a:p>
        </p:txBody>
      </p:sp>
    </p:spTree>
    <p:extLst>
      <p:ext uri="{BB962C8B-B14F-4D97-AF65-F5344CB8AC3E}">
        <p14:creationId xmlns:p14="http://schemas.microsoft.com/office/powerpoint/2010/main" xmlns="" val="239508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92D050"/>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B050"/>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457200"/>
            <a:ext cx="8534400" cy="5364817"/>
          </a:xfrm>
          <a:prstGeom prst="rect">
            <a:avLst/>
          </a:prstGeom>
        </p:spPr>
        <p:txBody>
          <a:bodyPr vert="horz" wrap="square" lIns="0" tIns="62753" rIns="0" bIns="0" rtlCol="0">
            <a:spAutoFit/>
          </a:bodyPr>
          <a:lstStyle/>
          <a:p>
            <a:pPr marR="5080" algn="just">
              <a:spcBef>
                <a:spcPts val="100"/>
              </a:spcBef>
              <a:buFont typeface="Arial" pitchFamily="34" charset="0"/>
              <a:buChar char="•"/>
            </a:pPr>
            <a:r>
              <a:rPr lang="es-MX" sz="2800" dirty="0" smtClean="0"/>
              <a:t>Con tu familia, reflexionen sobre alguna decisión que tomó cada uno de ustedes en la cual haya influenciado para bien o para mal el punto de vista familiar. Analicen, si eso fue lo más favorable o no. Platiquen qué pueden hacer para que, en futuras ocasiones, cuando uno de ustedes deba tomar una decisión, se promueva que ésta sea lo más acertada y responsable posible.</a:t>
            </a:r>
            <a:endParaRPr lang="en-US" sz="2600" spc="-15" dirty="0" smtClean="0">
              <a:latin typeface="Soberana Sans" panose="02000000000000000000" pitchFamily="2" charset="77"/>
              <a:cs typeface="Soberana Sans"/>
            </a:endParaRPr>
          </a:p>
          <a:p>
            <a:pPr marR="5080">
              <a:spcBef>
                <a:spcPts val="100"/>
              </a:spcBef>
              <a:buFont typeface="Arial" pitchFamily="34" charset="0"/>
              <a:buChar char="•"/>
            </a:pPr>
            <a:endParaRPr lang="en-US" sz="26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r>
              <a:rPr lang="es-MX" sz="2000" dirty="0" smtClean="0"/>
              <a:t>Te recomendamos ver la película “Billy Eliot” que narra la historia de un niño de 11 años que es obligado a practicar boxeo, pero que encuentra su verdadera vocación en el salón de al lado del ring donde dan clases de ballet. En la película se ve claramente como su familia en un principio no lo apoya, pero él toma una decisión, se responsabiliza de la misma y sigue adelante con ella.</a:t>
            </a:r>
            <a:endParaRPr lang="en-US" sz="2000" spc="-15" dirty="0">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671286" y="373380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B050"/>
          </a:solidFill>
        </p:spPr>
        <p:txBody>
          <a:bodyPr wrap="square" lIns="0" tIns="0" rIns="0" bIns="0" rtlCol="0"/>
          <a:lstStyle/>
          <a:p>
            <a:pPr marL="14941">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48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1823</TotalTime>
  <Words>1308</Words>
  <Application>Microsoft Office PowerPoint</Application>
  <PresentationFormat>Carta (216 x 279 mm)</PresentationFormat>
  <Paragraphs>94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 LA INFLUENCIA FAMILIAR   EN MIS DECISIONES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¿De qué se trata la conciencia social?</dc:title>
  <dc:creator>Ana Paulina Monroy Velasco</dc:creator>
  <cp:lastModifiedBy>TUTORIAS ELIZABETH</cp:lastModifiedBy>
  <cp:revision>156</cp:revision>
  <dcterms:created xsi:type="dcterms:W3CDTF">2018-06-27T19:50:18Z</dcterms:created>
  <dcterms:modified xsi:type="dcterms:W3CDTF">2020-02-20T18:19:10Z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Adobe InDesign CC 13.0 (Windows)</vt:lpwstr>
  </property>
  <property fmtid="{D5CDD505-2E9C-101B-9397-08002B2CF9AE}" pid="4" name="LastSaved">
    <vt:filetime>2018-06-27T00:00:00Z</vt:filetime>
  </property>
</Properties>
</file>