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328" r:id="rId3"/>
    <p:sldId id="326" r:id="rId4"/>
    <p:sldId id="327" r:id="rId5"/>
    <p:sldId id="265" r:id="rId6"/>
    <p:sldId id="316" r:id="rId7"/>
    <p:sldId id="329" r:id="rId8"/>
    <p:sldId id="317" r:id="rId9"/>
    <p:sldId id="335" r:id="rId10"/>
    <p:sldId id="337" r:id="rId11"/>
    <p:sldId id="334" r:id="rId12"/>
  </p:sldIdLst>
  <p:sldSz cx="9144000" cy="6858000" type="letter"/>
  <p:notesSz cx="10058400" cy="7772400"/>
  <p:defaultTextStyle>
    <a:defPPr>
      <a:defRPr lang="en-US"/>
    </a:defPPr>
    <a:lvl1pPr marL="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64" userDrawn="1">
          <p15:clr>
            <a:srgbClr val="A4A3A4"/>
          </p15:clr>
        </p15:guide>
        <p15:guide id="2" pos="2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A81"/>
    <a:srgbClr val="AD48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6"/>
    <p:restoredTop sz="94458"/>
  </p:normalViewPr>
  <p:slideViewPr>
    <p:cSldViewPr>
      <p:cViewPr>
        <p:scale>
          <a:sx n="70" d="100"/>
          <a:sy n="70" d="100"/>
        </p:scale>
        <p:origin x="-2214" y="-450"/>
      </p:cViewPr>
      <p:guideLst>
        <p:guide orient="horz" pos="1964"/>
        <p:guide pos="25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06CD-1467-42F4-AD6C-CBE31907FF8B}" type="datetimeFigureOut">
              <a:rPr lang="es-MX" smtClean="0"/>
              <a:pPr/>
              <a:t>20/02/2020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971550"/>
            <a:ext cx="34956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7EE9-E02C-4917-ACCB-5BE85E6C142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7798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419" y="2234006"/>
            <a:ext cx="79051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barry_schwartz_on_the_paradox_of_choice?awesm=on.ted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29B119A2-E424-214C-A32B-4C4628CEB5CE}"/>
              </a:ext>
            </a:extLst>
          </p:cNvPr>
          <p:cNvSpPr/>
          <p:nvPr/>
        </p:nvSpPr>
        <p:spPr>
          <a:xfrm>
            <a:off x="2915024" y="0"/>
            <a:ext cx="6228976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3AA6DA6-6460-904E-BA4B-E51826C86834}"/>
              </a:ext>
            </a:extLst>
          </p:cNvPr>
          <p:cNvSpPr/>
          <p:nvPr/>
        </p:nvSpPr>
        <p:spPr>
          <a:xfrm>
            <a:off x="0" y="0"/>
            <a:ext cx="2917265" cy="6858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6" name="object 10">
            <a:extLst>
              <a:ext uri="{FF2B5EF4-FFF2-40B4-BE49-F238E27FC236}">
                <a16:creationId xmlns="" xmlns:a16="http://schemas.microsoft.com/office/drawing/2014/main" id="{90A54EB5-7157-B740-8A0F-EC26983459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143000"/>
            <a:ext cx="8382000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0088" indent="-1955800">
              <a:lnSpc>
                <a:spcPts val="3812"/>
              </a:lnSpc>
            </a:pPr>
            <a:r>
              <a:rPr sz="12706" baseline="-20061" dirty="0" smtClean="0"/>
              <a:t> </a:t>
            </a:r>
            <a:r>
              <a:rPr lang="es-ES" sz="12706" baseline="-20061" dirty="0" smtClean="0"/>
              <a:t>D</a:t>
            </a:r>
            <a:r>
              <a:rPr lang="es-MX" sz="5400" dirty="0" err="1" smtClean="0"/>
              <a:t>ecidiendo</a:t>
            </a:r>
            <a:r>
              <a:rPr lang="es-MX" sz="5400" dirty="0" smtClean="0"/>
              <a:t> por mi Bien</a:t>
            </a:r>
            <a:br>
              <a:rPr lang="es-MX" sz="5400" dirty="0" smtClean="0"/>
            </a:br>
            <a:endParaRPr sz="5400" dirty="0"/>
          </a:p>
        </p:txBody>
      </p:sp>
      <p:sp>
        <p:nvSpPr>
          <p:cNvPr id="8" name="object 14">
            <a:extLst>
              <a:ext uri="{FF2B5EF4-FFF2-40B4-BE49-F238E27FC236}">
                <a16:creationId xmlns="" xmlns:a16="http://schemas.microsoft.com/office/drawing/2014/main" id="{1629FED3-F6BB-C14A-B152-496947790C6A}"/>
              </a:ext>
            </a:extLst>
          </p:cNvPr>
          <p:cNvSpPr/>
          <p:nvPr/>
        </p:nvSpPr>
        <p:spPr>
          <a:xfrm>
            <a:off x="1225633" y="499489"/>
            <a:ext cx="0" cy="374276"/>
          </a:xfrm>
          <a:custGeom>
            <a:avLst/>
            <a:gdLst/>
            <a:ahLst/>
            <a:cxnLst/>
            <a:rect l="l" t="t" r="r" b="b"/>
            <a:pathLst>
              <a:path h="318134">
                <a:moveTo>
                  <a:pt x="0" y="0"/>
                </a:moveTo>
                <a:lnTo>
                  <a:pt x="0" y="3178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900" dirty="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A542659A-4FA0-6F4D-B73D-B428747300F6}"/>
              </a:ext>
            </a:extLst>
          </p:cNvPr>
          <p:cNvSpPr/>
          <p:nvPr/>
        </p:nvSpPr>
        <p:spPr>
          <a:xfrm>
            <a:off x="6477000" y="3884499"/>
            <a:ext cx="2514600" cy="23622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Responsable</a:t>
            </a:r>
            <a:r>
              <a:rPr lang="en-US" dirty="0" smtClean="0"/>
              <a:t> de Decisiones</a:t>
            </a:r>
            <a:endParaRPr lang="en-US" dirty="0"/>
          </a:p>
        </p:txBody>
      </p:sp>
      <p:pic>
        <p:nvPicPr>
          <p:cNvPr id="10" name="9 Imagen" descr="C:\Users\BECAS 3\AppData\Local\Microsoft\Windows\Temporary Internet Files\Content.IE5\0IGUQ6HK\decidir-entre-infinitos-caminos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419600"/>
            <a:ext cx="1981200" cy="112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581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0" y="457200"/>
            <a:ext cx="9144000" cy="6096000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r>
              <a:rPr lang="es-MX" sz="2000" dirty="0" smtClean="0"/>
              <a:t>De acuerdo a las siguientes afirmaciones, seleccione la opción que refleje su opinión</a:t>
            </a:r>
            <a:endParaRPr sz="1900" dirty="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685800" y="-3419"/>
            <a:ext cx="7620000" cy="384419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MX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Evaluación de la sesión    Prepa:     Grupo:      Turno:</a:t>
            </a:r>
            <a:endParaRPr lang="es-MX" sz="2400" dirty="0">
              <a:latin typeface="Soberana Sans"/>
              <a:cs typeface="Soberana Sans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0" y="838200"/>
          <a:ext cx="9144000" cy="618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29000"/>
                <a:gridCol w="1524000"/>
                <a:gridCol w="1219200"/>
                <a:gridCol w="838200"/>
                <a:gridCol w="914400"/>
                <a:gridCol w="1219200"/>
              </a:tblGrid>
              <a:tr h="609600">
                <a:tc>
                  <a:txBody>
                    <a:bodyPr/>
                    <a:lstStyle/>
                    <a:p>
                      <a:r>
                        <a:rPr lang="es-MX" dirty="0" smtClean="0"/>
                        <a:t>Rubro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Neutral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De 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de acuerdo</a:t>
                      </a:r>
                      <a:endParaRPr lang="es-MX" sz="1600" dirty="0"/>
                    </a:p>
                  </a:txBody>
                  <a:tcPr/>
                </a:tc>
              </a:tr>
              <a:tr h="714375">
                <a:tc>
                  <a:txBody>
                    <a:bodyPr/>
                    <a:lstStyle/>
                    <a:p>
                      <a:r>
                        <a:rPr lang="es-MX" dirty="0" smtClean="0"/>
                        <a:t>Al menos un 50% de los alumnos reconoció la importancia de una toma de decisiones responsable encaminada a su bienestar y seguridad personal.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s-MX" dirty="0" smtClean="0"/>
                        <a:t>Los estudiantes mostraron interés y se involucraron en la actividad.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14375">
                <a:tc>
                  <a:txBody>
                    <a:bodyPr/>
                    <a:lstStyle/>
                    <a:p>
                      <a:r>
                        <a:rPr lang="es-MX" dirty="0" smtClean="0"/>
                        <a:t>Se logró un clima de confianza en el grupo.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57225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¿Qué funcionó bien y qué efectos positivos se observaron al realizar la actividad?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9600">
                <a:tc gridSpan="6">
                  <a:txBody>
                    <a:bodyPr/>
                    <a:lstStyle/>
                    <a:p>
                      <a:r>
                        <a:rPr lang="es-MX" dirty="0" smtClean="0"/>
                        <a:t>Descripción de dificultades y áreas de oportunidad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14375">
                <a:tc gridSpan="6">
                  <a:txBody>
                    <a:bodyPr/>
                    <a:lstStyle/>
                    <a:p>
                      <a:r>
                        <a:rPr lang="es-MX" sz="1800" dirty="0" smtClean="0"/>
                        <a:t>¿Qué alumnos no</a:t>
                      </a:r>
                      <a:r>
                        <a:rPr lang="es-MX" sz="1800" baseline="0" dirty="0" smtClean="0"/>
                        <a:t> realiz</a:t>
                      </a:r>
                      <a:r>
                        <a:rPr lang="es-MX" sz="1800" dirty="0" smtClean="0"/>
                        <a:t>aron la actividad? </a:t>
                      </a:r>
                    </a:p>
                    <a:p>
                      <a:r>
                        <a:rPr lang="es-ES" sz="1800" dirty="0" smtClean="0"/>
                        <a:t>1.</a:t>
                      </a:r>
                    </a:p>
                    <a:p>
                      <a:r>
                        <a:rPr lang="es-ES" sz="1800" dirty="0" smtClean="0"/>
                        <a:t>2.</a:t>
                      </a:r>
                    </a:p>
                    <a:p>
                      <a:r>
                        <a:rPr lang="es-ES" sz="1800" dirty="0" smtClean="0"/>
                        <a:t>3.</a:t>
                      </a:r>
                    </a:p>
                    <a:p>
                      <a:r>
                        <a:rPr lang="es-ES" sz="1800" dirty="0" smtClean="0"/>
                        <a:t>4.</a:t>
                      </a:r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>
            <a:extLst>
              <a:ext uri="{FF2B5EF4-FFF2-40B4-BE49-F238E27FC236}">
                <a16:creationId xmlns="" xmlns:a16="http://schemas.microsoft.com/office/drawing/2014/main" id="{562E1E49-7DFD-CD4A-BF9B-ACD78050E87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772" y="228600"/>
            <a:ext cx="914400" cy="914400"/>
          </a:xfrm>
          <a:prstGeom prst="rect">
            <a:avLst/>
          </a:prstGeom>
        </p:spPr>
      </p:pic>
      <p:sp>
        <p:nvSpPr>
          <p:cNvPr id="17" name="Rectangle 8">
            <a:extLst>
              <a:ext uri="{FF2B5EF4-FFF2-40B4-BE49-F238E27FC236}">
                <a16:creationId xmlns="" xmlns:a16="http://schemas.microsoft.com/office/drawing/2014/main" id="{D0AED072-3FD6-894E-BD91-3688E04E582E}"/>
              </a:ext>
            </a:extLst>
          </p:cNvPr>
          <p:cNvSpPr/>
          <p:nvPr/>
        </p:nvSpPr>
        <p:spPr>
          <a:xfrm>
            <a:off x="7348061" y="1164771"/>
            <a:ext cx="103522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>
                <a:solidFill>
                  <a:srgbClr val="004A81"/>
                </a:solidFill>
                <a:latin typeface="Soberana Sans"/>
                <a:cs typeface="Soberana Sans"/>
              </a:rPr>
              <a:t>3</a:t>
            </a:r>
            <a:r>
              <a:rPr lang="en-US" sz="2500" b="1" spc="-5" dirty="0" smtClean="0">
                <a:solidFill>
                  <a:srgbClr val="004A81"/>
                </a:solidFill>
                <a:latin typeface="Soberana Sans"/>
                <a:cs typeface="Soberana Sans"/>
              </a:rPr>
              <a:t> </a:t>
            </a:r>
            <a:r>
              <a:rPr lang="en-US" sz="2500" b="1" spc="-5" dirty="0">
                <a:solidFill>
                  <a:srgbClr val="004A81"/>
                </a:solidFill>
                <a:latin typeface="Soberana Sans"/>
                <a:cs typeface="Soberana Sans"/>
              </a:rPr>
              <a:t>min</a:t>
            </a:r>
            <a:endParaRPr lang="en-US" sz="2500" dirty="0">
              <a:solidFill>
                <a:srgbClr val="004A81"/>
              </a:solidFill>
              <a:latin typeface="Soberana Sans"/>
              <a:cs typeface="Soberana Sans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="" xmlns:a16="http://schemas.microsoft.com/office/drawing/2014/main" id="{1C06EEA0-4EF7-A444-9B22-8213EC8E3D7B}"/>
              </a:ext>
            </a:extLst>
          </p:cNvPr>
          <p:cNvSpPr/>
          <p:nvPr/>
        </p:nvSpPr>
        <p:spPr>
          <a:xfrm>
            <a:off x="8382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9" name="object 8">
            <a:extLst>
              <a:ext uri="{FF2B5EF4-FFF2-40B4-BE49-F238E27FC236}">
                <a16:creationId xmlns="" xmlns:a16="http://schemas.microsoft.com/office/drawing/2014/main" id="{FAABECC6-50FC-2C49-947B-C5F2B8C72BB4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DF1F269-802B-7143-93E7-6C65E08085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71600"/>
            <a:ext cx="5591200" cy="55005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sp>
        <p:nvSpPr>
          <p:cNvPr id="15" name="object 10">
            <a:extLst>
              <a:ext uri="{FF2B5EF4-FFF2-40B4-BE49-F238E27FC236}">
                <a16:creationId xmlns="" xmlns:a16="http://schemas.microsoft.com/office/drawing/2014/main" id="{1C3E75F3-53B5-C147-A4CD-E3E61C64C996}"/>
              </a:ext>
            </a:extLst>
          </p:cNvPr>
          <p:cNvSpPr txBox="1"/>
          <p:nvPr/>
        </p:nvSpPr>
        <p:spPr>
          <a:xfrm rot="60000">
            <a:off x="1072868" y="775207"/>
            <a:ext cx="4965333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>
                <a:latin typeface="Soberana Sans"/>
                <a:cs typeface="Soberana Sans"/>
              </a:rPr>
              <a:t>Escribe en</a:t>
            </a:r>
            <a:r>
              <a:rPr sz="2400" dirty="0">
                <a:latin typeface="Soberana Sans"/>
                <a:cs typeface="Soberana Sans"/>
              </a:rPr>
              <a:t> </a:t>
            </a:r>
            <a:r>
              <a:rPr lang="es-ES" sz="2400" dirty="0" smtClean="0">
                <a:latin typeface="Soberana Sans"/>
                <a:cs typeface="Soberana Sans"/>
              </a:rPr>
              <a:t>tres</a:t>
            </a:r>
            <a:r>
              <a:rPr sz="2400" dirty="0" smtClean="0">
                <a:latin typeface="Soberana Sans"/>
                <a:cs typeface="Soberana Sans"/>
              </a:rPr>
              <a:t> </a:t>
            </a:r>
            <a:r>
              <a:rPr sz="2400" dirty="0" err="1" smtClean="0">
                <a:latin typeface="Soberana Sans"/>
                <a:cs typeface="Soberana Sans"/>
              </a:rPr>
              <a:t>minuto</a:t>
            </a:r>
            <a:r>
              <a:rPr lang="es-ES" sz="2400" dirty="0" smtClean="0">
                <a:latin typeface="Soberana Sans"/>
                <a:cs typeface="Soberana Sans"/>
              </a:rPr>
              <a:t>s </a:t>
            </a:r>
            <a:endParaRPr lang="es-ES" sz="2400" dirty="0">
              <a:latin typeface="Soberana Sans"/>
              <a:cs typeface="Soberana Sans"/>
            </a:endParaRPr>
          </a:p>
          <a:p>
            <a:r>
              <a:rPr lang="es-ES" sz="2400" dirty="0">
                <a:latin typeface="Soberana Sans"/>
                <a:cs typeface="Soberana Sans"/>
              </a:rPr>
              <a:t>qué te llevas de la </a:t>
            </a:r>
            <a:r>
              <a:rPr lang="es-ES" sz="2400" dirty="0" smtClean="0">
                <a:latin typeface="Soberana Sans"/>
                <a:cs typeface="Soberana Sans"/>
              </a:rPr>
              <a:t>Actividad</a:t>
            </a:r>
            <a:endParaRPr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426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-72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8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</a:blip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8CDE6EA-7FCC-1A40-8768-9D9FE31BD33E}"/>
              </a:ext>
            </a:extLst>
          </p:cNvPr>
          <p:cNvSpPr/>
          <p:nvPr/>
        </p:nvSpPr>
        <p:spPr>
          <a:xfrm>
            <a:off x="0" y="533400"/>
            <a:ext cx="8458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CONTEXTO</a:t>
            </a: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Para los alumnos, tomar una decisión puede convertirse en algo complejo. Algo sumamente importante a transmitir es que, al hacerlo, deben tomar en cuenta su seguridad y su bienestar. En ocasiones, las decisiones se toman sin pensar o sin un respiro o una reflexión, y eso podría acarrear consecuencias no muy benéficas para ellos. De ahí la imperiosa necesidad de proporcionar herramientas para que analicen las probables consecuencias inmediatas, a mediano y a largo plazo de sus elecciones de vida. </a:t>
            </a:r>
          </a:p>
          <a:p>
            <a:pPr marL="14941" algn="just">
              <a:spcBef>
                <a:spcPts val="447"/>
              </a:spcBef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En esta lección se trata de motivarlos a tomar decisiones que los lleven a sentir bienestar y seguridad, sea cual haya sido su elección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329982E-4A41-0149-B81B-7C5AD95181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6248400" y="5562600"/>
            <a:ext cx="1143000" cy="1295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417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-152400"/>
            <a:ext cx="9143999" cy="70788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Soberana Sans" panose="02000000000000000000" pitchFamily="50" charset="0"/>
                <a:cs typeface="Soberana Sans"/>
              </a:rPr>
              <a:t>I</a:t>
            </a:r>
            <a:r>
              <a:rPr lang="es-MX" sz="3200" dirty="0" smtClean="0"/>
              <a:t> </a:t>
            </a:r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¿Cuál es el objetivo de la lección? </a:t>
            </a:r>
          </a:p>
          <a:p>
            <a:pPr algn="just"/>
            <a:r>
              <a:rPr lang="es-MX" sz="2000" dirty="0" smtClean="0"/>
              <a:t>Que los estudiantes identifiquen elementos del curso que les ayudarán a tomar decisiones de manera consciente, autónoma, responsable y ética ante diversas situaciones de su vida, con el n de promover el bienestar individual y colectivo. </a:t>
            </a:r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¿Por qué es importante?</a:t>
            </a:r>
          </a:p>
          <a:p>
            <a:pPr algn="just"/>
            <a:r>
              <a:rPr lang="es-MX" sz="2000" dirty="0" smtClean="0"/>
              <a:t>Porque es fundamental para la vida formativa y adulta de los estudiantes reconocer la importancia de tomar decisiones encaminadas al bienestar y la seguridad personal. </a:t>
            </a:r>
            <a:r>
              <a:rPr lang="es-MX" sz="1800" i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Invita a los estudiantes a leer la introducción de la actividad y el Reto es</a:t>
            </a:r>
            <a:r>
              <a:rPr lang="es-MX" sz="18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.</a:t>
            </a:r>
            <a:endParaRPr lang="en-US" sz="1800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  <a:cs typeface="Soberana Sans"/>
            </a:endParaRPr>
          </a:p>
          <a:p>
            <a:pPr algn="just"/>
            <a:endParaRPr lang="es-ES" sz="2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just"/>
            <a:r>
              <a:rPr lang="es-ES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INTRODUCCIÓN:</a:t>
            </a:r>
          </a:p>
          <a:p>
            <a:pPr algn="just"/>
            <a:endParaRPr lang="es-ES" sz="2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es-ES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Tomar una decisión puede no ser tan sencillo. Algo importante a tomar en cuenta al hacerlo, es tu seguridad y bienestar. En ocasiones decidimos sin reparar, y esto al final podría traer consecuencias no muy benéficas para ti. De ahí la necesidad de detenerse a analizar las posibles consecuencias, inmediatas y a largo plazo, de tu elección.</a:t>
            </a:r>
          </a:p>
          <a:p>
            <a:pPr algn="just"/>
            <a:r>
              <a:rPr lang="es-ES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¿Recuerdas alguna decisión que te haya hecho sentir seguridad y haya contribuido a tu bienestar?</a:t>
            </a:r>
          </a:p>
          <a:p>
            <a:pPr algn="just"/>
            <a:r>
              <a:rPr lang="es-ES" sz="18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El Reto es </a:t>
            </a:r>
            <a:r>
              <a:rPr lang="es-ES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identificar elementos del curso que te ayudarán a tomar decisiones de manera consciente, autónoma, responsable y ética ante diversas situaciones de tu vida, con el fin de promover el bienestar individual y colectivo.</a:t>
            </a:r>
          </a:p>
          <a:p>
            <a:pPr algn="just"/>
            <a:endParaRPr lang="es-ES" sz="1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Recuerda, “las decisiones rápidas, son decisiones inseguras”. </a:t>
            </a:r>
            <a:r>
              <a:rPr lang="es-ES" sz="1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Sofocles</a:t>
            </a:r>
            <a:r>
              <a:rPr lang="es-ES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358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pPr algn="just"/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193554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Recapitule el texto de la introducción y haga un ejercicio de reflexión, puede preguntar al grupo si saben qué es el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bienestar personal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 Esto permitirá recuperar conocimientos previos e iniciar con las actividades de la variación.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882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Black" pitchFamily="34" charset="0"/>
              </a:rPr>
              <a:t>Estructura de </a:t>
            </a:r>
            <a:r>
              <a:rPr lang="es-MX" sz="2400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la sesión y recomendaciones específicas</a:t>
            </a:r>
            <a:endParaRPr lang="es-MX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BECAS 3\AppData\Local\Microsoft\Windows\Temporary Internet Files\Content.IE5\D6YHD9ME\abrazo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962400"/>
            <a:ext cx="2590800" cy="2533734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609600" y="5029200"/>
            <a:ext cx="2209800" cy="494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Imagen  prediseñada de office Online</a:t>
            </a:r>
            <a:endParaRPr lang="es-MX" sz="10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28336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-113963"/>
            <a:ext cx="9144000" cy="6719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 algn="ctr">
              <a:spcBef>
                <a:spcPts val="447"/>
              </a:spcBef>
            </a:pPr>
            <a:r>
              <a:rPr lang="en-US" sz="2800" b="1" spc="-5" dirty="0">
                <a:solidFill>
                  <a:srgbClr val="7030A0"/>
                </a:solidFill>
                <a:latin typeface="Soberana Sans"/>
                <a:cs typeface="Soberana Sans"/>
              </a:rPr>
              <a:t>Actividad </a:t>
            </a:r>
            <a:r>
              <a:rPr lang="en-US" sz="2800" b="1" dirty="0">
                <a:solidFill>
                  <a:srgbClr val="7030A0"/>
                </a:solidFill>
                <a:latin typeface="Soberana Sans"/>
                <a:cs typeface="Soberana Sans"/>
              </a:rPr>
              <a:t>1</a:t>
            </a:r>
            <a:r>
              <a:rPr lang="en-US" sz="2800" b="1" dirty="0" smtClean="0">
                <a:solidFill>
                  <a:srgbClr val="7030A0"/>
                </a:solidFill>
                <a:latin typeface="Soberana Sans"/>
                <a:cs typeface="Soberana Sans"/>
              </a:rPr>
              <a:t>.</a:t>
            </a:r>
          </a:p>
          <a:p>
            <a:pPr marL="14941" algn="just">
              <a:spcBef>
                <a:spcPts val="447"/>
              </a:spcBef>
            </a:pPr>
            <a:endParaRPr lang="en-US" sz="1800" b="1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357841" indent="-342900" algn="just">
              <a:spcBef>
                <a:spcPts val="447"/>
              </a:spcBef>
              <a:buAutoNum type="alphaLcParenR"/>
            </a:pPr>
            <a:r>
              <a:rPr lang="en-US" sz="1600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Has una lista de tres decisiones que tomaste ayer desde que despertaste hasta que saliste de la escuela.</a:t>
            </a:r>
          </a:p>
          <a:p>
            <a:pPr marL="14941" algn="just">
              <a:spcBef>
                <a:spcPts val="447"/>
              </a:spcBef>
            </a:pP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14941" algn="just">
              <a:spcBef>
                <a:spcPts val="447"/>
              </a:spcBef>
            </a:pPr>
            <a:endParaRPr lang="en-US" sz="1600" b="1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  <a:buFont typeface="Arial" pitchFamily="34" charset="0"/>
              <a:buChar char="•"/>
            </a:pP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Piensa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esas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tres decisiones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respetaste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tu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forma de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pensar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y de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sentir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, y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tienen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tendrán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resultados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que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te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beneficien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4941" algn="just">
              <a:spcBef>
                <a:spcPts val="447"/>
              </a:spcBef>
              <a:buFont typeface="Arial" pitchFamily="34" charset="0"/>
              <a:buChar char="•"/>
            </a:pPr>
            <a:endParaRPr lang="en-US" sz="1600" b="1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  <a:buFont typeface="Arial" pitchFamily="34" charset="0"/>
              <a:buChar char="•"/>
            </a:pP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Reflexiona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cuáles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ellas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no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fuiste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tan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considerado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contigo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mismo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4941" algn="just">
              <a:spcBef>
                <a:spcPts val="447"/>
              </a:spcBef>
              <a:buFont typeface="Arial" pitchFamily="34" charset="0"/>
              <a:buChar char="•"/>
            </a:pPr>
            <a:endParaRPr lang="en-US" sz="1600" b="1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  <a:buFont typeface="Arial" pitchFamily="34" charset="0"/>
              <a:buChar char="•"/>
            </a:pP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Si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pudieras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haber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decidido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otra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forma que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contribuyera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más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tu</a:t>
            </a:r>
            <a:r>
              <a:rPr lang="en-US" sz="16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bie</a:t>
            </a:r>
            <a:r>
              <a:rPr lang="en-US" sz="14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nestar</a:t>
            </a:r>
            <a:r>
              <a:rPr lang="en-US" sz="14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presente y </a:t>
            </a:r>
            <a:r>
              <a:rPr lang="en-US" sz="14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futuro</a:t>
            </a:r>
            <a:r>
              <a:rPr lang="en-US" sz="14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, ¿qué </a:t>
            </a:r>
            <a:r>
              <a:rPr lang="en-US" sz="14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habrías</a:t>
            </a:r>
            <a:r>
              <a:rPr lang="en-US" sz="14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spc="-10" dirty="0" err="1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cambiado</a:t>
            </a:r>
            <a:r>
              <a:rPr lang="en-US" sz="1400" b="1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14941">
              <a:spcBef>
                <a:spcPts val="447"/>
              </a:spcBef>
            </a:pPr>
            <a:endParaRPr lang="en-US" sz="1800" spc="-10" dirty="0" smtClean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  <a:p>
            <a:pPr marL="14941">
              <a:spcBef>
                <a:spcPts val="447"/>
              </a:spcBef>
            </a:pPr>
            <a:r>
              <a:rPr lang="en-US" sz="1800" spc="-10" dirty="0" smtClean="0">
                <a:solidFill>
                  <a:srgbClr val="004A81"/>
                </a:solidFill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800" spc="-10" dirty="0">
              <a:solidFill>
                <a:srgbClr val="004A8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</p:spTree>
    <p:extLst>
      <p:ext uri="{BB962C8B-B14F-4D97-AF65-F5344CB8AC3E}">
        <p14:creationId xmlns="" xmlns:p14="http://schemas.microsoft.com/office/powerpoint/2010/main" val="2651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196870"/>
            <a:ext cx="89916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 algn="ctr">
              <a:spcBef>
                <a:spcPts val="447"/>
              </a:spcBef>
            </a:pPr>
            <a:r>
              <a:rPr lang="en-US" sz="4000" b="1" spc="-5" dirty="0">
                <a:solidFill>
                  <a:srgbClr val="7030A0"/>
                </a:solidFill>
                <a:latin typeface="Soberana Sans"/>
                <a:cs typeface="Soberana Sans"/>
              </a:rPr>
              <a:t>Actividad </a:t>
            </a:r>
            <a:r>
              <a:rPr lang="en-US" sz="4000" b="1" dirty="0">
                <a:solidFill>
                  <a:srgbClr val="7030A0"/>
                </a:solidFill>
                <a:latin typeface="Soberana Sans"/>
                <a:cs typeface="Soberana Sans"/>
              </a:rPr>
              <a:t>2.</a:t>
            </a:r>
            <a:endParaRPr lang="en-US" sz="4000" spc="-10" dirty="0">
              <a:solidFill>
                <a:srgbClr val="7030A0"/>
              </a:solidFill>
              <a:latin typeface="Soberana Sans"/>
              <a:cs typeface="Soberana Sans"/>
            </a:endParaRPr>
          </a:p>
          <a:p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Reflexión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grupal</a:t>
            </a:r>
            <a:endParaRPr lang="en-US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eriod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Entre todos, platiquen sobre las decisiones que se toman cotidianamente sin pensar y que pueden afectar negativa o positivamente su bienestar personal. • Reflexionen sobre las decisiones personales que afectan su salud y sus planes a futuro.</a:t>
            </a:r>
          </a:p>
          <a:p>
            <a:pPr marL="457200" indent="-457200" algn="just">
              <a:buAutoNum type="alphaLcPeriod"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La reflexión colectiva va encaminada hacia las decisiones diarias. </a:t>
            </a:r>
          </a:p>
          <a:p>
            <a:pPr marL="457200" indent="-457200"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• Platiquen sobre las decisiones que no se piensan y que pueden afectar de manera negativa y positiva en su bienestar personal. Pida la participación de uno o dos estudiantes. </a:t>
            </a:r>
          </a:p>
          <a:p>
            <a:pPr marL="457200" indent="-457200"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• Promueva la reflexión sobre las decisiones personales que afectan su salud y sus planes a futuro. Dé la palabra a uno o dos estudiantes más.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381000" y="0"/>
            <a:ext cx="2362200" cy="6858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703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8">
            <a:extLst>
              <a:ext uri="{FF2B5EF4-FFF2-40B4-BE49-F238E27FC236}">
                <a16:creationId xmlns="" xmlns:a16="http://schemas.microsoft.com/office/drawing/2014/main" id="{93C68F64-59BF-4540-9459-4FC4E983006E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8" name="object 8">
            <a:extLst>
              <a:ext uri="{FF2B5EF4-FFF2-40B4-BE49-F238E27FC236}">
                <a16:creationId xmlns="" xmlns:a16="http://schemas.microsoft.com/office/drawing/2014/main" id="{136C9A33-2B37-1047-8B7D-A3B7227698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831376" y="2035314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dirty="0">
                <a:latin typeface="Soberana Sans" panose="02000000000000000000" pitchFamily="50" charset="0"/>
                <a:cs typeface="Soberana Sans"/>
              </a:rPr>
              <a:t>Lean el resumen de la lección. </a:t>
            </a:r>
          </a:p>
        </p:txBody>
      </p:sp>
      <p:pic>
        <p:nvPicPr>
          <p:cNvPr id="9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1DF9C62-BFF4-B84B-8FD8-BDBDA2B86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0057" y="4191000"/>
            <a:ext cx="1943100" cy="2527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="" xmlns:p14="http://schemas.microsoft.com/office/powerpoint/2010/main" val="128907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228600" y="586800"/>
            <a:ext cx="89154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smtClean="0">
                <a:solidFill>
                  <a:srgbClr val="7030A0"/>
                </a:solidFill>
                <a:latin typeface="Soberana Sans"/>
                <a:cs typeface="Soberana Sans"/>
              </a:rPr>
              <a:t>RESUMEN</a:t>
            </a:r>
            <a:r>
              <a:rPr lang="en-US" sz="4000" b="1" dirty="0" smtClean="0">
                <a:solidFill>
                  <a:srgbClr val="7030A0"/>
                </a:solidFill>
                <a:latin typeface="Soberana Sans"/>
                <a:cs typeface="Soberana Sans"/>
              </a:rPr>
              <a:t>.</a:t>
            </a:r>
            <a:endParaRPr lang="en-US" sz="1200" dirty="0">
              <a:solidFill>
                <a:srgbClr val="7030A0"/>
              </a:solidFill>
              <a:latin typeface="Soberana Sans" panose="02000000000000000000" pitchFamily="2" charset="77"/>
            </a:endParaRPr>
          </a:p>
          <a:p>
            <a:pPr algn="just"/>
            <a:endParaRPr lang="es-ES" sz="2400" dirty="0" smtClean="0"/>
          </a:p>
          <a:p>
            <a:pPr algn="just"/>
            <a:endParaRPr lang="es-ES" sz="2400" dirty="0" smtClean="0"/>
          </a:p>
          <a:p>
            <a:pPr algn="just"/>
            <a:endParaRPr lang="es-ES" sz="2400" dirty="0" smtClean="0"/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Tu bienestar y seguridad son condiciones fundamentales en la toma responsable de decisiones, por lo que te recomendamos poner mucha atención en cómo los resultados de tus acciones pueden perjudicarte o beneficiarte en el presente y a futuro.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compromiso contigo mismo es la base de tus relaciones </a:t>
            </a:r>
            <a:r>
              <a:rPr lang="es-MX" sz="2400" dirty="0" smtClean="0"/>
              <a:t>con los demás y con tu entorno, eres responsable de tu cuidado.</a:t>
            </a:r>
          </a:p>
          <a:p>
            <a:pPr algn="just"/>
            <a:endParaRPr lang="en-US" sz="2400" dirty="0" smtClean="0">
              <a:latin typeface="Soberana Sans" panose="02000000000000000000" pitchFamily="2" charset="77"/>
            </a:endParaRPr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6858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9508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685800" y="533400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-76200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Para tu vida diaria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="" xmlns:a16="http://schemas.microsoft.com/office/drawing/2014/main" id="{7AA2F7C0-3915-F041-9113-36F645B9863A}"/>
              </a:ext>
            </a:extLst>
          </p:cNvPr>
          <p:cNvSpPr txBox="1"/>
          <p:nvPr/>
        </p:nvSpPr>
        <p:spPr>
          <a:xfrm>
            <a:off x="228600" y="457200"/>
            <a:ext cx="8534400" cy="7298680"/>
          </a:xfrm>
          <a:prstGeom prst="rect">
            <a:avLst/>
          </a:prstGeom>
        </p:spPr>
        <p:txBody>
          <a:bodyPr vert="horz" wrap="square" lIns="0" tIns="62753" rIns="0" bIns="0" rtlCol="0">
            <a:spAutoFit/>
          </a:bodyPr>
          <a:lstStyle/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r>
              <a:rPr lang="es-MX" sz="2800" dirty="0" smtClean="0"/>
              <a:t>En casa, haz una lista de tus prioridades personales. Anota debajo de cada una las decisiones que deberías tomar, considerando tu seguridad y bienestar. Revisa periódicamente tu lista y haz cambios si lo necesitas. </a:t>
            </a:r>
          </a:p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endParaRPr lang="es-ES" sz="28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endParaRPr lang="es-ES" sz="28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 algn="just">
              <a:spcBef>
                <a:spcPts val="100"/>
              </a:spcBef>
              <a:buFont typeface="Arial" pitchFamily="34" charset="0"/>
              <a:buChar char="•"/>
            </a:pPr>
            <a:r>
              <a:rPr lang="es-MX" sz="2800" dirty="0" smtClean="0"/>
              <a:t>Mira esta interesante plática del psicólogo Barry </a:t>
            </a:r>
            <a:r>
              <a:rPr lang="es-MX" sz="2800" dirty="0" err="1" smtClean="0"/>
              <a:t>Schwartz</a:t>
            </a:r>
            <a:r>
              <a:rPr lang="es-MX" sz="2800" dirty="0" smtClean="0"/>
              <a:t> “Sobre la paradoja de elegir” en donde podrás encontrar conceptos que te llevarán a reflexionar sobre la toma de decisiones para el bienestar personal y colectivo. </a:t>
            </a:r>
            <a:r>
              <a:rPr lang="es-MX" sz="2800" dirty="0" smtClean="0">
                <a:hlinkClick r:id="rId2"/>
              </a:rPr>
              <a:t>https://www.ted.com/talks/barry_schwartz_on_the_paradox_of_choice?awesm=on.ted</a:t>
            </a:r>
            <a:r>
              <a:rPr lang="es-MX" sz="2800" dirty="0" smtClean="0"/>
              <a:t>.com_8Ssb&amp;language=es&amp;utm_ </a:t>
            </a:r>
            <a:r>
              <a:rPr lang="es-MX" sz="2800" dirty="0" err="1" smtClean="0"/>
              <a:t>campaign</a:t>
            </a:r>
            <a:r>
              <a:rPr lang="es-MX" sz="2800" dirty="0" smtClean="0"/>
              <a:t>=</a:t>
            </a:r>
            <a:r>
              <a:rPr lang="es-MX" sz="2800" dirty="0" err="1" smtClean="0"/>
              <a:t>tedspread&amp;utm_content</a:t>
            </a:r>
            <a:r>
              <a:rPr lang="es-MX" sz="2800" dirty="0" smtClean="0"/>
              <a:t>=ted.com-</a:t>
            </a:r>
            <a:r>
              <a:rPr lang="es-MX" sz="2800" dirty="0" err="1" smtClean="0"/>
              <a:t>talkpage&amp;utm</a:t>
            </a:r>
            <a:r>
              <a:rPr lang="es-MX" sz="2800" dirty="0" smtClean="0"/>
              <a:t>_ </a:t>
            </a:r>
            <a:r>
              <a:rPr lang="es-MX" sz="2800" dirty="0" err="1" smtClean="0"/>
              <a:t>medium</a:t>
            </a:r>
            <a:r>
              <a:rPr lang="es-MX" sz="2800" dirty="0" smtClean="0"/>
              <a:t>=</a:t>
            </a:r>
            <a:r>
              <a:rPr lang="es-MX" sz="2800" dirty="0" err="1" smtClean="0"/>
              <a:t>referral&amp;utm_source</a:t>
            </a:r>
            <a:r>
              <a:rPr lang="es-MX" sz="2800" dirty="0" smtClean="0"/>
              <a:t>=- </a:t>
            </a:r>
            <a:r>
              <a:rPr lang="es-MX" sz="2800" dirty="0" err="1" smtClean="0"/>
              <a:t>tedcomshare</a:t>
            </a:r>
            <a:endParaRPr lang="en-US" sz="26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  <a:buFont typeface="Arial" pitchFamily="34" charset="0"/>
              <a:buChar char="•"/>
            </a:pPr>
            <a:endParaRPr lang="en-US" sz="2600" spc="-15" dirty="0" smtClean="0">
              <a:latin typeface="Soberana Sans" panose="02000000000000000000" pitchFamily="2" charset="77"/>
              <a:cs typeface="Soberana Sans"/>
            </a:endParaRPr>
          </a:p>
          <a:p>
            <a:pPr marR="5080">
              <a:spcBef>
                <a:spcPts val="100"/>
              </a:spcBef>
            </a:pPr>
            <a:endParaRPr lang="en-US" sz="2000" spc="-15" dirty="0" smtClean="0">
              <a:latin typeface="Soberana Sans" panose="02000000000000000000" pitchFamily="2" charset="77"/>
              <a:cs typeface="Soberana Sans"/>
            </a:endParaRPr>
          </a:p>
        </p:txBody>
      </p:sp>
      <p:sp>
        <p:nvSpPr>
          <p:cNvPr id="9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304800" y="236220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pPr marL="14941">
              <a:spcBef>
                <a:spcPts val="117"/>
              </a:spcBef>
            </a:pPr>
            <a:r>
              <a:rPr lang="es-ES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¿Quieres saber más?</a:t>
            </a:r>
            <a:endParaRPr lang="es-ES"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D48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</TotalTime>
  <Words>911</Words>
  <Application>Microsoft Office PowerPoint</Application>
  <PresentationFormat>Carta (216 x 279 mm)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 Decidiendo por mi Bien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¿De qué se trata la conciencia social?</dc:title>
  <dc:creator>Ana Paulina Monroy Velasco</dc:creator>
  <cp:lastModifiedBy>TUTORIAS ELIZABETH</cp:lastModifiedBy>
  <cp:revision>175</cp:revision>
  <dcterms:created xsi:type="dcterms:W3CDTF">2018-06-27T19:50:18Z</dcterms:created>
  <dcterms:modified xsi:type="dcterms:W3CDTF">2020-02-20T18:10:15Z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2018-06-27T00:00:00Z</vt:filetime>
  </property>
</Properties>
</file>