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67" r:id="rId4"/>
    <p:sldId id="272" r:id="rId5"/>
    <p:sldId id="273" r:id="rId6"/>
    <p:sldId id="280" r:id="rId7"/>
    <p:sldId id="281" r:id="rId8"/>
    <p:sldId id="276" r:id="rId9"/>
    <p:sldId id="277" r:id="rId10"/>
    <p:sldId id="278" r:id="rId11"/>
    <p:sldId id="279" r:id="rId12"/>
    <p:sldId id="263" r:id="rId13"/>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p14="http://schemas.microsoft.com/office/powerpoint/2010/main" xmlns=""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p14="http://schemas.microsoft.com/office/powerpoint/2010/main" xmlns="" val="48340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28E1813E-31F9-44AA-AE03-3C2EE4B0D737}" type="slidenum">
              <a:rPr lang="es-MX" smtClean="0"/>
              <a:pPr/>
              <a:t>8</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55342" y="1621525"/>
            <a:ext cx="7535792" cy="707886"/>
          </a:xfrm>
          <a:prstGeom prst="rect">
            <a:avLst/>
          </a:prstGeom>
        </p:spPr>
        <p:txBody>
          <a:bodyPr wrap="square">
            <a:spAutoFit/>
          </a:bodyPr>
          <a:lstStyle/>
          <a:p>
            <a:r>
              <a:rPr lang="es-MX" sz="4000" b="1" dirty="0" smtClean="0">
                <a:solidFill>
                  <a:schemeClr val="accent1">
                    <a:lumMod val="75000"/>
                  </a:schemeClr>
                </a:solidFill>
                <a:latin typeface="Algerian" pitchFamily="82" charset="0"/>
              </a:rPr>
              <a:t>CON CABEZA Y CORAZÓN</a:t>
            </a:r>
            <a:endParaRPr lang="es-MX" sz="4000" b="1" dirty="0">
              <a:solidFill>
                <a:schemeClr val="accent1">
                  <a:lumMod val="75000"/>
                </a:schemeClr>
              </a:solidFill>
              <a:latin typeface="Algerian" pitchFamily="82" charset="0"/>
            </a:endParaRPr>
          </a:p>
        </p:txBody>
      </p:sp>
      <p:sp>
        <p:nvSpPr>
          <p:cNvPr id="8" name="Oval 8">
            <a:extLst>
              <a:ext uri="{FF2B5EF4-FFF2-40B4-BE49-F238E27FC236}">
                <a16:creationId xmlns="" xmlns:a16="http://schemas.microsoft.com/office/drawing/2014/main" id="{A542659A-4FA0-6F4D-B73D-B428747300F6}"/>
              </a:ext>
            </a:extLst>
          </p:cNvPr>
          <p:cNvSpPr/>
          <p:nvPr/>
        </p:nvSpPr>
        <p:spPr>
          <a:xfrm>
            <a:off x="2037144" y="2558005"/>
            <a:ext cx="2812647" cy="25075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1400" dirty="0" smtClean="0">
                <a:latin typeface="Algerian" pitchFamily="82" charset="0"/>
              </a:rPr>
              <a:t>Toma Responsable de Decisiones</a:t>
            </a:r>
            <a:endParaRPr lang="en-US" sz="1400" dirty="0">
              <a:latin typeface="Algerian" pitchFamily="82" charset="0"/>
            </a:endParaRPr>
          </a:p>
        </p:txBody>
      </p:sp>
      <p:pic>
        <p:nvPicPr>
          <p:cNvPr id="10" name="9 Imagen" descr="C:\Users\BECAS 3\AppData\Local\Microsoft\Windows\Temporary Internet Files\Content.IE5\0IGUQ6HK\decidir-entre-infinitos-caminos[1].jpg"/>
          <p:cNvPicPr/>
          <p:nvPr/>
        </p:nvPicPr>
        <p:blipFill>
          <a:blip r:embed="rId5" cstate="print"/>
          <a:srcRect/>
          <a:stretch>
            <a:fillRect/>
          </a:stretch>
        </p:blipFill>
        <p:spPr bwMode="auto">
          <a:xfrm>
            <a:off x="2407920" y="2987040"/>
            <a:ext cx="2150287" cy="1203960"/>
          </a:xfrm>
          <a:prstGeom prst="rect">
            <a:avLst/>
          </a:prstGeom>
          <a:noFill/>
          <a:ln w="9525">
            <a:noFill/>
            <a:miter lim="800000"/>
            <a:headEnd/>
            <a:tailEnd/>
          </a:ln>
        </p:spPr>
      </p:pic>
    </p:spTree>
    <p:extLst>
      <p:ext uri="{BB962C8B-B14F-4D97-AF65-F5344CB8AC3E}">
        <p14:creationId xmlns:p14="http://schemas.microsoft.com/office/powerpoint/2010/main" xmlns=""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467298"/>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1">
              <a:lumMod val="60000"/>
              <a:lumOff val="40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800" y="-54166"/>
            <a:ext cx="7634514" cy="384419"/>
          </a:xfrm>
          <a:prstGeom prst="rect">
            <a:avLst/>
          </a:prstGeom>
        </p:spPr>
        <p:txBody>
          <a:bodyPr vert="horz" wrap="square" lIns="0" tIns="14941" rIns="0" bIns="0" rtlCol="0">
            <a:spAutoFit/>
          </a:bodyPr>
          <a:lstStyle/>
          <a:p>
            <a:pPr marL="14941">
              <a:spcBef>
                <a:spcPts val="117"/>
              </a:spcBef>
            </a:pPr>
            <a:r>
              <a:rPr lang="es-ES" sz="2400" b="1" spc="-5" dirty="0" smtClean="0">
                <a:solidFill>
                  <a:srgbClr val="FFFFFF"/>
                </a:solidFill>
                <a:latin typeface="Soberana Sans"/>
                <a:cs typeface="Soberana Sans"/>
              </a:rPr>
              <a:t>Evaluación de la sesión    Prepa:     Grupo:      Turno:</a:t>
            </a:r>
            <a:endParaRPr sz="2400" dirty="0">
              <a:latin typeface="Soberana Sans"/>
              <a:cs typeface="Soberana Sans"/>
            </a:endParaRPr>
          </a:p>
        </p:txBody>
      </p:sp>
      <p:graphicFrame>
        <p:nvGraphicFramePr>
          <p:cNvPr id="10" name="9 Tabla"/>
          <p:cNvGraphicFramePr>
            <a:graphicFrameLocks noGrp="1"/>
          </p:cNvGraphicFramePr>
          <p:nvPr/>
        </p:nvGraphicFramePr>
        <p:xfrm>
          <a:off x="0" y="881345"/>
          <a:ext cx="9144000" cy="6149805"/>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766586">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981230">
                <a:tc>
                  <a:txBody>
                    <a:bodyPr/>
                    <a:lstStyle/>
                    <a:p>
                      <a:r>
                        <a:rPr lang="es-MX" dirty="0" smtClean="0"/>
                        <a:t>Al menos 50% de los estudiantes identificó algunos elementos que permitieron balancear lo que sentía y lo que pensaba. </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609798">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41747">
                <a:tc>
                  <a:txBody>
                    <a:bodyPr/>
                    <a:lstStyle/>
                    <a:p>
                      <a:r>
                        <a:rPr lang="es-MX" dirty="0" smtClean="0"/>
                        <a:t>Se logró un ambiente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83046">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a16="http://schemas.microsoft.com/office/drawing/2014/main" xmlns=""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a16="http://schemas.microsoft.com/office/drawing/2014/main" xmlns=""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1">
              <a:lumMod val="75000"/>
            </a:schemeClr>
          </a:solidFill>
        </p:spPr>
        <p:txBody>
          <a:bodyPr wrap="square" lIns="0" tIns="0" rIns="0" bIns="0" rtlCol="0"/>
          <a:lstStyle/>
          <a:p>
            <a:endParaRPr sz="1900"/>
          </a:p>
        </p:txBody>
      </p:sp>
      <p:sp>
        <p:nvSpPr>
          <p:cNvPr id="19" name="object 8">
            <a:extLst>
              <a:ext uri="{FF2B5EF4-FFF2-40B4-BE49-F238E27FC236}">
                <a16:creationId xmlns:a16="http://schemas.microsoft.com/office/drawing/2014/main" xmlns=""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1">
              <a:lumMod val="75000"/>
            </a:schemeClr>
          </a:solidFill>
        </p:spPr>
        <p:txBody>
          <a:bodyPr wrap="square" lIns="0" tIns="0" rIns="0" bIns="0" rtlCol="0"/>
          <a:lstStyle/>
          <a:p>
            <a:endParaRPr sz="1900"/>
          </a:p>
        </p:txBody>
      </p:sp>
      <p:pic>
        <p:nvPicPr>
          <p:cNvPr id="3" name="Imagen 2">
            <a:extLst>
              <a:ext uri="{FF2B5EF4-FFF2-40B4-BE49-F238E27FC236}">
                <a16:creationId xmlns:a16="http://schemas.microsoft.com/office/drawing/2014/main" xmlns="" id="{1DF1F269-802B-7143-93E7-6C65E08085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371600"/>
            <a:ext cx="5591200" cy="5500532"/>
          </a:xfrm>
          <a:prstGeom prst="rect">
            <a:avLst/>
          </a:prstGeom>
          <a:solidFill>
            <a:schemeClr val="accent3">
              <a:lumMod val="20000"/>
              <a:lumOff val="80000"/>
            </a:schemeClr>
          </a:solidFill>
        </p:spPr>
      </p:pic>
      <p:sp>
        <p:nvSpPr>
          <p:cNvPr id="15" name="object 10">
            <a:extLst>
              <a:ext uri="{FF2B5EF4-FFF2-40B4-BE49-F238E27FC236}">
                <a16:creationId xmlns:a16="http://schemas.microsoft.com/office/drawing/2014/main" xmlns="" id="{1C3E75F3-53B5-C147-A4CD-E3E61C64C996}"/>
              </a:ext>
            </a:extLst>
          </p:cNvPr>
          <p:cNvSpPr txBox="1"/>
          <p:nvPr/>
        </p:nvSpPr>
        <p:spPr>
          <a:xfrm rot="60000">
            <a:off x="1072868" y="775207"/>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p14="http://schemas.microsoft.com/office/powerpoint/2010/main" xmlns="" val="396426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uadroTexto 2"/>
          <p:cNvSpPr txBox="1"/>
          <p:nvPr/>
        </p:nvSpPr>
        <p:spPr>
          <a:xfrm>
            <a:off x="3068642" y="2394909"/>
            <a:ext cx="3387575" cy="1015663"/>
          </a:xfrm>
          <a:prstGeom prst="rect">
            <a:avLst/>
          </a:prstGeom>
          <a:noFill/>
        </p:spPr>
        <p:txBody>
          <a:bodyPr wrap="square" rtlCol="0">
            <a:spAutoFit/>
          </a:bodyPr>
          <a:lstStyle/>
          <a:p>
            <a:r>
              <a:rPr lang="es-MX" sz="6000" b="1" cap="small" dirty="0" smtClean="0">
                <a:solidFill>
                  <a:schemeClr val="accent1">
                    <a:lumMod val="50000"/>
                  </a:schemeClr>
                </a:solidFill>
              </a:rPr>
              <a:t>Gracias¡¡¡</a:t>
            </a:r>
            <a:endParaRPr lang="es-MX" sz="6000" b="1" cap="small" dirty="0">
              <a:solidFill>
                <a:schemeClr val="accent1">
                  <a:lumMod val="50000"/>
                </a:schemeClr>
              </a:solidFill>
            </a:endParaRP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p14="http://schemas.microsoft.com/office/powerpoint/2010/main" xmlns=""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4955" y="0"/>
            <a:ext cx="8192086" cy="6032421"/>
          </a:xfrm>
          <a:prstGeom prst="rect">
            <a:avLst/>
          </a:prstGeom>
          <a:ln>
            <a:solidFill>
              <a:schemeClr val="accent1">
                <a:lumMod val="75000"/>
              </a:schemeClr>
            </a:solidFill>
          </a:ln>
        </p:spPr>
        <p:txBody>
          <a:bodyPr wrap="square">
            <a:spAutoFit/>
          </a:bodyPr>
          <a:lstStyle/>
          <a:p>
            <a:pPr algn="just"/>
            <a:endParaRPr lang="es-MX" sz="2800" dirty="0" smtClean="0">
              <a:solidFill>
                <a:schemeClr val="accent1">
                  <a:lumMod val="75000"/>
                </a:schemeClr>
              </a:solidFill>
              <a:latin typeface="Algerian" pitchFamily="82" charset="0"/>
            </a:endParaRPr>
          </a:p>
          <a:p>
            <a:pPr algn="just"/>
            <a:r>
              <a:rPr lang="es-MX" sz="2800" dirty="0" smtClean="0">
                <a:solidFill>
                  <a:schemeClr val="accent1">
                    <a:lumMod val="75000"/>
                  </a:schemeClr>
                </a:solidFill>
                <a:latin typeface="Algerian" pitchFamily="82" charset="0"/>
              </a:rPr>
              <a:t>CONTEXTO</a:t>
            </a:r>
          </a:p>
          <a:p>
            <a:pPr algn="just"/>
            <a:endParaRPr lang="es-ES" dirty="0" smtClean="0">
              <a:latin typeface="Arial Black" pitchFamily="34" charset="0"/>
            </a:endParaRPr>
          </a:p>
          <a:p>
            <a:pPr algn="just"/>
            <a:endParaRPr lang="es-MX" dirty="0" smtClean="0">
              <a:latin typeface="Arial Black" pitchFamily="34" charset="0"/>
            </a:endParaRPr>
          </a:p>
          <a:p>
            <a:pPr algn="just"/>
            <a:r>
              <a:rPr lang="es-MX" sz="2000" dirty="0" smtClean="0">
                <a:solidFill>
                  <a:schemeClr val="accent1">
                    <a:lumMod val="75000"/>
                  </a:schemeClr>
                </a:solidFill>
              </a:rPr>
              <a:t>¿Has tomado alguna decisión impulsiva de la que te hayas arrepentido? ¿O quizás has dudado demasiado en hacer algo y, cuando finalmente te decides, ya no es el momento correcto? Si nuestra razón va en una dirección y nuestras emociones en otra es fácil que experimentemos confusión. Ciertamente, algunas decisiones tienen mucho que ver con el análisis racional y otras con la manera en la que nos sentimos; pero la mayoría de ellas nos piden considerar ambos aspectos para que cada elección tenga sentido para nosotros y, a la vez, nos haga sentir bien. El reto es argumentar la toma de decisiones, considerando nuestras prioridades y valores, las alternativas de acción y la información relevante para promover el pensamiento crítico.</a:t>
            </a:r>
          </a:p>
          <a:p>
            <a:pPr algn="just"/>
            <a:endParaRPr lang="es-MX" sz="2000" dirty="0" smtClean="0">
              <a:solidFill>
                <a:schemeClr val="accent1">
                  <a:lumMod val="75000"/>
                </a:schemeClr>
              </a:solidFill>
            </a:endParaRPr>
          </a:p>
          <a:p>
            <a:pPr algn="just">
              <a:lnSpc>
                <a:spcPct val="150000"/>
              </a:lnSpc>
            </a:pPr>
            <a:r>
              <a:rPr lang="es-MX" b="1" dirty="0" smtClean="0">
                <a:solidFill>
                  <a:schemeClr val="accent1">
                    <a:lumMod val="75000"/>
                  </a:schemeClr>
                </a:solidFill>
                <a:latin typeface="Chiller" pitchFamily="82" charset="0"/>
              </a:rPr>
              <a:t>“Al momento de tomar una decisión, lo mejor que puedes hacer es hacer lo correcto, lo siguiente mejor es cometer un error, y la peor de las opciones es hacer nada.” </a:t>
            </a:r>
            <a:r>
              <a:rPr lang="es-MX" b="1" dirty="0" err="1" smtClean="0">
                <a:solidFill>
                  <a:schemeClr val="accent1">
                    <a:lumMod val="75000"/>
                  </a:schemeClr>
                </a:solidFill>
                <a:latin typeface="Chiller" pitchFamily="82" charset="0"/>
              </a:rPr>
              <a:t>Theodore</a:t>
            </a:r>
            <a:r>
              <a:rPr lang="es-MX" b="1" dirty="0" smtClean="0">
                <a:solidFill>
                  <a:schemeClr val="accent1">
                    <a:lumMod val="75000"/>
                  </a:schemeClr>
                </a:solidFill>
                <a:latin typeface="Chiller" pitchFamily="82" charset="0"/>
              </a:rPr>
              <a:t> Roosevelt</a:t>
            </a:r>
            <a:endParaRPr lang="es-MX" b="1" dirty="0">
              <a:solidFill>
                <a:schemeClr val="accent1">
                  <a:lumMod val="75000"/>
                </a:schemeClr>
              </a:solidFill>
              <a:latin typeface="Chiller" pitchFamily="82" charset="0"/>
              <a:cs typeface="Arial"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261884"/>
          </a:xfrm>
          <a:prstGeom prst="rect">
            <a:avLst/>
          </a:prstGeom>
          <a:noFill/>
        </p:spPr>
        <p:txBody>
          <a:bodyPr wrap="square" rtlCol="0">
            <a:spAutoFit/>
          </a:bodyPr>
          <a:lstStyle/>
          <a:p>
            <a:r>
              <a:rPr lang="es-MX" sz="2000" dirty="0" smtClean="0">
                <a:solidFill>
                  <a:schemeClr val="accent1">
                    <a:lumMod val="75000"/>
                  </a:schemeClr>
                </a:solidFill>
                <a:latin typeface="Arial Black" pitchFamily="34" charset="0"/>
              </a:rPr>
              <a:t>¿Cuál es el objetivo de la lección?</a:t>
            </a:r>
          </a:p>
          <a:p>
            <a:pPr algn="just"/>
            <a:r>
              <a:rPr lang="es-MX" sz="2000" dirty="0" smtClean="0">
                <a:latin typeface="Arial Black" pitchFamily="34" charset="0"/>
              </a:rPr>
              <a:t> </a:t>
            </a:r>
            <a:r>
              <a:rPr lang="es-MX" dirty="0" smtClean="0"/>
              <a:t>Que los estudiantes argumenten la toma de decisiones, considerando sus prioridades y valores, las alternativas de acción y la información relevante para promover el pensamiento crítico. </a:t>
            </a:r>
            <a:endParaRPr lang="es-MX"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0" y="1497683"/>
            <a:ext cx="8520546" cy="923330"/>
          </a:xfrm>
          <a:prstGeom prst="rect">
            <a:avLst/>
          </a:prstGeom>
        </p:spPr>
        <p:txBody>
          <a:bodyPr wrap="square">
            <a:spAutoFit/>
          </a:bodyPr>
          <a:lstStyle/>
          <a:p>
            <a:pPr algn="r"/>
            <a:r>
              <a:rPr lang="es-MX" dirty="0" smtClean="0">
                <a:solidFill>
                  <a:schemeClr val="accent1">
                    <a:lumMod val="75000"/>
                  </a:schemeClr>
                </a:solidFill>
                <a:latin typeface="Arial Black" pitchFamily="34" charset="0"/>
              </a:rPr>
              <a:t>¿Por qué es importante?</a:t>
            </a:r>
            <a:r>
              <a:rPr lang="es-MX" dirty="0" smtClean="0">
                <a:solidFill>
                  <a:srgbClr val="00B0F0"/>
                </a:solidFill>
                <a:latin typeface="Arial Black" pitchFamily="34" charset="0"/>
              </a:rPr>
              <a:t> </a:t>
            </a:r>
          </a:p>
          <a:p>
            <a:r>
              <a:rPr lang="es-MX" dirty="0" smtClean="0"/>
              <a:t>Porque les permitirá tomar decisiones a partir de generar un balance entre lo que sienten y lo que piensan. </a:t>
            </a:r>
            <a:endParaRPr lang="es-MX" dirty="0">
              <a:latin typeface="Arial" pitchFamily="34" charset="0"/>
              <a:cs typeface="Arial" pitchFamily="34" charset="0"/>
            </a:endParaRPr>
          </a:p>
        </p:txBody>
      </p:sp>
      <p:sp>
        <p:nvSpPr>
          <p:cNvPr id="18" name="17 CuadroTexto"/>
          <p:cNvSpPr txBox="1"/>
          <p:nvPr/>
        </p:nvSpPr>
        <p:spPr>
          <a:xfrm>
            <a:off x="0" y="2319376"/>
            <a:ext cx="9015412" cy="3693319"/>
          </a:xfrm>
          <a:prstGeom prst="rect">
            <a:avLst/>
          </a:prstGeom>
          <a:noFill/>
        </p:spPr>
        <p:txBody>
          <a:bodyPr wrap="square" rtlCol="0">
            <a:spAutoFit/>
          </a:bodyPr>
          <a:lstStyle/>
          <a:p>
            <a:endParaRPr lang="es-MX" dirty="0" smtClean="0">
              <a:solidFill>
                <a:schemeClr val="accent1">
                  <a:lumMod val="75000"/>
                </a:schemeClr>
              </a:solidFill>
              <a:latin typeface="Arial Black" pitchFamily="34" charset="0"/>
            </a:endParaRPr>
          </a:p>
          <a:p>
            <a:r>
              <a:rPr lang="es-MX" dirty="0" smtClean="0">
                <a:solidFill>
                  <a:schemeClr val="accent1">
                    <a:lumMod val="75000"/>
                  </a:schemeClr>
                </a:solidFill>
                <a:latin typeface="Arial Black" pitchFamily="34" charset="0"/>
              </a:rPr>
              <a:t>Estructura de la sesión y recomendaciones específicas</a:t>
            </a:r>
          </a:p>
          <a:p>
            <a:endParaRPr lang="es-MX" dirty="0" smtClean="0">
              <a:solidFill>
                <a:schemeClr val="accent1">
                  <a:lumMod val="75000"/>
                </a:schemeClr>
              </a:solidFill>
              <a:latin typeface="Arial Black" pitchFamily="34" charset="0"/>
            </a:endParaRPr>
          </a:p>
          <a:p>
            <a:r>
              <a:rPr lang="es-MX" dirty="0" smtClean="0">
                <a:solidFill>
                  <a:schemeClr val="accent1">
                    <a:lumMod val="75000"/>
                  </a:schemeClr>
                </a:solidFill>
                <a:latin typeface="Arial Black" pitchFamily="34" charset="0"/>
              </a:rPr>
              <a:t>Presentación</a:t>
            </a:r>
          </a:p>
          <a:p>
            <a:r>
              <a:rPr lang="es-MX" dirty="0" smtClean="0">
                <a:latin typeface="Arial" pitchFamily="34" charset="0"/>
                <a:cs typeface="Arial" pitchFamily="34" charset="0"/>
              </a:rPr>
              <a:t> Invita a los estudiantes a leer la introducción de la actividad.</a:t>
            </a:r>
          </a:p>
          <a:p>
            <a:endParaRPr lang="es-ES" dirty="0" smtClean="0">
              <a:latin typeface="Arial Black" pitchFamily="34" charset="0"/>
            </a:endParaRPr>
          </a:p>
          <a:p>
            <a:endParaRPr lang="es-ES" dirty="0" smtClean="0">
              <a:latin typeface="Arial Black" pitchFamily="34" charset="0"/>
            </a:endParaRPr>
          </a:p>
          <a:p>
            <a:pPr algn="just"/>
            <a:r>
              <a:rPr lang="es-MX" b="1" dirty="0" smtClean="0">
                <a:solidFill>
                  <a:schemeClr val="accent1">
                    <a:lumMod val="75000"/>
                  </a:schemeClr>
                </a:solidFill>
                <a:latin typeface="Arial Black" pitchFamily="34" charset="0"/>
                <a:cs typeface="Arial" pitchFamily="34" charset="0"/>
              </a:rPr>
              <a:t>Introducción:  </a:t>
            </a:r>
            <a:r>
              <a:rPr lang="es-MX" b="1" dirty="0" smtClean="0">
                <a:solidFill>
                  <a:schemeClr val="accent1">
                    <a:lumMod val="75000"/>
                  </a:schemeClr>
                </a:solidFill>
                <a:latin typeface="Algerian" pitchFamily="82" charset="0"/>
                <a:cs typeface="Arial" pitchFamily="34" charset="0"/>
              </a:rPr>
              <a:t>CON CABEZA Y CORAZÓN</a:t>
            </a:r>
          </a:p>
          <a:p>
            <a:pPr algn="just"/>
            <a:r>
              <a:rPr lang="es-MX" dirty="0" smtClean="0"/>
              <a:t>En general nuestras decisiones tienen un aspecto emocional y otro racional. Cuando la balanza se inclina demasiado hacia cualquiera de los lados, comenzamos a perder perspectiva, ya sea desestimando consideraciones lógicas o ignorando lo que sentimos. La intención de esta variación es ayudar a los estudiantes a desarrollar un pensamiento crítico que les permita equilibrar su perspectiva a fin de que sus decisiones incorporen ambos aspectos. </a:t>
            </a:r>
            <a:endParaRPr lang="es-MX" b="1" dirty="0" smtClean="0">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7461267" cy="7478970"/>
          </a:xfrm>
          <a:prstGeom prst="rect">
            <a:avLst/>
          </a:prstGeom>
          <a:noFill/>
        </p:spPr>
        <p:txBody>
          <a:bodyPr wrap="square" rtlCol="0">
            <a:spAutoFit/>
          </a:bodyPr>
          <a:lstStyle/>
          <a:p>
            <a:r>
              <a:rPr lang="es-MX" sz="2000" dirty="0" smtClean="0">
                <a:solidFill>
                  <a:schemeClr val="accent1">
                    <a:lumMod val="75000"/>
                  </a:schemeClr>
                </a:solidFill>
                <a:latin typeface="Arial Black" pitchFamily="34" charset="0"/>
              </a:rPr>
              <a:t>Actividad 1: De forma grupal lean el caso de Lucía. </a:t>
            </a:r>
          </a:p>
          <a:p>
            <a:pPr algn="just"/>
            <a:r>
              <a:rPr lang="es-MX" sz="2000" dirty="0" smtClean="0"/>
              <a:t>Lucía está en el segundo año de la prepa. Su mejor amiga, Paulina, tiene un perrito con el que juega cada vez que va a su casa. Desde hace un par de meses ha pensado que sería maravilloso adoptar uno. La idea le entusiasma mucho. Laura, como buena madre, le aconseja: • Deberías analizar con cuidado los motivos detrás de una decisión tan importante, los perritos no son juguetes, necesitan de muchos cuidados. ¿Por qué no empiezas haciendo una lista de lo que debes tomar en cuenta para adoptar? </a:t>
            </a:r>
          </a:p>
          <a:p>
            <a:pPr algn="just"/>
            <a:r>
              <a:rPr lang="es-MX" sz="2000" dirty="0" smtClean="0"/>
              <a:t>Piénsalo con cuidado y escríbelo en una hoja.</a:t>
            </a:r>
          </a:p>
          <a:p>
            <a:pPr marL="457200" indent="-457200"/>
            <a:r>
              <a:rPr lang="es-MX" sz="2000" dirty="0" smtClean="0"/>
              <a:t>Lucia escribió lo siguiente</a:t>
            </a:r>
          </a:p>
          <a:p>
            <a:pPr marL="457200" indent="-457200"/>
            <a:endParaRPr lang="es-MX" sz="2000" dirty="0" smtClean="0"/>
          </a:p>
          <a:p>
            <a:pPr marL="457200" indent="-457200"/>
            <a:endParaRPr lang="es-MX" sz="2000" dirty="0" smtClean="0"/>
          </a:p>
          <a:p>
            <a:pPr marL="457200" indent="-457200"/>
            <a:endParaRPr lang="es-MX" sz="2000" dirty="0" smtClean="0"/>
          </a:p>
          <a:p>
            <a:pPr marL="457200" indent="-457200"/>
            <a:endParaRPr lang="es-MX" sz="2000" dirty="0" smtClean="0"/>
          </a:p>
          <a:p>
            <a:pPr marL="457200" indent="-457200"/>
            <a:endParaRPr lang="es-ES" sz="2000" dirty="0" smtClean="0"/>
          </a:p>
          <a:p>
            <a:pPr marL="457200" indent="-457200"/>
            <a:r>
              <a:rPr lang="es-MX" sz="2000" dirty="0" smtClean="0"/>
              <a:t>b</a:t>
            </a:r>
            <a:r>
              <a:rPr lang="es-MX" sz="2000" b="1" dirty="0" smtClean="0"/>
              <a:t>. </a:t>
            </a:r>
            <a:r>
              <a:rPr lang="es-MX" sz="2000" b="1" dirty="0" smtClean="0">
                <a:solidFill>
                  <a:schemeClr val="accent1">
                    <a:lumMod val="75000"/>
                  </a:schemeClr>
                </a:solidFill>
              </a:rPr>
              <a:t>De manera individual, al igual que Lucía, trae a la mente una decisión que debas tomar próximamente. </a:t>
            </a:r>
          </a:p>
          <a:p>
            <a:pPr marL="457200" indent="-457200"/>
            <a:r>
              <a:rPr lang="es-MX" sz="2000" dirty="0" smtClean="0"/>
              <a:t>     Voy a: __________________________________________________________________________________________________________</a:t>
            </a:r>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a:t>
            </a:r>
            <a:endParaRPr lang="es-MX" sz="2000" b="1" cap="small" dirty="0">
              <a:solidFill>
                <a:srgbClr val="FF0000"/>
              </a:solidFill>
              <a:latin typeface="Arial" pitchFamily="34" charset="0"/>
              <a:cs typeface="Arial" pitchFamily="34" charset="0"/>
            </a:endParaRPr>
          </a:p>
        </p:txBody>
      </p:sp>
      <p:graphicFrame>
        <p:nvGraphicFramePr>
          <p:cNvPr id="7" name="6 Tabla"/>
          <p:cNvGraphicFramePr>
            <a:graphicFrameLocks noGrp="1"/>
          </p:cNvGraphicFramePr>
          <p:nvPr/>
        </p:nvGraphicFramePr>
        <p:xfrm>
          <a:off x="55396" y="3491350"/>
          <a:ext cx="7204386" cy="1341120"/>
        </p:xfrm>
        <a:graphic>
          <a:graphicData uri="http://schemas.openxmlformats.org/drawingml/2006/table">
            <a:tbl>
              <a:tblPr firstRow="1" bandRow="1">
                <a:tableStyleId>{5C22544A-7EE6-4342-B048-85BDC9FD1C3A}</a:tableStyleId>
              </a:tblPr>
              <a:tblGrid>
                <a:gridCol w="7204386"/>
              </a:tblGrid>
              <a:tr h="302029">
                <a:tc>
                  <a:txBody>
                    <a:bodyPr/>
                    <a:lstStyle/>
                    <a:p>
                      <a:r>
                        <a:rPr lang="es-MX" sz="1600" dirty="0" smtClean="0"/>
                        <a:t> 1. Me gustaría tener compañía. </a:t>
                      </a:r>
                      <a:endParaRPr lang="es-MX" sz="1600" dirty="0"/>
                    </a:p>
                  </a:txBody>
                  <a:tcPr/>
                </a:tc>
              </a:tr>
              <a:tr h="302029">
                <a:tc>
                  <a:txBody>
                    <a:bodyPr/>
                    <a:lstStyle/>
                    <a:p>
                      <a:r>
                        <a:rPr lang="es-MX" sz="1600" dirty="0" smtClean="0"/>
                        <a:t>2. Me encantaría ayudar a un perrito sin casa. </a:t>
                      </a:r>
                      <a:endParaRPr lang="es-MX" sz="1600" dirty="0"/>
                    </a:p>
                  </a:txBody>
                  <a:tcPr/>
                </a:tc>
              </a:tr>
              <a:tr h="302029">
                <a:tc>
                  <a:txBody>
                    <a:bodyPr/>
                    <a:lstStyle/>
                    <a:p>
                      <a:r>
                        <a:rPr lang="es-MX" sz="1600" dirty="0" smtClean="0"/>
                        <a:t>3. Ya tengo el nombre perfecto: Teo. </a:t>
                      </a:r>
                      <a:endParaRPr lang="es-MX" sz="1600" dirty="0"/>
                    </a:p>
                  </a:txBody>
                  <a:tcPr/>
                </a:tc>
              </a:tr>
              <a:tr h="302029">
                <a:tc>
                  <a:txBody>
                    <a:bodyPr/>
                    <a:lstStyle/>
                    <a:p>
                      <a:r>
                        <a:rPr lang="es-MX" sz="1600" dirty="0" smtClean="0"/>
                        <a:t>4. Necesito que sea una raza pequeña porque no tenemos mucho espacio. </a:t>
                      </a:r>
                      <a:endParaRPr lang="es-MX" sz="1600" dirty="0"/>
                    </a:p>
                  </a:txBody>
                  <a:tcPr/>
                </a:tc>
              </a:tr>
            </a:tbl>
          </a:graphicData>
        </a:graphic>
      </p:graphicFrame>
      <p:pic>
        <p:nvPicPr>
          <p:cNvPr id="1026" name="Picture 2" descr="C:\Users\BECAS 3\AppData\Local\Microsoft\Windows\Temporary Internet Files\Content.IE5\D6YHD9ME\52-15-cerebro-corazon-300x225[1].jpg"/>
          <p:cNvPicPr>
            <a:picLocks noChangeAspect="1" noChangeArrowheads="1"/>
          </p:cNvPicPr>
          <p:nvPr/>
        </p:nvPicPr>
        <p:blipFill>
          <a:blip r:embed="rId4"/>
          <a:srcRect/>
          <a:stretch>
            <a:fillRect/>
          </a:stretch>
        </p:blipFill>
        <p:spPr bwMode="auto">
          <a:xfrm>
            <a:off x="6256502" y="2964873"/>
            <a:ext cx="2301696" cy="1726272"/>
          </a:xfrm>
          <a:prstGeom prst="rect">
            <a:avLst/>
          </a:prstGeom>
          <a:noFill/>
        </p:spPr>
      </p:pic>
      <p:sp>
        <p:nvSpPr>
          <p:cNvPr id="8" name="7 CuadroTexto"/>
          <p:cNvSpPr txBox="1"/>
          <p:nvPr/>
        </p:nvSpPr>
        <p:spPr>
          <a:xfrm>
            <a:off x="7028763" y="4437754"/>
            <a:ext cx="2214390"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8" y="273697"/>
            <a:ext cx="6894512" cy="3785652"/>
          </a:xfrm>
          <a:prstGeom prst="rect">
            <a:avLst/>
          </a:prstGeom>
          <a:noFill/>
        </p:spPr>
        <p:txBody>
          <a:bodyPr wrap="square" rtlCol="0">
            <a:spAutoFit/>
          </a:bodyPr>
          <a:lstStyle/>
          <a:p>
            <a:r>
              <a:rPr lang="es-MX" sz="2800" dirty="0" smtClean="0">
                <a:solidFill>
                  <a:schemeClr val="accent1">
                    <a:lumMod val="75000"/>
                  </a:schemeClr>
                </a:solidFill>
                <a:latin typeface="Arial Black" pitchFamily="34" charset="0"/>
              </a:rPr>
              <a:t>Actividad 1: Reflexión individual</a:t>
            </a:r>
          </a:p>
          <a:p>
            <a:endParaRPr lang="es-MX" sz="2000" dirty="0" smtClean="0">
              <a:latin typeface="Arial Black" pitchFamily="34" charset="0"/>
            </a:endParaRPr>
          </a:p>
          <a:p>
            <a:pPr algn="just"/>
            <a:r>
              <a:rPr lang="es-MX" sz="2400" dirty="0" smtClean="0">
                <a:latin typeface="Arial" pitchFamily="34" charset="0"/>
                <a:cs typeface="Arial" pitchFamily="34" charset="0"/>
              </a:rPr>
              <a:t>Solicite a los alumnos que </a:t>
            </a:r>
            <a:r>
              <a:rPr lang="es-MX" sz="2400" dirty="0" smtClean="0"/>
              <a:t>realicen un pequeño listado de cuatro consideraciones que deberían de tener en cuenta para tomar la decisión.</a:t>
            </a:r>
          </a:p>
          <a:p>
            <a:pPr algn="just"/>
            <a:endParaRPr lang="es-ES" sz="2400" b="1" cap="small" dirty="0" smtClean="0">
              <a:solidFill>
                <a:schemeClr val="accent3">
                  <a:lumMod val="40000"/>
                  <a:lumOff val="60000"/>
                </a:schemeClr>
              </a:solidFill>
              <a:latin typeface="Arial" pitchFamily="34" charset="0"/>
              <a:cs typeface="Arial" pitchFamily="34" charset="0"/>
            </a:endParaRPr>
          </a:p>
          <a:p>
            <a:pPr algn="just"/>
            <a:r>
              <a:rPr lang="es-MX" sz="2400" dirty="0" smtClean="0"/>
              <a:t>A continuación enlista cuatro consideraciones que debas contemplar para ello.</a:t>
            </a:r>
          </a:p>
          <a:p>
            <a:pPr algn="just"/>
            <a:endParaRPr lang="es-ES" sz="2400" b="1" cap="small" dirty="0" smtClean="0">
              <a:solidFill>
                <a:schemeClr val="accent3">
                  <a:lumMod val="40000"/>
                  <a:lumOff val="60000"/>
                </a:schemeClr>
              </a:solidFill>
              <a:latin typeface="Arial" pitchFamily="34" charset="0"/>
              <a:cs typeface="Arial" pitchFamily="34" charset="0"/>
            </a:endParaRPr>
          </a:p>
          <a:p>
            <a:pPr algn="just"/>
            <a:endParaRPr lang="es-MX" sz="2400" b="1" cap="small" dirty="0">
              <a:solidFill>
                <a:schemeClr val="accent3">
                  <a:lumMod val="40000"/>
                  <a:lumOff val="60000"/>
                </a:schemeClr>
              </a:solidFill>
              <a:latin typeface="Arial" pitchFamily="34" charset="0"/>
              <a:cs typeface="Arial" pitchFamily="34" charset="0"/>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7" name="6 Tabla"/>
          <p:cNvGraphicFramePr>
            <a:graphicFrameLocks noGrp="1"/>
          </p:cNvGraphicFramePr>
          <p:nvPr/>
        </p:nvGraphicFramePr>
        <p:xfrm>
          <a:off x="526473" y="3519055"/>
          <a:ext cx="6096000" cy="1483360"/>
        </p:xfrm>
        <a:graphic>
          <a:graphicData uri="http://schemas.openxmlformats.org/drawingml/2006/table">
            <a:tbl>
              <a:tblPr firstRow="1" bandRow="1">
                <a:tableStyleId>{5C22544A-7EE6-4342-B048-85BDC9FD1C3A}</a:tableStyleId>
              </a:tblPr>
              <a:tblGrid>
                <a:gridCol w="6096000"/>
              </a:tblGrid>
              <a:tr h="370840">
                <a:tc>
                  <a:txBody>
                    <a:bodyPr/>
                    <a:lstStyle/>
                    <a:p>
                      <a:r>
                        <a:rPr lang="es-ES" dirty="0" smtClean="0"/>
                        <a:t>1.</a:t>
                      </a:r>
                      <a:endParaRPr lang="es-MX" dirty="0"/>
                    </a:p>
                  </a:txBody>
                  <a:tcPr/>
                </a:tc>
              </a:tr>
              <a:tr h="370840">
                <a:tc>
                  <a:txBody>
                    <a:bodyPr/>
                    <a:lstStyle/>
                    <a:p>
                      <a:r>
                        <a:rPr lang="es-ES" dirty="0" smtClean="0"/>
                        <a:t>2.</a:t>
                      </a:r>
                      <a:endParaRPr lang="es-MX" dirty="0"/>
                    </a:p>
                  </a:txBody>
                  <a:tcPr/>
                </a:tc>
              </a:tr>
              <a:tr h="370840">
                <a:tc>
                  <a:txBody>
                    <a:bodyPr/>
                    <a:lstStyle/>
                    <a:p>
                      <a:r>
                        <a:rPr lang="es-ES" dirty="0" smtClean="0"/>
                        <a:t>3.</a:t>
                      </a:r>
                      <a:endParaRPr lang="es-MX" dirty="0"/>
                    </a:p>
                  </a:txBody>
                  <a:tcPr/>
                </a:tc>
              </a:tr>
              <a:tr h="370840">
                <a:tc>
                  <a:txBody>
                    <a:bodyPr/>
                    <a:lstStyle/>
                    <a:p>
                      <a:r>
                        <a:rPr lang="es-ES" dirty="0" smtClean="0"/>
                        <a:t>4.</a:t>
                      </a:r>
                      <a:endParaRPr lang="es-MX" dirty="0"/>
                    </a:p>
                  </a:txBody>
                  <a:tcPr/>
                </a:tc>
              </a:tr>
            </a:tbl>
          </a:graphicData>
        </a:graphic>
      </p:graphicFrame>
    </p:spTree>
    <p:extLst>
      <p:ext uri="{BB962C8B-B14F-4D97-AF65-F5344CB8AC3E}">
        <p14:creationId xmlns:p14="http://schemas.microsoft.com/office/powerpoint/2010/main" xmlns=""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5887"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7" y="-44968"/>
            <a:ext cx="8252258" cy="6709529"/>
          </a:xfrm>
          <a:prstGeom prst="rect">
            <a:avLst/>
          </a:prstGeom>
          <a:noFill/>
        </p:spPr>
        <p:txBody>
          <a:bodyPr wrap="square" rtlCol="0">
            <a:spAutoFit/>
          </a:bodyPr>
          <a:lstStyle/>
          <a:p>
            <a:r>
              <a:rPr lang="es-MX" sz="2800" dirty="0" smtClean="0">
                <a:solidFill>
                  <a:schemeClr val="accent1">
                    <a:lumMod val="75000"/>
                  </a:schemeClr>
                </a:solidFill>
                <a:latin typeface="Arial Black" pitchFamily="34" charset="0"/>
              </a:rPr>
              <a:t>Actividad 2:</a:t>
            </a:r>
          </a:p>
          <a:p>
            <a:pPr algn="just"/>
            <a:r>
              <a:rPr lang="es-MX" sz="1600" b="1" dirty="0" smtClean="0">
                <a:solidFill>
                  <a:schemeClr val="accent1">
                    <a:lumMod val="75000"/>
                  </a:schemeClr>
                </a:solidFill>
                <a:latin typeface="Arial" pitchFamily="34" charset="0"/>
                <a:cs typeface="Arial" pitchFamily="34" charset="0"/>
              </a:rPr>
              <a:t>a. Continúen leyendo en grupo el caso de Lucía.</a:t>
            </a:r>
            <a:endParaRPr lang="es-ES" sz="1600" b="1" dirty="0" smtClean="0">
              <a:solidFill>
                <a:schemeClr val="accent1">
                  <a:lumMod val="75000"/>
                </a:schemeClr>
              </a:solidFill>
              <a:latin typeface="Arial" pitchFamily="34" charset="0"/>
              <a:cs typeface="Arial" pitchFamily="34" charset="0"/>
            </a:endParaRPr>
          </a:p>
          <a:p>
            <a:pPr algn="just"/>
            <a:endParaRPr lang="es-MX" sz="1600" dirty="0" smtClean="0">
              <a:latin typeface="Arial" pitchFamily="34" charset="0"/>
              <a:cs typeface="Arial" pitchFamily="34" charset="0"/>
            </a:endParaRPr>
          </a:p>
          <a:p>
            <a:pPr algn="just"/>
            <a:r>
              <a:rPr lang="es-MX" sz="1600" dirty="0" smtClean="0">
                <a:solidFill>
                  <a:srgbClr val="00B0F0"/>
                </a:solidFill>
                <a:latin typeface="Arial" pitchFamily="34" charset="0"/>
                <a:cs typeface="Arial" pitchFamily="34" charset="0"/>
              </a:rPr>
              <a:t>• </a:t>
            </a:r>
            <a:r>
              <a:rPr lang="es-MX" sz="1400" dirty="0" smtClean="0">
                <a:latin typeface="Arial" pitchFamily="34" charset="0"/>
                <a:cs typeface="Arial" pitchFamily="34" charset="0"/>
              </a:rPr>
              <a:t>Cuando Lucía terminó la lista, su mamá le dijo: • Muy bien, ahora clasifica tus observaciones en aquellas que hayas hecho con el corazón, guiadas por alguna emoción y aquellas que hayas hecho con la cabeza, tomando en cuenta la razón. Esto te ayudará a identificar qué tan balanceada es la decisión que quieres tomar. Lucía continuó escribiendo:</a:t>
            </a: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r>
              <a:rPr lang="es-MX" sz="1400" dirty="0" smtClean="0">
                <a:latin typeface="Arial" pitchFamily="34" charset="0"/>
                <a:cs typeface="Arial" pitchFamily="34" charset="0"/>
              </a:rPr>
              <a:t>En cuanto Lucía terminó la clasificación se la enseñó a su mamá, quien le dijo: </a:t>
            </a:r>
          </a:p>
          <a:p>
            <a:pPr algn="just"/>
            <a:r>
              <a:rPr lang="es-MX" sz="1400" dirty="0" smtClean="0">
                <a:latin typeface="Arial" pitchFamily="34" charset="0"/>
                <a:cs typeface="Arial" pitchFamily="34" charset="0"/>
              </a:rPr>
              <a:t>• ¿Qué opinas hija?, ¿qué tan balanceada está siendo tu decisión? </a:t>
            </a:r>
          </a:p>
          <a:p>
            <a:pPr algn="just"/>
            <a:r>
              <a:rPr lang="es-MX" sz="1400" dirty="0" smtClean="0">
                <a:latin typeface="Arial" pitchFamily="34" charset="0"/>
                <a:cs typeface="Arial" pitchFamily="34" charset="0"/>
              </a:rPr>
              <a:t>• </a:t>
            </a:r>
            <a:r>
              <a:rPr lang="es-MX" sz="1400" dirty="0" err="1" smtClean="0">
                <a:latin typeface="Arial" pitchFamily="34" charset="0"/>
                <a:cs typeface="Arial" pitchFamily="34" charset="0"/>
              </a:rPr>
              <a:t>Mmm</a:t>
            </a:r>
            <a:r>
              <a:rPr lang="es-MX" sz="1400" dirty="0" smtClean="0">
                <a:latin typeface="Arial" pitchFamily="34" charset="0"/>
                <a:cs typeface="Arial" pitchFamily="34" charset="0"/>
              </a:rPr>
              <a:t>… no mucho, tres de las cuatro consideraciones que tomé en cuenta son más emocionales que racionales. </a:t>
            </a:r>
          </a:p>
          <a:p>
            <a:pPr algn="just"/>
            <a:r>
              <a:rPr lang="es-MX" sz="1400" dirty="0" smtClean="0">
                <a:latin typeface="Arial" pitchFamily="34" charset="0"/>
                <a:cs typeface="Arial" pitchFamily="34" charset="0"/>
              </a:rPr>
              <a:t>• Ojo, esto no quiere decir que tus consideraciones emocionales no sean válidas. Sin embargo, antes de tomar una decisión importante es necesario jerarquizar tus prioridades preguntándote aspectos más prácticos: ¿Quién lo va a sacar a pasear cuando no estés en la casa? ¿Tienes dinero suficiente para comida, veterinario, juguetes, etc.? </a:t>
            </a:r>
          </a:p>
          <a:p>
            <a:pPr algn="just"/>
            <a:endParaRPr lang="es-MX" sz="1600" dirty="0" smtClean="0">
              <a:latin typeface="Arial" pitchFamily="34" charset="0"/>
              <a:cs typeface="Arial" pitchFamily="34" charset="0"/>
            </a:endParaRPr>
          </a:p>
          <a:p>
            <a:pPr algn="just"/>
            <a:r>
              <a:rPr lang="es-MX" sz="1600" b="1" dirty="0" smtClean="0">
                <a:latin typeface="Arial" pitchFamily="34" charset="0"/>
                <a:cs typeface="Arial" pitchFamily="34" charset="0"/>
              </a:rPr>
              <a:t>b. </a:t>
            </a:r>
            <a:r>
              <a:rPr lang="es-MX" sz="1600" b="1" dirty="0" smtClean="0">
                <a:solidFill>
                  <a:schemeClr val="accent1">
                    <a:lumMod val="75000"/>
                  </a:schemeClr>
                </a:solidFill>
                <a:latin typeface="Arial" pitchFamily="34" charset="0"/>
                <a:cs typeface="Arial" pitchFamily="34" charset="0"/>
              </a:rPr>
              <a:t>De manera individual, clasifica las consideraciones que hiciste de acuerdo al ámbito al que pertenecen: cabeza o corazón. </a:t>
            </a:r>
          </a:p>
          <a:p>
            <a:pPr algn="just"/>
            <a:endParaRPr lang="es-MX" sz="1600" dirty="0" smtClean="0">
              <a:solidFill>
                <a:schemeClr val="accent1">
                  <a:lumMod val="75000"/>
                </a:schemeClr>
              </a:solidFill>
              <a:latin typeface="Arial" pitchFamily="34" charset="0"/>
              <a:cs typeface="Arial" pitchFamily="34" charset="0"/>
            </a:endParaRPr>
          </a:p>
          <a:p>
            <a:pPr algn="just"/>
            <a:r>
              <a:rPr lang="es-MX" sz="1600" b="1" dirty="0" smtClean="0">
                <a:solidFill>
                  <a:schemeClr val="accent1">
                    <a:lumMod val="75000"/>
                  </a:schemeClr>
                </a:solidFill>
                <a:latin typeface="Arial" pitchFamily="34" charset="0"/>
                <a:cs typeface="Arial" pitchFamily="34" charset="0"/>
              </a:rPr>
              <a:t>c. Si tu percepción del evento no es balanceada, trata de incluir la información que haga falta en cuanto a las razones (basadas en un análisis de las alternativas y las consecuencias) o los aspectos emocionales que te permitan tomar una decisión responsable y que te haga sentir bien.</a:t>
            </a: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7" name="6 Tabla"/>
          <p:cNvGraphicFramePr>
            <a:graphicFrameLocks noGrp="1"/>
          </p:cNvGraphicFramePr>
          <p:nvPr/>
        </p:nvGraphicFramePr>
        <p:xfrm>
          <a:off x="240583" y="1795769"/>
          <a:ext cx="8293822" cy="1102360"/>
        </p:xfrm>
        <a:graphic>
          <a:graphicData uri="http://schemas.openxmlformats.org/drawingml/2006/table">
            <a:tbl>
              <a:tblPr firstRow="1" bandRow="1">
                <a:tableStyleId>{5C22544A-7EE6-4342-B048-85BDC9FD1C3A}</a:tableStyleId>
              </a:tblPr>
              <a:tblGrid>
                <a:gridCol w="3830038"/>
                <a:gridCol w="4463784"/>
              </a:tblGrid>
              <a:tr h="370840">
                <a:tc>
                  <a:txBody>
                    <a:bodyPr/>
                    <a:lstStyle/>
                    <a:p>
                      <a:r>
                        <a:rPr lang="es-MX" sz="1400" dirty="0" smtClean="0"/>
                        <a:t>Cabeza</a:t>
                      </a:r>
                      <a:endParaRPr lang="es-MX" sz="1400" dirty="0"/>
                    </a:p>
                  </a:txBody>
                  <a:tcPr/>
                </a:tc>
                <a:tc>
                  <a:txBody>
                    <a:bodyPr/>
                    <a:lstStyle/>
                    <a:p>
                      <a:r>
                        <a:rPr lang="es-MX" sz="1400" dirty="0" smtClean="0"/>
                        <a:t>Corazón </a:t>
                      </a:r>
                      <a:endParaRPr lang="es-MX" sz="1400" dirty="0"/>
                    </a:p>
                  </a:txBody>
                  <a:tcPr/>
                </a:tc>
              </a:tr>
              <a:tr h="370840">
                <a:tc>
                  <a:txBody>
                    <a:bodyPr/>
                    <a:lstStyle/>
                    <a:p>
                      <a:r>
                        <a:rPr lang="es-MX" sz="1400" dirty="0" smtClean="0"/>
                        <a:t>4. Necesito que sea una raza pequeña porque no tenemos mucho espacio.</a:t>
                      </a:r>
                      <a:endParaRPr lang="es-MX" sz="1400" dirty="0"/>
                    </a:p>
                  </a:txBody>
                  <a:tcPr/>
                </a:tc>
                <a:tc>
                  <a:txBody>
                    <a:bodyPr/>
                    <a:lstStyle/>
                    <a:p>
                      <a:pPr marL="342900" indent="-342900">
                        <a:buAutoNum type="arabicPeriod"/>
                      </a:pPr>
                      <a:r>
                        <a:rPr lang="es-MX" sz="1400" dirty="0" smtClean="0"/>
                        <a:t>Me gustaría tener compañía. </a:t>
                      </a:r>
                    </a:p>
                    <a:p>
                      <a:pPr marL="342900" indent="-342900">
                        <a:buAutoNum type="arabicPeriod"/>
                      </a:pPr>
                      <a:r>
                        <a:rPr lang="es-MX" sz="1400" dirty="0" smtClean="0"/>
                        <a:t>Me encantaría ayudar a un perrito sin casa. </a:t>
                      </a:r>
                    </a:p>
                    <a:p>
                      <a:pPr marL="342900" indent="-342900">
                        <a:buAutoNum type="arabicPeriod"/>
                      </a:pPr>
                      <a:r>
                        <a:rPr lang="es-MX" sz="1400" dirty="0" smtClean="0"/>
                        <a:t>Ya tengo el nombre perfecto: Teo.</a:t>
                      </a:r>
                      <a:endParaRPr lang="es-MX" sz="1400" dirty="0"/>
                    </a:p>
                  </a:txBody>
                  <a:tcPr/>
                </a:tc>
              </a:tr>
            </a:tbl>
          </a:graphicData>
        </a:graphic>
      </p:graphicFrame>
    </p:spTree>
    <p:extLst>
      <p:ext uri="{BB962C8B-B14F-4D97-AF65-F5344CB8AC3E}">
        <p14:creationId xmlns:p14="http://schemas.microsoft.com/office/powerpoint/2010/main" xmlns=""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7" y="-44968"/>
            <a:ext cx="7490258" cy="6032421"/>
          </a:xfrm>
          <a:prstGeom prst="rect">
            <a:avLst/>
          </a:prstGeom>
          <a:noFill/>
        </p:spPr>
        <p:txBody>
          <a:bodyPr wrap="square" rtlCol="0">
            <a:spAutoFit/>
          </a:bodyPr>
          <a:lstStyle/>
          <a:p>
            <a:endParaRPr lang="es-MX" sz="2800" dirty="0" smtClean="0">
              <a:solidFill>
                <a:srgbClr val="00B0F0"/>
              </a:solidFill>
              <a:latin typeface="Arial Black" pitchFamily="34" charset="0"/>
            </a:endParaRPr>
          </a:p>
          <a:p>
            <a:r>
              <a:rPr lang="es-MX" sz="2800" dirty="0" smtClean="0">
                <a:solidFill>
                  <a:schemeClr val="accent1">
                    <a:lumMod val="75000"/>
                  </a:schemeClr>
                </a:solidFill>
                <a:latin typeface="Arial Black" pitchFamily="34" charset="0"/>
              </a:rPr>
              <a:t>Actividad 2:</a:t>
            </a:r>
          </a:p>
          <a:p>
            <a:pPr algn="just"/>
            <a:endParaRPr lang="es-MX" sz="1600" dirty="0" smtClean="0"/>
          </a:p>
          <a:p>
            <a:pPr algn="just"/>
            <a:endParaRPr lang="es-MX" sz="1600" dirty="0" smtClean="0"/>
          </a:p>
          <a:p>
            <a:pPr algn="just"/>
            <a:endParaRPr lang="es-MX" sz="1600" dirty="0" smtClean="0"/>
          </a:p>
          <a:p>
            <a:pPr algn="just"/>
            <a:r>
              <a:rPr lang="es-MX" dirty="0" smtClean="0">
                <a:solidFill>
                  <a:schemeClr val="accent1">
                    <a:lumMod val="75000"/>
                  </a:schemeClr>
                </a:solidFill>
                <a:latin typeface="Arial" pitchFamily="34" charset="0"/>
                <a:cs typeface="Arial" pitchFamily="34" charset="0"/>
              </a:rPr>
              <a:t>• La clasificación les permitirá observar hacia qué lado de la balanza se inclinan más sus motivaciones. </a:t>
            </a:r>
          </a:p>
          <a:p>
            <a:pPr algn="just"/>
            <a:endParaRPr lang="es-MX" dirty="0" smtClean="0">
              <a:latin typeface="Arial" pitchFamily="34" charset="0"/>
              <a:cs typeface="Arial" pitchFamily="34" charset="0"/>
            </a:endParaRPr>
          </a:p>
          <a:p>
            <a:pPr algn="just"/>
            <a:r>
              <a:rPr lang="es-MX" dirty="0" smtClean="0">
                <a:latin typeface="Arial" pitchFamily="34" charset="0"/>
                <a:cs typeface="Arial" pitchFamily="34" charset="0"/>
              </a:rPr>
              <a:t>• </a:t>
            </a:r>
            <a:r>
              <a:rPr lang="es-MX" dirty="0" smtClean="0">
                <a:solidFill>
                  <a:schemeClr val="accent1">
                    <a:lumMod val="50000"/>
                  </a:schemeClr>
                </a:solidFill>
                <a:latin typeface="Arial" pitchFamily="34" charset="0"/>
                <a:cs typeface="Arial" pitchFamily="34" charset="0"/>
              </a:rPr>
              <a:t>En caso de que sus motivos no estén balanceados sugiérales que integren elementos que puedan equilibrarlos.</a:t>
            </a:r>
            <a:endParaRPr lang="es-ES" dirty="0" smtClean="0">
              <a:solidFill>
                <a:schemeClr val="accent1">
                  <a:lumMod val="50000"/>
                </a:schemeClr>
              </a:solidFill>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7" name="6 Tabla"/>
          <p:cNvGraphicFramePr>
            <a:graphicFrameLocks noGrp="1"/>
          </p:cNvGraphicFramePr>
          <p:nvPr/>
        </p:nvGraphicFramePr>
        <p:xfrm>
          <a:off x="290945" y="3196769"/>
          <a:ext cx="8243460" cy="1742440"/>
        </p:xfrm>
        <a:graphic>
          <a:graphicData uri="http://schemas.openxmlformats.org/drawingml/2006/table">
            <a:tbl>
              <a:tblPr firstRow="1" bandRow="1">
                <a:tableStyleId>{5C22544A-7EE6-4342-B048-85BDC9FD1C3A}</a:tableStyleId>
              </a:tblPr>
              <a:tblGrid>
                <a:gridCol w="3806781"/>
                <a:gridCol w="4436679"/>
              </a:tblGrid>
              <a:tr h="370840">
                <a:tc>
                  <a:txBody>
                    <a:bodyPr/>
                    <a:lstStyle/>
                    <a:p>
                      <a:pPr algn="ctr"/>
                      <a:r>
                        <a:rPr lang="es-MX" sz="1400" dirty="0" smtClean="0"/>
                        <a:t>Cabeza</a:t>
                      </a:r>
                      <a:endParaRPr lang="es-MX" sz="1400" dirty="0"/>
                    </a:p>
                  </a:txBody>
                  <a:tcPr/>
                </a:tc>
                <a:tc>
                  <a:txBody>
                    <a:bodyPr/>
                    <a:lstStyle/>
                    <a:p>
                      <a:pPr algn="ctr"/>
                      <a:r>
                        <a:rPr lang="es-MX" sz="1400" dirty="0" smtClean="0"/>
                        <a:t>Corazón </a:t>
                      </a:r>
                      <a:endParaRPr lang="es-MX" sz="1400" dirty="0"/>
                    </a:p>
                  </a:txBody>
                  <a:tcPr/>
                </a:tc>
              </a:tr>
              <a:tr h="370840">
                <a:tc>
                  <a:txBody>
                    <a:bodyPr/>
                    <a:lstStyle/>
                    <a:p>
                      <a:endParaRPr lang="es-ES" sz="1400" dirty="0" smtClean="0"/>
                    </a:p>
                    <a:p>
                      <a:endParaRPr lang="es-ES" sz="1400" dirty="0" smtClean="0"/>
                    </a:p>
                    <a:p>
                      <a:endParaRPr lang="es-ES" sz="1400" dirty="0" smtClean="0"/>
                    </a:p>
                    <a:p>
                      <a:endParaRPr lang="es-ES" sz="1400" dirty="0" smtClean="0"/>
                    </a:p>
                    <a:p>
                      <a:endParaRPr lang="es-ES" sz="1400" dirty="0" smtClean="0"/>
                    </a:p>
                    <a:p>
                      <a:endParaRPr lang="es-MX" sz="1400" dirty="0"/>
                    </a:p>
                  </a:txBody>
                  <a:tcPr/>
                </a:tc>
                <a:tc>
                  <a:txBody>
                    <a:bodyPr/>
                    <a:lstStyle/>
                    <a:p>
                      <a:pPr marL="342900" indent="-342900">
                        <a:buNone/>
                      </a:pPr>
                      <a:endParaRPr lang="es-MX" sz="1400" dirty="0"/>
                    </a:p>
                  </a:txBody>
                  <a:tcPr/>
                </a:tc>
              </a:tr>
            </a:tbl>
          </a:graphicData>
        </a:graphic>
      </p:graphicFrame>
    </p:spTree>
    <p:extLst>
      <p:ext uri="{BB962C8B-B14F-4D97-AF65-F5344CB8AC3E}">
        <p14:creationId xmlns:p14="http://schemas.microsoft.com/office/powerpoint/2010/main" xmlns="" val="3568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4"/>
          <a:stretch>
            <a:fillRect/>
          </a:stretch>
        </p:blipFill>
        <p:spPr>
          <a:xfrm>
            <a:off x="8197041" y="585788"/>
            <a:ext cx="818372" cy="576148"/>
          </a:xfrm>
          <a:prstGeom prst="rect">
            <a:avLst/>
          </a:prstGeom>
        </p:spPr>
      </p:pic>
      <p:sp>
        <p:nvSpPr>
          <p:cNvPr id="5" name="CuadroTexto 4"/>
          <p:cNvSpPr txBox="1"/>
          <p:nvPr/>
        </p:nvSpPr>
        <p:spPr>
          <a:xfrm>
            <a:off x="326909" y="273697"/>
            <a:ext cx="7227442" cy="4708981"/>
          </a:xfrm>
          <a:prstGeom prst="rect">
            <a:avLst/>
          </a:prstGeom>
          <a:noFill/>
        </p:spPr>
        <p:txBody>
          <a:bodyPr wrap="square" rtlCol="0">
            <a:spAutoFit/>
          </a:bodyPr>
          <a:lstStyle/>
          <a:p>
            <a:r>
              <a:rPr lang="es-MX" sz="2800" dirty="0" smtClean="0">
                <a:solidFill>
                  <a:schemeClr val="accent1">
                    <a:lumMod val="75000"/>
                  </a:schemeClr>
                </a:solidFill>
                <a:latin typeface="Arial Black" pitchFamily="34" charset="0"/>
              </a:rPr>
              <a:t>REAFIRMO Y ORDENO </a:t>
            </a:r>
          </a:p>
          <a:p>
            <a:endParaRPr lang="es-ES" sz="2000" b="1" cap="small" dirty="0" smtClean="0">
              <a:solidFill>
                <a:srgbClr val="FF0000"/>
              </a:solidFill>
            </a:endParaRPr>
          </a:p>
          <a:p>
            <a:pPr algn="just"/>
            <a:r>
              <a:rPr lang="es-MX" sz="2800" dirty="0" smtClean="0">
                <a:solidFill>
                  <a:schemeClr val="accent1">
                    <a:lumMod val="75000"/>
                  </a:schemeClr>
                </a:solidFill>
              </a:rPr>
              <a:t>En ocasiones la razón y las emociones no se encuentran alineadas al momento de tomar una decisión. Esta falta de equilibrio puede ocasionar confusión y angustia. De ahí la importancia de utilizar un pensamiento crítico que nos ayude a optar por una alternativa balanceada. Al lograr armonizar lo que pensamos y lo que sentimos estaremos más cerca de elegir aquello que nos beneficie.</a:t>
            </a:r>
            <a:endParaRPr lang="es-ES" sz="2800" b="1" cap="small" dirty="0" smtClean="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dirty="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dirty="0"/>
          </a:p>
        </p:txBody>
      </p:sp>
      <p:sp>
        <p:nvSpPr>
          <p:cNvPr id="4" name="object 9">
            <a:extLst>
              <a:ext uri="{FF2B5EF4-FFF2-40B4-BE49-F238E27FC236}">
                <a16:creationId xmlns:a16="http://schemas.microsoft.com/office/drawing/2014/main" xmlns="" id="{442181FA-95F4-AD46-A6C4-B05EF93DD585}"/>
              </a:ext>
            </a:extLst>
          </p:cNvPr>
          <p:cNvSpPr/>
          <p:nvPr/>
        </p:nvSpPr>
        <p:spPr>
          <a:xfrm>
            <a:off x="0" y="533400"/>
            <a:ext cx="83203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1">
              <a:lumMod val="60000"/>
              <a:lumOff val="40000"/>
            </a:schemeClr>
          </a:solidFill>
        </p:spPr>
        <p:txBody>
          <a:bodyPr wrap="square" lIns="0" tIns="0" rIns="0" bIns="0" rtlCol="0"/>
          <a:lstStyle/>
          <a:p>
            <a:endParaRPr sz="1900" dirty="0"/>
          </a:p>
        </p:txBody>
      </p:sp>
      <p:sp>
        <p:nvSpPr>
          <p:cNvPr id="6" name="object 34">
            <a:extLst>
              <a:ext uri="{FF2B5EF4-FFF2-40B4-BE49-F238E27FC236}">
                <a16:creationId xmlns:a16="http://schemas.microsoft.com/office/drawing/2014/main" xmlns=""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chemeClr val="accent1">
                    <a:lumMod val="50000"/>
                  </a:schemeClr>
                </a:solidFill>
                <a:latin typeface="Soberana Sans"/>
                <a:cs typeface="Soberana Sans"/>
              </a:rPr>
              <a:t>Para tu vida diaria</a:t>
            </a:r>
            <a:endParaRPr sz="2800" dirty="0">
              <a:solidFill>
                <a:schemeClr val="accent1">
                  <a:lumMod val="50000"/>
                </a:schemeClr>
              </a:solidFill>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228600" y="457200"/>
            <a:ext cx="8534400" cy="6111175"/>
          </a:xfrm>
          <a:prstGeom prst="rect">
            <a:avLst/>
          </a:prstGeom>
        </p:spPr>
        <p:txBody>
          <a:bodyPr vert="horz" wrap="square" lIns="0" tIns="62753" rIns="0" bIns="0" rtlCol="0">
            <a:spAutoFit/>
          </a:bodyPr>
          <a:lstStyle/>
          <a:p>
            <a:pPr marR="5080" algn="just">
              <a:spcBef>
                <a:spcPts val="100"/>
              </a:spcBef>
            </a:pPr>
            <a:r>
              <a:rPr lang="es-MX" sz="2800" dirty="0" smtClean="0">
                <a:solidFill>
                  <a:schemeClr val="accent1">
                    <a:lumMod val="75000"/>
                  </a:schemeClr>
                </a:solidFill>
              </a:rPr>
              <a:t>Muéstrale el ejercicio anterior a un amigo o familiar y pídele su opinión. Dile que escriba sus propias razones o consideraciones emocionales si tuviera que tomar la decisión que estás por asumir. De esta manera podrás observar otros elementos que quizás no estabas considerando. </a:t>
            </a:r>
          </a:p>
          <a:p>
            <a:pPr marR="5080" algn="just">
              <a:spcBef>
                <a:spcPts val="100"/>
              </a:spcBef>
            </a:pPr>
            <a:r>
              <a:rPr lang="es-MX" sz="2800" dirty="0" smtClean="0"/>
              <a:t>a</a:t>
            </a:r>
            <a:r>
              <a:rPr lang="es-MX" sz="2800" dirty="0" smtClean="0">
                <a:solidFill>
                  <a:schemeClr val="accent1">
                    <a:lumMod val="50000"/>
                  </a:schemeClr>
                </a:solidFill>
              </a:rPr>
              <a:t>. Opinión de amigo o familiar</a:t>
            </a:r>
            <a:endParaRPr lang="es-MX" sz="2400" dirty="0" smtClean="0">
              <a:solidFill>
                <a:schemeClr val="accent1">
                  <a:lumMod val="50000"/>
                </a:schemeClr>
              </a:solidFill>
            </a:endParaRPr>
          </a:p>
          <a:p>
            <a:pPr marR="5080">
              <a:spcBef>
                <a:spcPts val="100"/>
              </a:spcBef>
            </a:pPr>
            <a:endParaRPr lang="es-ES" sz="2400" dirty="0" smtClean="0"/>
          </a:p>
          <a:p>
            <a:pPr marR="5080">
              <a:spcBef>
                <a:spcPts val="100"/>
              </a:spcBef>
            </a:pPr>
            <a:endParaRPr lang="es-ES" sz="2400" dirty="0" smtClean="0"/>
          </a:p>
          <a:p>
            <a:pPr marR="5080">
              <a:spcBef>
                <a:spcPts val="100"/>
              </a:spcBef>
            </a:pPr>
            <a:endParaRPr lang="es-ES" sz="2400" dirty="0" smtClean="0"/>
          </a:p>
          <a:p>
            <a:pPr marR="5080">
              <a:spcBef>
                <a:spcPts val="100"/>
              </a:spcBef>
            </a:pPr>
            <a:endParaRPr lang="es-MX" sz="2400" dirty="0" smtClean="0"/>
          </a:p>
          <a:p>
            <a:pPr marR="5080">
              <a:spcBef>
                <a:spcPts val="100"/>
              </a:spcBef>
            </a:pPr>
            <a:r>
              <a:rPr lang="es-MX" sz="2400" dirty="0" smtClean="0">
                <a:solidFill>
                  <a:schemeClr val="accent1">
                    <a:lumMod val="50000"/>
                  </a:schemeClr>
                </a:solidFill>
              </a:rPr>
              <a:t>En esta Ted </a:t>
            </a:r>
            <a:r>
              <a:rPr lang="es-MX" sz="2400" dirty="0" err="1" smtClean="0">
                <a:solidFill>
                  <a:schemeClr val="accent1">
                    <a:lumMod val="50000"/>
                  </a:schemeClr>
                </a:solidFill>
              </a:rPr>
              <a:t>Talk</a:t>
            </a:r>
            <a:r>
              <a:rPr lang="es-MX" sz="2400" dirty="0" smtClean="0">
                <a:solidFill>
                  <a:schemeClr val="accent1">
                    <a:lumMod val="50000"/>
                  </a:schemeClr>
                </a:solidFill>
              </a:rPr>
              <a:t> llamada Secretos de la relación corazón-cerebro, Luciano </a:t>
            </a:r>
            <a:r>
              <a:rPr lang="es-MX" sz="2400" dirty="0" err="1" smtClean="0">
                <a:solidFill>
                  <a:schemeClr val="accent1">
                    <a:lumMod val="50000"/>
                  </a:schemeClr>
                </a:solidFill>
              </a:rPr>
              <a:t>Sposato</a:t>
            </a:r>
            <a:r>
              <a:rPr lang="es-MX" sz="2400" dirty="0" smtClean="0">
                <a:solidFill>
                  <a:schemeClr val="accent1">
                    <a:lumMod val="50000"/>
                  </a:schemeClr>
                </a:solidFill>
              </a:rPr>
              <a:t> analiza las relaciones que se dan entre la razón y las emociones. Búscala en tu navegador o entra a esta dirección: https://www.youtube.com/watch?v=c1iMoel2LxA</a:t>
            </a:r>
            <a:endParaRPr lang="en-US" sz="2400" b="1" i="1" spc="-15" dirty="0">
              <a:solidFill>
                <a:schemeClr val="accent1">
                  <a:lumMod val="50000"/>
                </a:schemeClr>
              </a:solidFill>
              <a:latin typeface="Soberana Sans" panose="02000000000000000000" pitchFamily="2" charset="77"/>
              <a:cs typeface="Soberana Sans"/>
            </a:endParaRPr>
          </a:p>
        </p:txBody>
      </p:sp>
      <p:sp>
        <p:nvSpPr>
          <p:cNvPr id="9" name="object 10">
            <a:extLst>
              <a:ext uri="{FF2B5EF4-FFF2-40B4-BE49-F238E27FC236}">
                <a16:creationId xmlns:a16="http://schemas.microsoft.com/office/drawing/2014/main" xmlns="" id="{29700AC3-8E6B-3242-A3F9-D407FB9AF115}"/>
              </a:ext>
            </a:extLst>
          </p:cNvPr>
          <p:cNvSpPr/>
          <p:nvPr/>
        </p:nvSpPr>
        <p:spPr>
          <a:xfrm>
            <a:off x="228600" y="4617605"/>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1">
              <a:lumMod val="75000"/>
            </a:schemeClr>
          </a:solidFill>
        </p:spPr>
        <p:txBody>
          <a:bodyPr wrap="square" lIns="0" tIns="0" rIns="0" bIns="0" rtlCol="0"/>
          <a:lstStyle/>
          <a:p>
            <a:pPr marL="14941" algn="r">
              <a:spcBef>
                <a:spcPts val="117"/>
              </a:spcBef>
            </a:pPr>
            <a:r>
              <a:rPr lang="es-ES" sz="2400" b="1" spc="-5" dirty="0" smtClean="0">
                <a:solidFill>
                  <a:schemeClr val="accent1">
                    <a:lumMod val="50000"/>
                  </a:schemeClr>
                </a:solidFill>
                <a:latin typeface="Soberana Sans"/>
                <a:cs typeface="Soberana Sans"/>
              </a:rPr>
              <a:t>¿Quieres saber más?</a:t>
            </a:r>
            <a:endParaRPr lang="es-ES" sz="2400" dirty="0">
              <a:solidFill>
                <a:schemeClr val="accent1">
                  <a:lumMod val="50000"/>
                </a:schemeClr>
              </a:solidFill>
              <a:latin typeface="Soberana Sans"/>
              <a:cs typeface="Soberana Sans"/>
            </a:endParaRPr>
          </a:p>
        </p:txBody>
      </p:sp>
      <p:graphicFrame>
        <p:nvGraphicFramePr>
          <p:cNvPr id="10" name="9 Tabla"/>
          <p:cNvGraphicFramePr>
            <a:graphicFrameLocks noGrp="1"/>
          </p:cNvGraphicFramePr>
          <p:nvPr/>
        </p:nvGraphicFramePr>
        <p:xfrm>
          <a:off x="471052" y="3616036"/>
          <a:ext cx="6927274" cy="741680"/>
        </p:xfrm>
        <a:graphic>
          <a:graphicData uri="http://schemas.openxmlformats.org/drawingml/2006/table">
            <a:tbl>
              <a:tblPr firstRow="1" bandRow="1">
                <a:tableStyleId>{5C22544A-7EE6-4342-B048-85BDC9FD1C3A}</a:tableStyleId>
              </a:tblPr>
              <a:tblGrid>
                <a:gridCol w="3463637"/>
                <a:gridCol w="3463637"/>
              </a:tblGrid>
              <a:tr h="370840">
                <a:tc>
                  <a:txBody>
                    <a:bodyPr/>
                    <a:lstStyle/>
                    <a:p>
                      <a:pPr algn="ctr"/>
                      <a:r>
                        <a:rPr lang="es-ES" dirty="0" smtClean="0"/>
                        <a:t>Cabeza</a:t>
                      </a:r>
                      <a:endParaRPr lang="es-MX" dirty="0"/>
                    </a:p>
                  </a:txBody>
                  <a:tcPr/>
                </a:tc>
                <a:tc>
                  <a:txBody>
                    <a:bodyPr/>
                    <a:lstStyle/>
                    <a:p>
                      <a:pPr algn="ctr"/>
                      <a:r>
                        <a:rPr lang="es-ES" dirty="0" smtClean="0"/>
                        <a:t>Corazón</a:t>
                      </a:r>
                      <a:endParaRPr lang="es-MX" dirty="0"/>
                    </a:p>
                  </a:txBody>
                  <a:tcPr/>
                </a:tc>
              </a:tr>
              <a:tr h="370840">
                <a:tc>
                  <a:txBody>
                    <a:bodyPr/>
                    <a:lstStyle/>
                    <a:p>
                      <a:endParaRPr lang="es-MX" dirty="0"/>
                    </a:p>
                  </a:txBody>
                  <a:tcPr/>
                </a:tc>
                <a:tc>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754</TotalTime>
  <Words>1271</Words>
  <Application>Microsoft Office PowerPoint</Application>
  <PresentationFormat>Presentación en pantalla (4:3)</PresentationFormat>
  <Paragraphs>135</Paragraphs>
  <Slides>12</Slides>
  <Notes>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52</cp:revision>
  <dcterms:created xsi:type="dcterms:W3CDTF">2018-01-29T17:15:52Z</dcterms:created>
  <dcterms:modified xsi:type="dcterms:W3CDTF">2020-02-20T18:09:14Z</dcterms:modified>
</cp:coreProperties>
</file>