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328" r:id="rId3"/>
    <p:sldId id="326" r:id="rId4"/>
    <p:sldId id="327" r:id="rId5"/>
    <p:sldId id="265" r:id="rId6"/>
    <p:sldId id="316" r:id="rId7"/>
    <p:sldId id="329" r:id="rId8"/>
    <p:sldId id="317" r:id="rId9"/>
    <p:sldId id="335" r:id="rId10"/>
    <p:sldId id="337" r:id="rId11"/>
    <p:sldId id="334" r:id="rId12"/>
  </p:sldIdLst>
  <p:sldSz cx="9144000" cy="6858000" type="letter"/>
  <p:notesSz cx="10058400" cy="77724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4" userDrawn="1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A81"/>
    <a:srgbClr val="AD48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6"/>
    <p:restoredTop sz="94458"/>
  </p:normalViewPr>
  <p:slideViewPr>
    <p:cSldViewPr>
      <p:cViewPr>
        <p:scale>
          <a:sx n="75" d="100"/>
          <a:sy n="75" d="100"/>
        </p:scale>
        <p:origin x="-2064" y="-336"/>
      </p:cViewPr>
      <p:guideLst>
        <p:guide orient="horz" pos="1964"/>
        <p:guide pos="25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06CD-1467-42F4-AD6C-CBE31907FF8B}" type="datetimeFigureOut">
              <a:rPr lang="es-MX" smtClean="0"/>
              <a:pPr/>
              <a:t>20/02/2020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7EE9-E02C-4917-ACCB-5BE85E6C142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7798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419" y="2234006"/>
            <a:ext cx="79051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29B119A2-E424-214C-A32B-4C4628CEB5CE}"/>
              </a:ext>
            </a:extLst>
          </p:cNvPr>
          <p:cNvSpPr/>
          <p:nvPr/>
        </p:nvSpPr>
        <p:spPr>
          <a:xfrm>
            <a:off x="2915024" y="0"/>
            <a:ext cx="6228976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3AA6DA6-6460-904E-BA4B-E51826C86834}"/>
              </a:ext>
            </a:extLst>
          </p:cNvPr>
          <p:cNvSpPr/>
          <p:nvPr/>
        </p:nvSpPr>
        <p:spPr>
          <a:xfrm>
            <a:off x="0" y="0"/>
            <a:ext cx="2917265" cy="6858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6" name="object 10">
            <a:extLst>
              <a:ext uri="{FF2B5EF4-FFF2-40B4-BE49-F238E27FC236}">
                <a16:creationId xmlns="" xmlns:a16="http://schemas.microsoft.com/office/drawing/2014/main" id="{90A54EB5-7157-B740-8A0F-EC2698345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143000"/>
            <a:ext cx="8382000" cy="2923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0088" indent="-1955800">
              <a:lnSpc>
                <a:spcPts val="3812"/>
              </a:lnSpc>
            </a:pPr>
            <a:r>
              <a:rPr sz="12706" baseline="-20061" dirty="0" smtClean="0"/>
              <a:t> </a:t>
            </a:r>
            <a:r>
              <a:rPr lang="es-ES" sz="12706" baseline="-20061" dirty="0" smtClean="0"/>
              <a:t>Tratarnos bien</a:t>
            </a:r>
            <a:br>
              <a:rPr lang="es-ES" sz="12706" baseline="-20061" dirty="0" smtClean="0"/>
            </a:br>
            <a:r>
              <a:rPr lang="es-ES" sz="12706" baseline="-20061" dirty="0" smtClean="0"/>
              <a:t/>
            </a:r>
            <a:br>
              <a:rPr lang="es-ES" sz="12706" baseline="-20061" dirty="0" smtClean="0"/>
            </a:br>
            <a:r>
              <a:rPr lang="es-ES" sz="12706" baseline="-20061" dirty="0" smtClean="0"/>
              <a:t> también es </a:t>
            </a:r>
            <a:br>
              <a:rPr lang="es-ES" sz="12706" baseline="-20061" dirty="0" smtClean="0"/>
            </a:br>
            <a:r>
              <a:rPr lang="es-ES" sz="12706" baseline="-20061" dirty="0" smtClean="0"/>
              <a:t/>
            </a:r>
            <a:br>
              <a:rPr lang="es-ES" sz="12706" baseline="-20061" dirty="0" smtClean="0"/>
            </a:br>
            <a:r>
              <a:rPr lang="es-ES" sz="12706" baseline="-20061" dirty="0" smtClean="0"/>
              <a:t>colaborar</a:t>
            </a:r>
            <a:r>
              <a:rPr lang="es-MX" sz="5400" dirty="0" smtClean="0"/>
              <a:t/>
            </a:r>
            <a:br>
              <a:rPr lang="es-MX" sz="5400" dirty="0" smtClean="0"/>
            </a:br>
            <a:endParaRPr sz="5400" dirty="0"/>
          </a:p>
        </p:txBody>
      </p:sp>
      <p:sp>
        <p:nvSpPr>
          <p:cNvPr id="8" name="object 14">
            <a:extLst>
              <a:ext uri="{FF2B5EF4-FFF2-40B4-BE49-F238E27FC236}">
                <a16:creationId xmlns="" xmlns:a16="http://schemas.microsoft.com/office/drawing/2014/main" id="{1629FED3-F6BB-C14A-B152-496947790C6A}"/>
              </a:ext>
            </a:extLst>
          </p:cNvPr>
          <p:cNvSpPr/>
          <p:nvPr/>
        </p:nvSpPr>
        <p:spPr>
          <a:xfrm>
            <a:off x="1225633" y="499489"/>
            <a:ext cx="0" cy="374276"/>
          </a:xfrm>
          <a:custGeom>
            <a:avLst/>
            <a:gdLst/>
            <a:ahLst/>
            <a:cxnLst/>
            <a:rect l="l" t="t" r="r" b="b"/>
            <a:pathLst>
              <a:path h="318134">
                <a:moveTo>
                  <a:pt x="0" y="0"/>
                </a:moveTo>
                <a:lnTo>
                  <a:pt x="0" y="3178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A542659A-4FA0-6F4D-B73D-B428747300F6}"/>
              </a:ext>
            </a:extLst>
          </p:cNvPr>
          <p:cNvSpPr/>
          <p:nvPr/>
        </p:nvSpPr>
        <p:spPr>
          <a:xfrm>
            <a:off x="6477000" y="3884499"/>
            <a:ext cx="2514600" cy="23622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COLABORACIÓN</a:t>
            </a:r>
            <a:endParaRPr lang="en-US" dirty="0"/>
          </a:p>
        </p:txBody>
      </p:sp>
      <p:pic>
        <p:nvPicPr>
          <p:cNvPr id="11" name="10 Imagen" descr="C:\Users\BECAS 3\AppData\Local\Microsoft\Windows\Temporary Internet Files\Content.IE5\1C1B17PN\discapacidad1-300x272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11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581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0" y="457200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r>
              <a:rPr lang="es-MX" sz="2000" dirty="0" smtClean="0"/>
              <a:t>De acuerdo a las siguientes afirmaciones, seleccione la opción que refleje su opinión</a:t>
            </a:r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685800" y="-76200"/>
            <a:ext cx="7696200" cy="384419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Evaluación de la sesión    Prepa:     Grupo:      Turno:</a:t>
            </a:r>
            <a:endParaRPr sz="2400" dirty="0">
              <a:latin typeface="Soberana Sans"/>
              <a:cs typeface="Soberana Sans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914400"/>
          <a:ext cx="9144000" cy="59112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29000"/>
                <a:gridCol w="1524000"/>
                <a:gridCol w="1219200"/>
                <a:gridCol w="838200"/>
                <a:gridCol w="914400"/>
                <a:gridCol w="1219200"/>
              </a:tblGrid>
              <a:tr h="609600">
                <a:tc>
                  <a:txBody>
                    <a:bodyPr/>
                    <a:lstStyle/>
                    <a:p>
                      <a:r>
                        <a:rPr lang="es-MX" dirty="0" smtClean="0"/>
                        <a:t>Rubro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Neutral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De 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de acuerdo</a:t>
                      </a:r>
                      <a:endParaRPr lang="es-MX" sz="1600" dirty="0"/>
                    </a:p>
                  </a:txBody>
                  <a:tcPr/>
                </a:tc>
              </a:tr>
              <a:tr h="714375">
                <a:tc>
                  <a:txBody>
                    <a:bodyPr/>
                    <a:lstStyle/>
                    <a:p>
                      <a:r>
                        <a:rPr lang="es-MX" dirty="0" smtClean="0"/>
                        <a:t>Al menos el 50% de estudiantes identificaron actitudes clave de la habilidad socioemocional de colaboración.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s-MX" dirty="0" smtClean="0"/>
                        <a:t>Los estudiantes mostraron interés y se involucraron en la actividad.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s-MX" dirty="0" smtClean="0"/>
                        <a:t>Se logró un clima de confianza en el grupo.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5532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¿Qué funcionó bien y qué efectos positivos se observaron al realizar la actividad?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14375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Descripción de dificultades y áreas de oportunidad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14375">
                <a:tc gridSpan="6">
                  <a:txBody>
                    <a:bodyPr/>
                    <a:lstStyle/>
                    <a:p>
                      <a:r>
                        <a:rPr lang="es-MX" sz="1800" dirty="0" smtClean="0"/>
                        <a:t>¿Qué alumnos no</a:t>
                      </a:r>
                      <a:r>
                        <a:rPr lang="es-MX" sz="1800" baseline="0" dirty="0" smtClean="0"/>
                        <a:t> realiz</a:t>
                      </a:r>
                      <a:r>
                        <a:rPr lang="es-MX" sz="1800" dirty="0" smtClean="0"/>
                        <a:t>aron la actividad? </a:t>
                      </a:r>
                    </a:p>
                    <a:p>
                      <a:r>
                        <a:rPr lang="es-ES" sz="1800" dirty="0" smtClean="0"/>
                        <a:t>1.</a:t>
                      </a:r>
                    </a:p>
                    <a:p>
                      <a:r>
                        <a:rPr lang="es-ES" sz="1800" dirty="0" smtClean="0"/>
                        <a:t>2.</a:t>
                      </a:r>
                    </a:p>
                    <a:p>
                      <a:r>
                        <a:rPr lang="es-ES" sz="1800" dirty="0" smtClean="0"/>
                        <a:t>3.</a:t>
                      </a:r>
                    </a:p>
                    <a:p>
                      <a:r>
                        <a:rPr lang="es-ES" sz="1800" dirty="0" smtClean="0"/>
                        <a:t>4.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>
            <a:extLst>
              <a:ext uri="{FF2B5EF4-FFF2-40B4-BE49-F238E27FC236}">
                <a16:creationId xmlns="" xmlns:a16="http://schemas.microsoft.com/office/drawing/2014/main" id="{562E1E49-7DFD-CD4A-BF9B-ACD78050E8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772" y="228600"/>
            <a:ext cx="914400" cy="914400"/>
          </a:xfrm>
          <a:prstGeom prst="rect">
            <a:avLst/>
          </a:prstGeom>
        </p:spPr>
      </p:pic>
      <p:sp>
        <p:nvSpPr>
          <p:cNvPr id="17" name="Rectangle 8">
            <a:extLst>
              <a:ext uri="{FF2B5EF4-FFF2-40B4-BE49-F238E27FC236}">
                <a16:creationId xmlns="" xmlns:a16="http://schemas.microsoft.com/office/drawing/2014/main" id="{D0AED072-3FD6-894E-BD91-3688E04E582E}"/>
              </a:ext>
            </a:extLst>
          </p:cNvPr>
          <p:cNvSpPr/>
          <p:nvPr/>
        </p:nvSpPr>
        <p:spPr>
          <a:xfrm>
            <a:off x="7348061" y="1164771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>
                <a:solidFill>
                  <a:srgbClr val="004A81"/>
                </a:solidFill>
                <a:latin typeface="Soberana Sans"/>
                <a:cs typeface="Soberana Sans"/>
              </a:rPr>
              <a:t>3</a:t>
            </a:r>
            <a:r>
              <a:rPr lang="en-US" sz="2500" b="1" spc="-5" dirty="0" smtClean="0">
                <a:solidFill>
                  <a:srgbClr val="004A81"/>
                </a:solidFill>
                <a:latin typeface="Soberana Sans"/>
                <a:cs typeface="Soberana Sans"/>
              </a:rPr>
              <a:t> </a:t>
            </a:r>
            <a:r>
              <a:rPr lang="en-US" sz="2500" b="1" spc="-5" dirty="0">
                <a:solidFill>
                  <a:srgbClr val="004A81"/>
                </a:solidFill>
                <a:latin typeface="Soberana Sans"/>
                <a:cs typeface="Soberana Sans"/>
              </a:rPr>
              <a:t>min</a:t>
            </a:r>
            <a:endParaRPr lang="en-US" sz="2500" dirty="0">
              <a:solidFill>
                <a:srgbClr val="004A81"/>
              </a:solidFill>
              <a:latin typeface="Soberana Sans"/>
              <a:cs typeface="Soberana Sans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="" xmlns:a16="http://schemas.microsoft.com/office/drawing/2014/main" id="{1C06EEA0-4EF7-A444-9B22-8213EC8E3D7B}"/>
              </a:ext>
            </a:extLst>
          </p:cNvPr>
          <p:cNvSpPr/>
          <p:nvPr/>
        </p:nvSpPr>
        <p:spPr>
          <a:xfrm>
            <a:off x="8382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9" name="object 8">
            <a:extLst>
              <a:ext uri="{FF2B5EF4-FFF2-40B4-BE49-F238E27FC236}">
                <a16:creationId xmlns="" xmlns:a16="http://schemas.microsoft.com/office/drawing/2014/main" id="{FAABECC6-50FC-2C49-947B-C5F2B8C72BB4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DF1F269-802B-7143-93E7-6C65E08085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71600"/>
            <a:ext cx="5591200" cy="55005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15" name="object 10">
            <a:extLst>
              <a:ext uri="{FF2B5EF4-FFF2-40B4-BE49-F238E27FC236}">
                <a16:creationId xmlns="" xmlns:a16="http://schemas.microsoft.com/office/drawing/2014/main" id="{1C3E75F3-53B5-C147-A4CD-E3E61C64C996}"/>
              </a:ext>
            </a:extLst>
          </p:cNvPr>
          <p:cNvSpPr txBox="1"/>
          <p:nvPr/>
        </p:nvSpPr>
        <p:spPr>
          <a:xfrm rot="60000">
            <a:off x="1072868" y="576673"/>
            <a:ext cx="4965333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>
                <a:latin typeface="Soberana Sans"/>
                <a:cs typeface="Soberana Sans"/>
              </a:rPr>
              <a:t>Escribe en</a:t>
            </a:r>
            <a:r>
              <a:rPr sz="2400" dirty="0">
                <a:latin typeface="Soberana Sans"/>
                <a:cs typeface="Soberana Sans"/>
              </a:rPr>
              <a:t> </a:t>
            </a:r>
            <a:r>
              <a:rPr lang="es-ES" sz="2400" dirty="0" smtClean="0">
                <a:latin typeface="Soberana Sans"/>
                <a:cs typeface="Soberana Sans"/>
              </a:rPr>
              <a:t>tres</a:t>
            </a:r>
            <a:r>
              <a:rPr sz="2400" dirty="0" smtClean="0">
                <a:latin typeface="Soberana Sans"/>
                <a:cs typeface="Soberana Sans"/>
              </a:rPr>
              <a:t> </a:t>
            </a:r>
            <a:r>
              <a:rPr sz="2400" dirty="0" err="1" smtClean="0">
                <a:latin typeface="Soberana Sans"/>
                <a:cs typeface="Soberana Sans"/>
              </a:rPr>
              <a:t>minuto</a:t>
            </a:r>
            <a:r>
              <a:rPr lang="es-ES" sz="2400" dirty="0" smtClean="0">
                <a:latin typeface="Soberana Sans"/>
                <a:cs typeface="Soberana Sans"/>
              </a:rPr>
              <a:t>s </a:t>
            </a:r>
            <a:endParaRPr lang="es-ES" sz="2400" dirty="0">
              <a:latin typeface="Soberana Sans"/>
              <a:cs typeface="Soberana Sans"/>
            </a:endParaRPr>
          </a:p>
          <a:p>
            <a:r>
              <a:rPr lang="es-ES" sz="2400" dirty="0">
                <a:latin typeface="Soberana Sans"/>
                <a:cs typeface="Soberana Sans"/>
              </a:rPr>
              <a:t>qué te llevas de la </a:t>
            </a:r>
            <a:r>
              <a:rPr lang="es-ES" sz="2400" dirty="0" smtClean="0">
                <a:latin typeface="Soberana Sans"/>
                <a:cs typeface="Soberana Sans"/>
              </a:rPr>
              <a:t>Actividad</a:t>
            </a:r>
            <a:endParaRPr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26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-72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8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8CDE6EA-7FCC-1A40-8768-9D9FE31BD33E}"/>
              </a:ext>
            </a:extLst>
          </p:cNvPr>
          <p:cNvSpPr/>
          <p:nvPr/>
        </p:nvSpPr>
        <p:spPr>
          <a:xfrm>
            <a:off x="381000" y="-76200"/>
            <a:ext cx="84582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CONTEXTO</a:t>
            </a:r>
          </a:p>
          <a:p>
            <a:pPr marL="14941" algn="just">
              <a:spcBef>
                <a:spcPts val="447"/>
              </a:spcBef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El trabajo colaborativo busca el logro de objetivos colectivos, pero su éxito depende, en buena medida, de la calidad de las relaciones que se generan a su interior. </a:t>
            </a:r>
          </a:p>
          <a:p>
            <a:pPr marL="14941" algn="just">
              <a:spcBef>
                <a:spcPts val="447"/>
              </a:spcBef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Se requiere de disposición para convivir con las demás personas de manera inclusiva, democrática y pacífica. </a:t>
            </a:r>
          </a:p>
          <a:p>
            <a:pPr marL="14941" algn="just">
              <a:spcBef>
                <a:spcPts val="447"/>
              </a:spcBef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Lo anterior implica valorar la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diver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sidad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de gustos, orientaciones y necesidades; respetar y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empatizar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frente a los distintos puntos de vista; tomar decisiones por consenso en favor del bien común; erradicar cualquier manifestación de violencia; afrontar positivamente los conflictos, y fortalecer lazos en el grupo.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329982E-4A41-0149-B81B-7C5AD95181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6248400" y="5562600"/>
            <a:ext cx="1143000" cy="1295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417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-152400"/>
            <a:ext cx="914399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Soberana Sans" panose="02000000000000000000" pitchFamily="50" charset="0"/>
                <a:cs typeface="Soberana Sans"/>
              </a:rPr>
              <a:t>I</a:t>
            </a:r>
            <a:r>
              <a:rPr lang="es-MX" sz="3200" dirty="0" smtClean="0"/>
              <a:t> </a:t>
            </a:r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¿Cuál es el objetivo de la lección? </a:t>
            </a:r>
          </a:p>
          <a:p>
            <a:pPr algn="just"/>
            <a:r>
              <a:rPr lang="es-MX" sz="2000" dirty="0" smtClean="0"/>
              <a:t>Que los estudiantes identifiquen los ejes, temas y aprendizajes clave de la habilidad socioemocional de colaboración. </a:t>
            </a:r>
          </a:p>
          <a:p>
            <a:pPr algn="just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¿Por qué es importante?</a:t>
            </a:r>
          </a:p>
          <a:p>
            <a:pPr algn="just"/>
            <a:r>
              <a:rPr lang="es-MX" sz="2000" dirty="0" smtClean="0"/>
              <a:t>Porque el trabajo colaborativo implica no sólo alcanzar objetivos comunes sino fortalecer las relaciones interpersonales. </a:t>
            </a:r>
          </a:p>
          <a:p>
            <a:pPr algn="just"/>
            <a:r>
              <a:rPr lang="es-MX" sz="1800" i="1" dirty="0" smtClean="0">
                <a:latin typeface="Arial Black" pitchFamily="34" charset="0"/>
              </a:rPr>
              <a:t>Invita a los estudiantes a leer la introducción de la actividad </a:t>
            </a:r>
            <a:r>
              <a:rPr lang="es-MX" sz="1800" dirty="0" smtClean="0">
                <a:latin typeface="Arial Black" pitchFamily="34" charset="0"/>
              </a:rPr>
              <a:t>y El reto es.</a:t>
            </a:r>
            <a:endParaRPr lang="en-US" sz="1800" dirty="0" smtClean="0">
              <a:solidFill>
                <a:schemeClr val="bg1"/>
              </a:solidFill>
              <a:latin typeface="Arial Black" pitchFamily="34" charset="0"/>
              <a:cs typeface="Soberana Sans"/>
            </a:endParaRPr>
          </a:p>
          <a:p>
            <a:pPr algn="just"/>
            <a:endParaRPr lang="es-ES" sz="2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  <a:latin typeface="Arial Black" pitchFamily="34" charset="0"/>
              </a:rPr>
              <a:t>INTRODUCCIÓN:</a:t>
            </a:r>
          </a:p>
          <a:p>
            <a:pPr algn="just"/>
            <a:endParaRPr lang="es-ES" sz="2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MX" sz="1800" dirty="0" smtClean="0">
                <a:solidFill>
                  <a:schemeClr val="accent4">
                    <a:lumMod val="75000"/>
                  </a:schemeClr>
                </a:solidFill>
              </a:rPr>
              <a:t>El trabajo colaborativo requiere, además de tu compromiso, disposición para convivir con las demás personas de manera inclusiva, democrática y pacífica, lo que implica: la valoración y el aprecio por la diversidad de gustos, orientaciones y necesidades; el respeto y empatía frente a los diferentes puntos de vista; la toma de decisiones por consenso en favor del bien común; la autorregulación de las emociones; el buen trato y la erradicación de cualquier manifestación de violencia; la resolución pacífica de los conflictos y el fortalecimiento de los lazos afectivos entre las personas. </a:t>
            </a:r>
          </a:p>
          <a:p>
            <a:pPr algn="just"/>
            <a:r>
              <a:rPr lang="es-MX" sz="1800" b="1" dirty="0" smtClean="0">
                <a:solidFill>
                  <a:schemeClr val="accent4">
                    <a:lumMod val="75000"/>
                  </a:schemeClr>
                </a:solidFill>
              </a:rPr>
              <a:t>El reto es</a:t>
            </a:r>
            <a:r>
              <a:rPr lang="es-MX" sz="1800" dirty="0" smtClean="0">
                <a:solidFill>
                  <a:schemeClr val="accent4">
                    <a:lumMod val="75000"/>
                  </a:schemeClr>
                </a:solidFill>
              </a:rPr>
              <a:t> identificar los ejes, temas y aprendizajes clave de la habilidad socioemocional de Colaboración</a:t>
            </a:r>
            <a:endParaRPr lang="en-US" sz="18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358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pPr algn="just"/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119687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Lea o invite a alguno de los estudiantes que lean la introducción y El reto es. 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• Recapitule el texto de los apartados y promueva su reflexión. Puede preguntar al grupo qué saben sobre el concepto de “convivencia”. </a:t>
            </a:r>
          </a:p>
          <a:p>
            <a:pPr algn="just"/>
            <a:r>
              <a:rPr lang="es-MX" sz="2400" dirty="0" smtClean="0"/>
              <a:t>Esto permitirá recuperar conocimientos previos e iniciar con las actividades de la variación.</a:t>
            </a:r>
            <a:endParaRPr lang="en-US" sz="2400" dirty="0">
              <a:solidFill>
                <a:schemeClr val="bg1"/>
              </a:solidFill>
              <a:latin typeface="Soberana Sans" panose="02000000000000000000" pitchFamily="2" charset="77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Black" pitchFamily="34" charset="0"/>
              </a:rPr>
              <a:t>Estructura de </a:t>
            </a:r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la sesión y recomendaciones específicas</a:t>
            </a:r>
            <a:endParaRPr lang="es-MX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36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-113963"/>
            <a:ext cx="9144000" cy="706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2800" b="1" spc="-5" dirty="0">
                <a:solidFill>
                  <a:schemeClr val="accent4">
                    <a:lumMod val="75000"/>
                  </a:schemeClr>
                </a:solidFill>
                <a:latin typeface="Soberana Sans"/>
                <a:cs typeface="Soberana Sans"/>
              </a:rPr>
              <a:t>Actividad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berana Sans"/>
                <a:cs typeface="Soberana Sans"/>
              </a:rPr>
              <a:t>1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Soberana Sans"/>
                <a:cs typeface="Soberana Sans"/>
              </a:rPr>
              <a:t>.</a:t>
            </a:r>
            <a:endParaRPr lang="en-US" sz="1800" b="1" spc="-10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1800" b="1" dirty="0" smtClean="0">
                <a:solidFill>
                  <a:srgbClr val="7030A0"/>
                </a:solidFill>
              </a:rPr>
              <a:t>Escenarios distintos</a:t>
            </a:r>
          </a:p>
          <a:p>
            <a:pPr marL="14941" algn="just">
              <a:spcBef>
                <a:spcPts val="447"/>
              </a:spcBef>
            </a:pPr>
            <a:r>
              <a:rPr lang="es-MX" sz="1800" dirty="0" smtClean="0"/>
              <a:t>Explique al grupo que la finalidad de la actividad es visibilizar distintas maneras en las que solemos reaccionar ante los problemas. </a:t>
            </a:r>
          </a:p>
          <a:p>
            <a:pPr marL="14941" algn="just">
              <a:spcBef>
                <a:spcPts val="447"/>
              </a:spcBef>
            </a:pPr>
            <a:r>
              <a:rPr lang="es-MX" sz="1800" dirty="0" smtClean="0"/>
              <a:t>• Solicite que lean la situación que se plantea y que imaginen lo que pudo desencadenarse en caso de cada una de las posibles soluciones y cómo se pudieron sentir los involucrados.</a:t>
            </a:r>
          </a:p>
          <a:p>
            <a:pPr marL="14941" algn="just">
              <a:spcBef>
                <a:spcPts val="447"/>
              </a:spcBef>
            </a:pPr>
            <a:endParaRPr lang="es-ES" sz="1800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1600" b="1" dirty="0" smtClean="0">
                <a:solidFill>
                  <a:srgbClr val="7030A0"/>
                </a:solidFill>
              </a:rPr>
              <a:t>Lee y reflexione sobre la siguiente situación hipotética y sus posibles desenlaces.</a:t>
            </a:r>
          </a:p>
          <a:p>
            <a:pPr marL="14941" algn="just">
              <a:spcBef>
                <a:spcPts val="447"/>
              </a:spcBef>
            </a:pPr>
            <a:r>
              <a:rPr lang="es-MX" sz="1600" b="1" dirty="0" smtClean="0">
                <a:solidFill>
                  <a:srgbClr val="7030A0"/>
                </a:solidFill>
              </a:rPr>
              <a:t> Accidentalmente rompiste un frasco del laboratorio que contenía muestras de una planta prácticamente inconseguible hasta la siguiente temporada de lluvias y que necesitaban para el proyecto de fin de curso.</a:t>
            </a:r>
          </a:p>
          <a:p>
            <a:pPr marL="14941" algn="just">
              <a:spcBef>
                <a:spcPts val="447"/>
              </a:spcBef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Lo que pasó después fue que: </a:t>
            </a:r>
          </a:p>
          <a:p>
            <a:pPr marL="357841" indent="-342900" algn="just">
              <a:spcBef>
                <a:spcPts val="447"/>
              </a:spcBef>
              <a:buAutoNum type="alphaLcPeriod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profesor de biología tramitó tu suspensión del plantel y te restó puntos en el final. </a:t>
            </a:r>
          </a:p>
          <a:p>
            <a:pPr marL="357841" indent="-342900" algn="just">
              <a:spcBef>
                <a:spcPts val="447"/>
              </a:spcBef>
              <a:buAutoNum type="alphaLcPeriod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profesor de biología te citó en la dirección y, junto con el director, te preguntaron lo que sucedió para determinar una sanción. </a:t>
            </a:r>
          </a:p>
          <a:p>
            <a:pPr marL="357841" indent="-342900" algn="just">
              <a:spcBef>
                <a:spcPts val="447"/>
              </a:spcBef>
              <a:buAutoNum type="alphaLcPeriod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profesor de biología y el director te llamaron a dialogar, pero se hicieron de palabras, se gritaron, ofendieron y resaltaron los “defectos” físicos o intelectuales del otro. </a:t>
            </a:r>
          </a:p>
          <a:p>
            <a:pPr marL="357841" indent="-342900" algn="just">
              <a:spcBef>
                <a:spcPts val="447"/>
              </a:spcBef>
              <a:buAutoNum type="alphaLcPeriod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profesor de biología se acercó a platicar contigo y le contaste que fue un accidente. Te dijo que no te castigaría, pero te puso como sanción preparar una presentación sobre dicha planta. </a:t>
            </a:r>
          </a:p>
          <a:p>
            <a:pPr marL="357841" indent="-342900" algn="just">
              <a:spcBef>
                <a:spcPts val="447"/>
              </a:spcBef>
            </a:pPr>
            <a:r>
              <a:rPr lang="es-MX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Discute con tus compañeros: </a:t>
            </a:r>
          </a:p>
          <a:p>
            <a:pPr marL="357841" indent="-342900" algn="just">
              <a:spcBef>
                <a:spcPts val="447"/>
              </a:spcBef>
            </a:pPr>
            <a:r>
              <a:rPr lang="es-MX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• ¿Cuál o cuáles de las posibilidades parece ser la más adecuada para todos y por qué? </a:t>
            </a:r>
          </a:p>
          <a:p>
            <a:pPr marL="357841" indent="-342900" algn="just">
              <a:spcBef>
                <a:spcPts val="447"/>
              </a:spcBef>
            </a:pPr>
            <a:r>
              <a:rPr lang="es-MX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• ¿En cuál o cuáles de estas se muestra violencia? </a:t>
            </a:r>
          </a:p>
          <a:p>
            <a:pPr marL="357841" indent="-342900" algn="just">
              <a:spcBef>
                <a:spcPts val="447"/>
              </a:spcBef>
            </a:pPr>
            <a:r>
              <a:rPr lang="es-MX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• ¿En cuál o cuáles de estas se muestra aprecio y respeto? </a:t>
            </a:r>
          </a:p>
          <a:p>
            <a:pPr marL="357841" indent="-342900" algn="just">
              <a:spcBef>
                <a:spcPts val="447"/>
              </a:spcBef>
            </a:pPr>
            <a:r>
              <a:rPr lang="es-MX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• Identifica las manifestaciones de aprecio que reconoces en la situación.</a:t>
            </a:r>
            <a:endParaRPr lang="es-ES" sz="1400" spc="-1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endParaRPr lang="en-US" sz="1800" spc="-10" dirty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</p:spTree>
    <p:extLst>
      <p:ext uri="{BB962C8B-B14F-4D97-AF65-F5344CB8AC3E}">
        <p14:creationId xmlns="" xmlns:p14="http://schemas.microsoft.com/office/powerpoint/2010/main" val="2651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196870"/>
            <a:ext cx="89916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4000" b="1" spc="-5" dirty="0">
                <a:solidFill>
                  <a:schemeClr val="accent4">
                    <a:lumMod val="75000"/>
                  </a:schemeClr>
                </a:solidFill>
                <a:latin typeface="Soberana Sans"/>
                <a:cs typeface="Soberana Sans"/>
              </a:rPr>
              <a:t>Actividad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Soberana Sans"/>
                <a:cs typeface="Soberana Sans"/>
              </a:rPr>
              <a:t>2.</a:t>
            </a:r>
            <a:endParaRPr lang="en-US" sz="4000" spc="-10" dirty="0">
              <a:solidFill>
                <a:schemeClr val="accent4">
                  <a:lumMod val="75000"/>
                </a:schemeClr>
              </a:solidFill>
              <a:latin typeface="Soberana Sans"/>
              <a:cs typeface="Soberana Sans"/>
            </a:endParaRPr>
          </a:p>
          <a:p>
            <a:r>
              <a:rPr lang="es-MX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¿Cómo posibilitar nuevos escenarios?</a:t>
            </a:r>
            <a:endParaRPr lang="en-US" sz="1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solidFill>
                  <a:schemeClr val="accent4">
                    <a:lumMod val="75000"/>
                  </a:schemeClr>
                </a:solidFill>
              </a:rPr>
              <a:t>Pida a los estudiantes que hagan un registro escrito sobre la importancia del buen trato, del aprecio y del cuidado de los otros en la escuela. </a:t>
            </a:r>
          </a:p>
          <a:p>
            <a:pPr algn="just"/>
            <a:r>
              <a:rPr lang="es-MX" sz="2400" dirty="0" smtClean="0"/>
              <a:t>• A partir de esto, reflexione con ellos sobre cómo podemos naturalizar el aprecio, el buen trato y erradicar las violencias.</a:t>
            </a:r>
          </a:p>
          <a:p>
            <a:pPr algn="just"/>
            <a:endParaRPr lang="es-ES" sz="2400" b="1" dirty="0" smtClean="0"/>
          </a:p>
          <a:p>
            <a:pPr algn="just"/>
            <a:r>
              <a:rPr lang="es-MX" sz="2400" dirty="0" smtClean="0">
                <a:solidFill>
                  <a:srgbClr val="7030A0"/>
                </a:solidFill>
              </a:rPr>
              <a:t>Para recuperar lo planteado en el ejercicio anterior escribe, en un párrafo, cómo imaginas que sería la convivencia diaria en tu escuela si lo común fuera mostrar buen trato y cuidar de las demás personas, incluso de aquellas con las que no coincidimos.</a:t>
            </a:r>
          </a:p>
          <a:p>
            <a:pPr algn="just"/>
            <a:r>
              <a:rPr lang="es-ES" sz="2400" b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2400" b="1" dirty="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3810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703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8">
            <a:extLst>
              <a:ext uri="{FF2B5EF4-FFF2-40B4-BE49-F238E27FC236}">
                <a16:creationId xmlns="" xmlns:a16="http://schemas.microsoft.com/office/drawing/2014/main" id="{93C68F64-59BF-4540-9459-4FC4E983006E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8" name="object 8">
            <a:extLst>
              <a:ext uri="{FF2B5EF4-FFF2-40B4-BE49-F238E27FC236}">
                <a16:creationId xmlns="" xmlns:a16="http://schemas.microsoft.com/office/drawing/2014/main" id="{136C9A33-2B37-1047-8B7D-A3B7227698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831376" y="2035314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dirty="0">
                <a:latin typeface="Soberana Sans" panose="02000000000000000000" pitchFamily="50" charset="0"/>
                <a:cs typeface="Soberana Sans"/>
              </a:rPr>
              <a:t>Lean el resumen de la lección. </a:t>
            </a:r>
          </a:p>
        </p:txBody>
      </p:sp>
      <p:pic>
        <p:nvPicPr>
          <p:cNvPr id="9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="" xmlns:a16="http://schemas.microsoft.com/office/drawing/2014/main" id="{D1CFC133-6661-3D4A-85BC-781A23F5A41A}"/>
              </a:ext>
            </a:extLst>
          </p:cNvPr>
          <p:cNvSpPr/>
          <p:nvPr/>
        </p:nvSpPr>
        <p:spPr>
          <a:xfrm>
            <a:off x="7340238" y="501134"/>
            <a:ext cx="111376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Soberana Sans"/>
                <a:cs typeface="Soberana Sans"/>
              </a:rPr>
              <a:t>1 min</a:t>
            </a:r>
            <a:endParaRPr lang="en-US" sz="2500" dirty="0">
              <a:solidFill>
                <a:schemeClr val="tx2">
                  <a:lumMod val="60000"/>
                  <a:lumOff val="40000"/>
                </a:schemeClr>
              </a:solidFill>
              <a:latin typeface="Soberana Sans"/>
              <a:cs typeface="Soberana San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1DF9C62-BFF4-B84B-8FD8-BDBDA2B86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0057" y="4191000"/>
            <a:ext cx="1943100" cy="25273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="" xmlns:p14="http://schemas.microsoft.com/office/powerpoint/2010/main" val="128907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228600" y="76200"/>
            <a:ext cx="8915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smtClean="0">
                <a:solidFill>
                  <a:schemeClr val="accent4">
                    <a:lumMod val="50000"/>
                  </a:schemeClr>
                </a:solidFill>
                <a:latin typeface="Soberana Sans"/>
                <a:cs typeface="Soberana Sans"/>
              </a:rPr>
              <a:t>                     RESUMEN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latin typeface="Soberana Sans"/>
                <a:cs typeface="Soberana Sans"/>
              </a:rPr>
              <a:t>.</a:t>
            </a:r>
            <a:endParaRPr lang="es-ES" sz="2400" dirty="0" smtClean="0"/>
          </a:p>
          <a:p>
            <a:pPr algn="just"/>
            <a:r>
              <a:rPr lang="es-MX" sz="2400" dirty="0" smtClean="0">
                <a:solidFill>
                  <a:schemeClr val="accent4">
                    <a:lumMod val="75000"/>
                  </a:schemeClr>
                </a:solidFill>
              </a:rPr>
              <a:t>Participar conlleva que emplees tus habilidades de autoconocimiento y autorregulación, de tal manera que participes asertivamente en la toma de decisiones, te empeñes en lograr las metas compartidas, reconozcas tus alcances, tengas claros tus puntos de vista y los expreses con respeto. También es una oportunidad para favorecer los lazos afectivos y el cuidado entre las personas; con el tiempo, esto afirmará la colectividad.</a:t>
            </a:r>
          </a:p>
          <a:p>
            <a:pPr algn="just"/>
            <a:endParaRPr lang="en-US" sz="2400" dirty="0" smtClean="0">
              <a:latin typeface="Soberana Sans" panose="02000000000000000000" pitchFamily="2" charset="77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762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0"/>
            <a:ext cx="762000" cy="762000"/>
          </a:xfrm>
          <a:prstGeom prst="rect">
            <a:avLst/>
          </a:prstGeom>
        </p:spPr>
      </p:pic>
      <p:pic>
        <p:nvPicPr>
          <p:cNvPr id="1026" name="Picture 2" descr="C:\Users\BECAS 3\AppData\Local\Microsoft\Windows\Temporary Internet Files\Content.IE5\91PAMXRL\equip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276600"/>
            <a:ext cx="5562600" cy="352044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6705600" y="5029200"/>
            <a:ext cx="22860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3950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0" y="533400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-76200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Para tu vida diaria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="" xmlns:a16="http://schemas.microsoft.com/office/drawing/2014/main" id="{7AA2F7C0-3915-F041-9113-36F645B9863A}"/>
              </a:ext>
            </a:extLst>
          </p:cNvPr>
          <p:cNvSpPr txBox="1"/>
          <p:nvPr/>
        </p:nvSpPr>
        <p:spPr>
          <a:xfrm>
            <a:off x="228600" y="457200"/>
            <a:ext cx="8534400" cy="4872375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r>
              <a:rPr lang="es-MX" sz="2800" dirty="0" smtClean="0"/>
              <a:t>Pon atención a tus actitudes siempre que trabajes en equipo, revisa si respetas y aprecias los puntos de vista ajenos, muestra empatía ante las necesidades de los demás, disposición para ayudar, sin olvidar el valor de la diversidad. Esto contribuirá a mantener relaciones armónicas y efectivas en el plantel.</a:t>
            </a: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  <a:buFont typeface="Arial" pitchFamily="34" charset="0"/>
              <a:buChar char="•"/>
            </a:pP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</a:pPr>
            <a:endParaRPr lang="en-US" sz="20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</a:pPr>
            <a:r>
              <a:rPr lang="es-MX" sz="2400" dirty="0" smtClean="0"/>
              <a:t>Te invitamos a reflexionar a partir del video “El buen trato construye”, que es una manera figurativa de expresar la diferencia entre tratarnos mal y tratarnos bien, consúltalo en: https://bit.ly/2n4i2mC</a:t>
            </a:r>
            <a:endParaRPr lang="en-US" sz="2400" spc="-15" dirty="0">
              <a:latin typeface="Soberana Sans" panose="02000000000000000000" pitchFamily="2" charset="77"/>
              <a:cs typeface="Soberana Sans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304800" y="335280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pPr marL="14941">
              <a:spcBef>
                <a:spcPts val="117"/>
              </a:spcBef>
            </a:pPr>
            <a:r>
              <a:rPr lang="es-ES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¿Quieres saber más?</a:t>
            </a:r>
            <a:endParaRPr lang="es-ES"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48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</TotalTime>
  <Words>1069</Words>
  <Application>Microsoft Office PowerPoint</Application>
  <PresentationFormat>Carta (216 x 279 mm)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 Tratarnos bien   también es   colaborar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¿De qué se trata la conciencia social?</dc:title>
  <dc:creator>Ana Paulina Monroy Velasco</dc:creator>
  <cp:lastModifiedBy>TUTORIAS ELIZABETH</cp:lastModifiedBy>
  <cp:revision>172</cp:revision>
  <dcterms:created xsi:type="dcterms:W3CDTF">2018-06-27T19:50:18Z</dcterms:created>
  <dcterms:modified xsi:type="dcterms:W3CDTF">2020-02-20T18:00:57Z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2018-06-27T00:00:00Z</vt:filetime>
  </property>
</Properties>
</file>