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67" r:id="rId4"/>
    <p:sldId id="272" r:id="rId5"/>
    <p:sldId id="273" r:id="rId6"/>
    <p:sldId id="276" r:id="rId7"/>
    <p:sldId id="278" r:id="rId8"/>
    <p:sldId id="279" r:id="rId9"/>
    <p:sldId id="280" r:id="rId10"/>
    <p:sldId id="263" r:id="rId1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p14="http://schemas.microsoft.com/office/powerpoint/2010/main" xmlns=""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p14="http://schemas.microsoft.com/office/powerpoint/2010/main" xmlns=""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3063" y="-14058"/>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sp>
        <p:nvSpPr>
          <p:cNvPr id="40" name="Triángulo isósceles 39"/>
          <p:cNvSpPr/>
          <p:nvPr/>
        </p:nvSpPr>
        <p:spPr>
          <a:xfrm rot="9802839">
            <a:off x="6247153" y="5979337"/>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3" name="Imagen 42"/>
          <p:cNvPicPr>
            <a:picLocks noChangeAspect="1"/>
          </p:cNvPicPr>
          <p:nvPr/>
        </p:nvPicPr>
        <p:blipFill>
          <a:blip r:embed="rId4"/>
          <a:stretch>
            <a:fillRect/>
          </a:stretch>
        </p:blipFill>
        <p:spPr>
          <a:xfrm>
            <a:off x="2222695" y="5201026"/>
            <a:ext cx="2477892" cy="1408570"/>
          </a:xfrm>
          <a:prstGeom prst="rect">
            <a:avLst/>
          </a:prstGeom>
        </p:spPr>
      </p:pic>
      <p:sp>
        <p:nvSpPr>
          <p:cNvPr id="29" name="28 Rectángulo"/>
          <p:cNvSpPr/>
          <p:nvPr/>
        </p:nvSpPr>
        <p:spPr>
          <a:xfrm>
            <a:off x="153980" y="1297961"/>
            <a:ext cx="7991213" cy="1569660"/>
          </a:xfrm>
          <a:prstGeom prst="rect">
            <a:avLst/>
          </a:prstGeom>
        </p:spPr>
        <p:txBody>
          <a:bodyPr wrap="square">
            <a:spAutoFit/>
          </a:bodyPr>
          <a:lstStyle/>
          <a:p>
            <a:r>
              <a:rPr lang="es-MX" sz="4800" dirty="0" smtClean="0">
                <a:solidFill>
                  <a:srgbClr val="C00000"/>
                </a:solidFill>
                <a:latin typeface="Arial Black" pitchFamily="34" charset="0"/>
              </a:rPr>
              <a:t>NEGOCIAR ES UN ARTE</a:t>
            </a:r>
            <a:endParaRPr lang="es-MX" sz="4800" dirty="0">
              <a:solidFill>
                <a:srgbClr val="C00000"/>
              </a:solidFill>
              <a:latin typeface="Arial Black" pitchFamily="34" charset="0"/>
            </a:endParaRPr>
          </a:p>
        </p:txBody>
      </p:sp>
      <p:sp>
        <p:nvSpPr>
          <p:cNvPr id="8" name="Oval 8">
            <a:extLst>
              <a:ext uri="{FF2B5EF4-FFF2-40B4-BE49-F238E27FC236}">
                <a16:creationId xmlns="" xmlns:a16="http://schemas.microsoft.com/office/drawing/2014/main" id="{A542659A-4FA0-6F4D-B73D-B428747300F6}"/>
              </a:ext>
            </a:extLst>
          </p:cNvPr>
          <p:cNvSpPr/>
          <p:nvPr/>
        </p:nvSpPr>
        <p:spPr>
          <a:xfrm>
            <a:off x="2037144" y="2558005"/>
            <a:ext cx="2812647" cy="250759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b="1" dirty="0" smtClean="0"/>
              <a:t>COLABORACIÓN</a:t>
            </a:r>
            <a:endParaRPr lang="en-US" b="1" dirty="0"/>
          </a:p>
        </p:txBody>
      </p:sp>
      <p:pic>
        <p:nvPicPr>
          <p:cNvPr id="10" name="10 Imagen" descr="C:\Users\BECAS 3\AppData\Local\Microsoft\Windows\Temporary Internet Files\Content.IE5\1C1B17PN\discapacidad1-300x272[1].jpg"/>
          <p:cNvPicPr/>
          <p:nvPr/>
        </p:nvPicPr>
        <p:blipFill>
          <a:blip r:embed="rId5" cstate="print"/>
          <a:srcRect/>
          <a:stretch>
            <a:fillRect/>
          </a:stretch>
        </p:blipFill>
        <p:spPr bwMode="auto">
          <a:xfrm>
            <a:off x="2578786" y="2867620"/>
            <a:ext cx="1788496" cy="1361479"/>
          </a:xfrm>
          <a:prstGeom prst="rect">
            <a:avLst/>
          </a:prstGeom>
          <a:noFill/>
          <a:ln w="9525">
            <a:noFill/>
            <a:miter lim="800000"/>
            <a:headEnd/>
            <a:tailEnd/>
          </a:ln>
        </p:spPr>
      </p:pic>
    </p:spTree>
    <p:extLst>
      <p:ext uri="{BB962C8B-B14F-4D97-AF65-F5344CB8AC3E}">
        <p14:creationId xmlns:p14="http://schemas.microsoft.com/office/powerpoint/2010/main" xmlns=""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solidFill>
                  <a:schemeClr val="accent3">
                    <a:lumMod val="75000"/>
                  </a:schemeClr>
                </a:solidFill>
              </a:rPr>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p14="http://schemas.microsoft.com/office/powerpoint/2010/main" xmlns=""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587"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0" y="-23945"/>
            <a:ext cx="8197041" cy="6524863"/>
          </a:xfrm>
          <a:prstGeom prst="rect">
            <a:avLst/>
          </a:prstGeom>
        </p:spPr>
        <p:txBody>
          <a:bodyPr wrap="square">
            <a:spAutoFit/>
          </a:bodyPr>
          <a:lstStyle/>
          <a:p>
            <a:pPr algn="just"/>
            <a:endParaRPr lang="es-MX" sz="2400" dirty="0" smtClean="0">
              <a:latin typeface="Arial Black" pitchFamily="34" charset="0"/>
            </a:endParaRPr>
          </a:p>
          <a:p>
            <a:pPr algn="just"/>
            <a:r>
              <a:rPr lang="es-MX" sz="2800" dirty="0" smtClean="0">
                <a:solidFill>
                  <a:srgbClr val="C00000"/>
                </a:solidFill>
                <a:latin typeface="Arial Black" pitchFamily="34" charset="0"/>
              </a:rPr>
              <a:t>CONTEXTO</a:t>
            </a:r>
            <a:endParaRPr lang="es-MX" sz="2000" dirty="0" smtClean="0">
              <a:latin typeface="Arial" pitchFamily="34" charset="0"/>
              <a:cs typeface="Arial" pitchFamily="34" charset="0"/>
            </a:endParaRPr>
          </a:p>
          <a:p>
            <a:pPr algn="just">
              <a:lnSpc>
                <a:spcPct val="150000"/>
              </a:lnSpc>
            </a:pPr>
            <a:r>
              <a:rPr lang="es-MX" sz="2000" dirty="0" smtClean="0">
                <a:solidFill>
                  <a:schemeClr val="accent5">
                    <a:lumMod val="50000"/>
                  </a:schemeClr>
                </a:solidFill>
              </a:rPr>
              <a:t>El aula es un espacio donde los conflictos surgen con gran facilidad. El principio de la educación para la paz nos recuerda que el conflicto es parte de nuestra existencia y que es una palanca de crecimiento; por ello en esta actividad recordamos la importancia de la negociación en la resolución pacífica de los conflictos. Facilitar las herramientas para que los estudiantes refuercen la habilidad de negociar con justicia, sin duda aportará grandes cambios positivos a la dinámica del grupo y fortalecerá las relaciones entre ellos, elevando los niveles de justicia y cooperación.</a:t>
            </a:r>
          </a:p>
          <a:p>
            <a:pPr algn="just">
              <a:lnSpc>
                <a:spcPct val="150000"/>
              </a:lnSpc>
            </a:pPr>
            <a:endParaRPr lang="es-ES" sz="2000" dirty="0" smtClean="0">
              <a:latin typeface="Arial" pitchFamily="34" charset="0"/>
              <a:cs typeface="Arial" pitchFamily="34" charset="0"/>
            </a:endParaRPr>
          </a:p>
          <a:p>
            <a:pPr algn="just">
              <a:lnSpc>
                <a:spcPct val="150000"/>
              </a:lnSpc>
            </a:pPr>
            <a:r>
              <a:rPr lang="es-MX" sz="1600" dirty="0" smtClean="0"/>
              <a:t>CONCEPTO CLAVE: </a:t>
            </a:r>
            <a:r>
              <a:rPr lang="es-MX" sz="1600" b="1" dirty="0" smtClean="0"/>
              <a:t>Negociación</a:t>
            </a:r>
            <a:r>
              <a:rPr lang="es-MX" sz="1600" dirty="0" smtClean="0"/>
              <a:t> proceso basado en la cooperación para lograr los objetivos propios y de los demás cuando hay una disputa, divergencia o antagonismo de necesidades</a:t>
            </a:r>
          </a:p>
          <a:p>
            <a:pPr algn="just">
              <a:lnSpc>
                <a:spcPct val="150000"/>
              </a:lnSpc>
            </a:pPr>
            <a:r>
              <a:rPr lang="es-MX" sz="1600" dirty="0" smtClean="0"/>
              <a:t>GLOSARIO: </a:t>
            </a:r>
            <a:r>
              <a:rPr lang="es-MX" sz="1600" b="1" dirty="0" smtClean="0"/>
              <a:t>Disputa</a:t>
            </a:r>
            <a:r>
              <a:rPr lang="es-MX" sz="1600" dirty="0" smtClean="0"/>
              <a:t> confrontación o tensión por la que se discute, pero que en el fondo no presenta contradicción de intereses, como en un conflicto.</a:t>
            </a:r>
            <a:endParaRPr lang="es-MX" sz="1600" dirty="0">
              <a:latin typeface="Arial" pitchFamily="34" charset="0"/>
              <a:cs typeface="Arial" pitchFamily="34" charset="0"/>
            </a:endParaRPr>
          </a:p>
        </p:txBody>
      </p:sp>
    </p:spTree>
    <p:extLst>
      <p:ext uri="{BB962C8B-B14F-4D97-AF65-F5344CB8AC3E}">
        <p14:creationId xmlns:p14="http://schemas.microsoft.com/office/powerpoint/2010/main" xmlns=""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12889"/>
            <a:ext cx="7047914" cy="1200329"/>
          </a:xfrm>
          <a:prstGeom prst="rect">
            <a:avLst/>
          </a:prstGeom>
          <a:noFill/>
        </p:spPr>
        <p:txBody>
          <a:bodyPr wrap="square" rtlCol="0">
            <a:spAutoFit/>
          </a:bodyPr>
          <a:lstStyle/>
          <a:p>
            <a:r>
              <a:rPr lang="es-MX" sz="2000" dirty="0" smtClean="0">
                <a:solidFill>
                  <a:srgbClr val="C00000"/>
                </a:solidFill>
                <a:latin typeface="Arial Black" pitchFamily="34" charset="0"/>
              </a:rPr>
              <a:t>¿Cuál es el objetivo de la lección?</a:t>
            </a:r>
          </a:p>
          <a:p>
            <a:r>
              <a:rPr lang="es-MX" sz="2000" dirty="0" smtClean="0">
                <a:latin typeface="Arial Black" pitchFamily="34" charset="0"/>
              </a:rPr>
              <a:t> </a:t>
            </a:r>
            <a:r>
              <a:rPr lang="es-MX" sz="1600" dirty="0" smtClean="0">
                <a:latin typeface="Arial" pitchFamily="34" charset="0"/>
                <a:cs typeface="Arial" pitchFamily="34" charset="0"/>
              </a:rPr>
              <a:t>Que los estudiantes establezcan acuerdos de convivencia y un plan que facilite el trabajo colaborativo, el respeto entre los miembros del grupo y la consecución de metas comunes</a:t>
            </a:r>
            <a:endParaRPr lang="es-MX" sz="16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129187"/>
            <a:ext cx="9015413" cy="861774"/>
          </a:xfrm>
          <a:prstGeom prst="rect">
            <a:avLst/>
          </a:prstGeom>
        </p:spPr>
        <p:txBody>
          <a:bodyPr wrap="square">
            <a:spAutoFit/>
          </a:bodyPr>
          <a:lstStyle/>
          <a:p>
            <a:pPr algn="ctr"/>
            <a:r>
              <a:rPr lang="es-MX" dirty="0" smtClean="0">
                <a:solidFill>
                  <a:srgbClr val="C00000"/>
                </a:solidFill>
                <a:latin typeface="Arial Black" pitchFamily="34" charset="0"/>
              </a:rPr>
              <a:t>¿Por qué es importante? </a:t>
            </a:r>
          </a:p>
          <a:p>
            <a:pPr algn="r"/>
            <a:r>
              <a:rPr lang="es-MX" sz="1600" dirty="0" smtClean="0">
                <a:latin typeface="Arial" pitchFamily="34" charset="0"/>
                <a:cs typeface="Arial" pitchFamily="34" charset="0"/>
              </a:rPr>
              <a:t>Porque desarrollar la habilidad de negociación permite poner en juego varias habilidades como la cooperación y la construcción de relaciones afectivas en nuestra vida cotidiana.</a:t>
            </a:r>
            <a:endParaRPr lang="es-MX" sz="1600" dirty="0">
              <a:latin typeface="Arial" pitchFamily="34" charset="0"/>
              <a:cs typeface="Arial" pitchFamily="34" charset="0"/>
            </a:endParaRPr>
          </a:p>
        </p:txBody>
      </p:sp>
      <p:sp>
        <p:nvSpPr>
          <p:cNvPr id="18" name="17 CuadroTexto"/>
          <p:cNvSpPr txBox="1"/>
          <p:nvPr/>
        </p:nvSpPr>
        <p:spPr>
          <a:xfrm>
            <a:off x="0" y="1985224"/>
            <a:ext cx="9015412" cy="4832092"/>
          </a:xfrm>
          <a:prstGeom prst="rect">
            <a:avLst/>
          </a:prstGeom>
          <a:noFill/>
        </p:spPr>
        <p:txBody>
          <a:bodyPr wrap="square" rtlCol="0">
            <a:spAutoFit/>
          </a:bodyPr>
          <a:lstStyle/>
          <a:p>
            <a:r>
              <a:rPr lang="es-MX" dirty="0" smtClean="0">
                <a:solidFill>
                  <a:srgbClr val="C00000"/>
                </a:solidFill>
                <a:latin typeface="Arial Black" pitchFamily="34" charset="0"/>
              </a:rPr>
              <a:t>Estructura de la sesión y recomendaciones específicas</a:t>
            </a:r>
          </a:p>
          <a:p>
            <a:r>
              <a:rPr lang="es-MX" dirty="0" smtClean="0">
                <a:latin typeface="Arial" pitchFamily="34" charset="0"/>
                <a:cs typeface="Arial" pitchFamily="34" charset="0"/>
              </a:rPr>
              <a:t>Invita a los estudiantes a leer la introducción,</a:t>
            </a:r>
            <a:r>
              <a:rPr lang="es-MX" dirty="0" smtClean="0"/>
              <a:t> </a:t>
            </a:r>
            <a:r>
              <a:rPr lang="es-MX" dirty="0" smtClean="0">
                <a:latin typeface="Arial" pitchFamily="34" charset="0"/>
                <a:cs typeface="Arial" pitchFamily="34" charset="0"/>
              </a:rPr>
              <a:t>la cita y El reto es de la actividad.</a:t>
            </a:r>
          </a:p>
          <a:p>
            <a:endParaRPr lang="es-MX" dirty="0" smtClean="0">
              <a:latin typeface="Arial" pitchFamily="34" charset="0"/>
              <a:cs typeface="Arial" pitchFamily="34" charset="0"/>
            </a:endParaRPr>
          </a:p>
          <a:p>
            <a:r>
              <a:rPr lang="es-MX" dirty="0" smtClean="0"/>
              <a:t>“La negociación sugiere un compromiso, una posición ubicada en algún lugar entre dos posiciones existentes”. Edward Bono. </a:t>
            </a:r>
            <a:endParaRPr lang="es-MX" dirty="0" smtClean="0">
              <a:latin typeface="Arial" pitchFamily="34" charset="0"/>
              <a:cs typeface="Arial" pitchFamily="34" charset="0"/>
            </a:endParaRPr>
          </a:p>
          <a:p>
            <a:endParaRPr lang="es-ES" dirty="0" smtClean="0">
              <a:latin typeface="Arial Black" pitchFamily="34" charset="0"/>
            </a:endParaRPr>
          </a:p>
          <a:p>
            <a:pPr algn="just"/>
            <a:r>
              <a:rPr lang="es-MX" sz="2000" b="1" dirty="0" smtClean="0">
                <a:solidFill>
                  <a:srgbClr val="C00000"/>
                </a:solidFill>
                <a:latin typeface="Arial Black" pitchFamily="34" charset="0"/>
                <a:cs typeface="Arial" pitchFamily="34" charset="0"/>
              </a:rPr>
              <a:t>Introducción</a:t>
            </a:r>
          </a:p>
          <a:p>
            <a:pPr algn="just"/>
            <a:r>
              <a:rPr lang="es-MX" dirty="0" smtClean="0">
                <a:latin typeface="Arial" pitchFamily="34" charset="0"/>
                <a:cs typeface="Arial" pitchFamily="34" charset="0"/>
              </a:rPr>
              <a:t>Una de las herramientas fundamentales para la convivencia pacífica y que, por cierto, está vinculada al diálogo, es la negociación. Se trata de un proceso en el que se involucran dos o más partes con necesidades o intereses en disputa. Al negociar, las partes están de acuerdo en aportar sus recursos y en aceptar los de la otra para que el resultado sea favorable para ambas. Seguramente la has practicado en tus relaciones diarias, en todo caso, es importante conocer en qué consiste y cómo la podemos realizar con justicia. </a:t>
            </a:r>
          </a:p>
          <a:p>
            <a:pPr algn="just"/>
            <a:r>
              <a:rPr lang="es-MX" b="1" dirty="0" smtClean="0">
                <a:solidFill>
                  <a:schemeClr val="accent5">
                    <a:lumMod val="75000"/>
                  </a:schemeClr>
                </a:solidFill>
                <a:latin typeface="Arial" pitchFamily="34" charset="0"/>
                <a:cs typeface="Arial" pitchFamily="34" charset="0"/>
              </a:rPr>
              <a:t>El reto es </a:t>
            </a:r>
            <a:r>
              <a:rPr lang="es-MX" dirty="0" smtClean="0">
                <a:solidFill>
                  <a:schemeClr val="accent5">
                    <a:lumMod val="75000"/>
                  </a:schemeClr>
                </a:solidFill>
                <a:latin typeface="Arial" pitchFamily="34" charset="0"/>
                <a:cs typeface="Arial" pitchFamily="34" charset="0"/>
              </a:rPr>
              <a:t>establecer acuerdos de convivencia y un plan que facilite el trabajo colaborativo, el respeto entre los miembros del grupo y la consecución de metas comunes. </a:t>
            </a:r>
            <a:endParaRPr lang="es-MX" b="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CAS 3\AppData\Local\Microsoft\Windows\Temporary Internet Files\Content.IE5\CCPOBORB\7042891105_9b596438bc[1].jpg"/>
          <p:cNvPicPr>
            <a:picLocks noChangeAspect="1" noChangeArrowheads="1"/>
          </p:cNvPicPr>
          <p:nvPr/>
        </p:nvPicPr>
        <p:blipFill>
          <a:blip r:embed="rId2"/>
          <a:srcRect/>
          <a:stretch>
            <a:fillRect/>
          </a:stretch>
        </p:blipFill>
        <p:spPr bwMode="auto">
          <a:xfrm>
            <a:off x="272983" y="2042808"/>
            <a:ext cx="8209536" cy="2451371"/>
          </a:xfrm>
          <a:prstGeom prst="rect">
            <a:avLst/>
          </a:prstGeom>
          <a:noFill/>
        </p:spPr>
      </p:pic>
      <p:pic>
        <p:nvPicPr>
          <p:cNvPr id="6" name="Imagen 5"/>
          <p:cNvPicPr>
            <a:picLocks noChangeAspect="1"/>
          </p:cNvPicPr>
          <p:nvPr/>
        </p:nvPicPr>
        <p:blipFill>
          <a:blip r:embed="rId3"/>
          <a:stretch>
            <a:fillRect/>
          </a:stretch>
        </p:blipFill>
        <p:spPr>
          <a:xfrm>
            <a:off x="8161361" y="54577"/>
            <a:ext cx="842625" cy="593223"/>
          </a:xfrm>
          <a:prstGeom prst="rect">
            <a:avLst/>
          </a:prstGeom>
        </p:spPr>
      </p:pic>
      <p:sp>
        <p:nvSpPr>
          <p:cNvPr id="5" name="CuadroTexto 4"/>
          <p:cNvSpPr txBox="1"/>
          <p:nvPr/>
        </p:nvSpPr>
        <p:spPr>
          <a:xfrm>
            <a:off x="272982" y="145583"/>
            <a:ext cx="8702205" cy="7263527"/>
          </a:xfrm>
          <a:prstGeom prst="rect">
            <a:avLst/>
          </a:prstGeom>
          <a:noFill/>
        </p:spPr>
        <p:txBody>
          <a:bodyPr wrap="square" rtlCol="0">
            <a:spAutoFit/>
          </a:bodyPr>
          <a:lstStyle/>
          <a:p>
            <a:r>
              <a:rPr lang="es-MX" sz="2000" b="1" dirty="0" smtClean="0">
                <a:solidFill>
                  <a:schemeClr val="accent5">
                    <a:lumMod val="75000"/>
                  </a:schemeClr>
                </a:solidFill>
                <a:latin typeface="Arial" pitchFamily="34" charset="0"/>
                <a:cs typeface="Arial" pitchFamily="34" charset="0"/>
              </a:rPr>
              <a:t>Actividad 1: El diálogo en la negociación.</a:t>
            </a:r>
          </a:p>
          <a:p>
            <a:endParaRPr lang="es-MX" sz="2000" dirty="0" smtClean="0">
              <a:latin typeface="Arial Black" pitchFamily="34" charset="0"/>
            </a:endParaRPr>
          </a:p>
          <a:p>
            <a:pPr algn="just"/>
            <a:r>
              <a:rPr lang="es-MX" sz="1600" dirty="0" smtClean="0">
                <a:latin typeface="Arial" pitchFamily="34" charset="0"/>
                <a:cs typeface="Arial" pitchFamily="34" charset="0"/>
              </a:rPr>
              <a:t>• Invite a los estudiantes a que se reúnan en parejas y den lectura a la siguiente situación: </a:t>
            </a:r>
          </a:p>
          <a:p>
            <a:pPr algn="just"/>
            <a:r>
              <a:rPr lang="es-MX" sz="1600" dirty="0" smtClean="0">
                <a:latin typeface="Arial" pitchFamily="34" charset="0"/>
                <a:cs typeface="Arial" pitchFamily="34" charset="0"/>
              </a:rPr>
              <a:t>TENSIÓN EN LA GRANJA (Adaptación de la dinámica Las 15 vacas1 ) y respondan las preguntas que se plantean. </a:t>
            </a:r>
          </a:p>
          <a:p>
            <a:pPr algn="just"/>
            <a:r>
              <a:rPr lang="es-MX" sz="1600" dirty="0" smtClean="0">
                <a:latin typeface="Arial" pitchFamily="34" charset="0"/>
                <a:cs typeface="Arial" pitchFamily="34" charset="0"/>
              </a:rPr>
              <a:t>• Pida que atiendan el inciso B de la  actividad para que reflexionen sobre el conflicto planteado.</a:t>
            </a:r>
          </a:p>
          <a:p>
            <a:endParaRPr lang="es-ES" i="1" dirty="0" smtClean="0">
              <a:latin typeface="Arial" pitchFamily="34" charset="0"/>
              <a:cs typeface="Arial" pitchFamily="34" charset="0"/>
            </a:endParaRPr>
          </a:p>
          <a:p>
            <a:pPr algn="just"/>
            <a:r>
              <a:rPr lang="es-MX" sz="1400" dirty="0" smtClean="0">
                <a:solidFill>
                  <a:schemeClr val="accent4">
                    <a:lumMod val="75000"/>
                  </a:schemeClr>
                </a:solidFill>
                <a:latin typeface="Arial" pitchFamily="34" charset="0"/>
                <a:cs typeface="Arial" pitchFamily="34" charset="0"/>
              </a:rPr>
              <a:t>En la granja de la señora Amelia García, se han puesto en venta todas las vacas: 15 cabezas de ganado saludable y bien cuidado. Al enterarse de esta venta, dos vecinos de poblados cercanos a la granja se interesaron en la compra total. Ambos son comerciantes y necesitan todas las vacas para su negocio. Al acercarse uno de los vecinos para hacer una oferta económica, Amelia García le informa que ya hay otro interesado dispuesto a pagar lo mismo. </a:t>
            </a:r>
          </a:p>
          <a:p>
            <a:pPr algn="just"/>
            <a:r>
              <a:rPr lang="es-MX" sz="1400" dirty="0" smtClean="0">
                <a:solidFill>
                  <a:schemeClr val="accent4">
                    <a:lumMod val="75000"/>
                  </a:schemeClr>
                </a:solidFill>
                <a:latin typeface="Arial" pitchFamily="34" charset="0"/>
                <a:cs typeface="Arial" pitchFamily="34" charset="0"/>
              </a:rPr>
              <a:t>Ante la insistencia de adquirir todas las vacas, Amelia le sugiere que se acerque al otro comprador y se pongan de acuerdo para resolver la situación cuanto antes, porque ella necesita el dinero y les sugirió comprar mitad y mitad. Ninguno de los dos acepta ceder en la negociación y comprar menos vacas, ambos aseguran que necesitan todas las vacas y no piensan quitar el dedo del renglón. </a:t>
            </a:r>
          </a:p>
          <a:p>
            <a:endParaRPr lang="es-MX" dirty="0" smtClean="0">
              <a:latin typeface="Arial" pitchFamily="34" charset="0"/>
              <a:cs typeface="Arial" pitchFamily="34" charset="0"/>
            </a:endParaRPr>
          </a:p>
          <a:p>
            <a:pPr marL="228600" indent="-228600">
              <a:buAutoNum type="alphaLcPeriod"/>
            </a:pPr>
            <a:r>
              <a:rPr lang="es-MX" b="1" dirty="0" smtClean="0">
                <a:solidFill>
                  <a:schemeClr val="accent3">
                    <a:lumMod val="50000"/>
                  </a:schemeClr>
                </a:solidFill>
                <a:latin typeface="Arial" pitchFamily="34" charset="0"/>
                <a:cs typeface="Arial" pitchFamily="34" charset="0"/>
              </a:rPr>
              <a:t>Respondan lo siguiente: </a:t>
            </a:r>
          </a:p>
          <a:p>
            <a:pPr marL="228600" indent="-228600"/>
            <a:r>
              <a:rPr lang="es-MX" dirty="0" smtClean="0">
                <a:latin typeface="Arial" pitchFamily="34" charset="0"/>
                <a:cs typeface="Arial" pitchFamily="34" charset="0"/>
              </a:rPr>
              <a:t>• ¿Cuál es el interés o necesidad que está en disputa en este caso? </a:t>
            </a:r>
          </a:p>
          <a:p>
            <a:pPr marL="228600" indent="-228600"/>
            <a:r>
              <a:rPr lang="es-MX" dirty="0" smtClean="0">
                <a:latin typeface="Arial" pitchFamily="34" charset="0"/>
                <a:cs typeface="Arial" pitchFamily="34" charset="0"/>
              </a:rPr>
              <a:t>• ¿Qué actitud están demostrando los interesados? </a:t>
            </a:r>
          </a:p>
          <a:p>
            <a:pPr marL="228600" indent="-228600"/>
            <a:r>
              <a:rPr lang="es-MX" dirty="0" smtClean="0">
                <a:latin typeface="Arial" pitchFamily="34" charset="0"/>
                <a:cs typeface="Arial" pitchFamily="34" charset="0"/>
              </a:rPr>
              <a:t>• ¿Podría haber una solución a este conflicto que no sea mitad y mitad? </a:t>
            </a:r>
          </a:p>
          <a:p>
            <a:pPr marL="228600" indent="-228600"/>
            <a:endParaRPr lang="es-MX" dirty="0" smtClean="0">
              <a:latin typeface="Arial" pitchFamily="34" charset="0"/>
              <a:cs typeface="Arial" pitchFamily="34" charset="0"/>
            </a:endParaRPr>
          </a:p>
          <a:p>
            <a:pPr marL="228600" indent="-228600"/>
            <a:r>
              <a:rPr lang="es-MX" dirty="0" smtClean="0">
                <a:latin typeface="Arial" pitchFamily="34" charset="0"/>
                <a:cs typeface="Arial" pitchFamily="34" charset="0"/>
              </a:rPr>
              <a:t>b. </a:t>
            </a:r>
            <a:r>
              <a:rPr lang="es-MX" b="1" dirty="0" smtClean="0">
                <a:solidFill>
                  <a:schemeClr val="accent3">
                    <a:lumMod val="50000"/>
                  </a:schemeClr>
                </a:solidFill>
                <a:latin typeface="Arial" pitchFamily="34" charset="0"/>
                <a:cs typeface="Arial" pitchFamily="34" charset="0"/>
              </a:rPr>
              <a:t>Analicen cuidadosamente el conflicto y reflexionen sobre cómo procederían ustedes si estuvieran en el caso de alguno de los compradores. </a:t>
            </a:r>
            <a:endParaRPr lang="es-ES" b="1" i="1" dirty="0" smtClean="0">
              <a:solidFill>
                <a:schemeClr val="accent3">
                  <a:lumMod val="50000"/>
                </a:schemeClr>
              </a:solidFill>
              <a:latin typeface="Arial" pitchFamily="34" charset="0"/>
              <a:cs typeface="Arial" pitchFamily="34" charset="0"/>
            </a:endParaRP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 </a:t>
            </a:r>
            <a:endParaRPr lang="es-MX" sz="2000" b="1" cap="small" dirty="0">
              <a:solidFill>
                <a:srgbClr val="FF0000"/>
              </a:solidFill>
              <a:latin typeface="Arial" pitchFamily="34" charset="0"/>
              <a:cs typeface="Arial" pitchFamily="34" charset="0"/>
            </a:endParaRPr>
          </a:p>
        </p:txBody>
      </p:sp>
      <p:sp>
        <p:nvSpPr>
          <p:cNvPr id="7" name="6 CuadroTexto"/>
          <p:cNvSpPr txBox="1"/>
          <p:nvPr/>
        </p:nvSpPr>
        <p:spPr>
          <a:xfrm>
            <a:off x="6874525" y="4285561"/>
            <a:ext cx="2100662" cy="507831"/>
          </a:xfrm>
          <a:prstGeom prst="rect">
            <a:avLst/>
          </a:prstGeom>
          <a:noFill/>
        </p:spPr>
        <p:txBody>
          <a:bodyPr wrap="square" rtlCol="0">
            <a:spAutoFit/>
          </a:bodyPr>
          <a:lstStyle/>
          <a:p>
            <a:r>
              <a:rPr lang="es-ES" sz="900" dirty="0" smtClean="0"/>
              <a:t>Imagen  prediseñada de office Online</a:t>
            </a:r>
            <a:endParaRPr lang="es-MX" sz="9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9" y="98474"/>
            <a:ext cx="7458618" cy="7232749"/>
          </a:xfrm>
          <a:prstGeom prst="rect">
            <a:avLst/>
          </a:prstGeom>
          <a:noFill/>
        </p:spPr>
        <p:txBody>
          <a:bodyPr wrap="square" rtlCol="0">
            <a:spAutoFit/>
          </a:bodyPr>
          <a:lstStyle/>
          <a:p>
            <a:r>
              <a:rPr lang="es-MX" sz="2800" dirty="0" smtClean="0">
                <a:solidFill>
                  <a:schemeClr val="accent3">
                    <a:lumMod val="50000"/>
                  </a:schemeClr>
                </a:solidFill>
                <a:latin typeface="Arial Black" pitchFamily="34" charset="0"/>
              </a:rPr>
              <a:t>Actividad 2: </a:t>
            </a:r>
            <a:r>
              <a:rPr lang="es-MX" sz="2800" dirty="0" smtClean="0">
                <a:solidFill>
                  <a:schemeClr val="accent3">
                    <a:lumMod val="50000"/>
                  </a:schemeClr>
                </a:solidFill>
              </a:rPr>
              <a:t>Hablemos el mismo idioma. </a:t>
            </a:r>
            <a:endParaRPr lang="es-MX" sz="2800" dirty="0" smtClean="0">
              <a:solidFill>
                <a:schemeClr val="accent3">
                  <a:lumMod val="50000"/>
                </a:schemeClr>
              </a:solidFill>
              <a:latin typeface="Arial Black" pitchFamily="34" charset="0"/>
            </a:endParaRPr>
          </a:p>
          <a:p>
            <a:r>
              <a:rPr lang="es-MX" sz="2000" dirty="0" smtClean="0"/>
              <a:t>Explique que la finalidad de esta parte del ejercicio es proponer el desenlace de los tipos de negociación que se presentan en la tabla, es decir los resultados. </a:t>
            </a:r>
          </a:p>
          <a:p>
            <a:r>
              <a:rPr lang="es-MX" sz="2000" dirty="0" smtClean="0">
                <a:solidFill>
                  <a:schemeClr val="accent3">
                    <a:lumMod val="50000"/>
                  </a:schemeClr>
                </a:solidFill>
              </a:rPr>
              <a:t>Lean con atención los posibles resultados de una negociación y escriban en la tercera columna, cómo habría sido el desenlace del conflicto de la granja en cada posibilidad:</a:t>
            </a:r>
          </a:p>
          <a:p>
            <a:endParaRPr lang="es-ES" sz="2000" dirty="0" smtClean="0"/>
          </a:p>
          <a:p>
            <a:endParaRPr lang="es-ES" sz="2000" dirty="0" smtClean="0"/>
          </a:p>
          <a:p>
            <a:endParaRPr lang="es-ES" sz="2000" dirty="0" smtClean="0"/>
          </a:p>
          <a:p>
            <a:endParaRPr lang="es-ES" sz="2000" dirty="0" smtClean="0"/>
          </a:p>
          <a:p>
            <a:endParaRPr lang="es-ES" sz="2000" dirty="0" smtClean="0"/>
          </a:p>
          <a:p>
            <a:endParaRPr lang="es-ES" sz="2000" dirty="0" smtClean="0"/>
          </a:p>
          <a:p>
            <a:endParaRPr lang="es-ES" sz="2000" dirty="0" smtClean="0"/>
          </a:p>
          <a:p>
            <a:endParaRPr lang="es-ES" sz="2000" dirty="0" smtClean="0"/>
          </a:p>
          <a:p>
            <a:endParaRPr lang="es-ES" sz="2000" dirty="0" smtClean="0"/>
          </a:p>
          <a:p>
            <a:r>
              <a:rPr lang="es-MX" sz="2000" dirty="0" smtClean="0"/>
              <a:t>• Finalmente, les revelaremos un dato extra: uno de los compradores sólo necesita la piel de las vacas y el otro sólo necesita la carne. </a:t>
            </a:r>
          </a:p>
          <a:p>
            <a:r>
              <a:rPr lang="es-MX" sz="2000" dirty="0" smtClean="0"/>
              <a:t>• Resuelvan, ¿qué elemento faltó para que descubrieran este dato? </a:t>
            </a:r>
          </a:p>
          <a:p>
            <a:endParaRPr lang="es-MX" sz="2000" dirty="0" smtClean="0"/>
          </a:p>
          <a:p>
            <a:r>
              <a:rPr lang="es-MX" sz="1600" b="1" dirty="0" smtClean="0">
                <a:solidFill>
                  <a:schemeClr val="accent3">
                    <a:lumMod val="50000"/>
                  </a:schemeClr>
                </a:solidFill>
              </a:rPr>
              <a:t>Al leer el dato extra, pregunte si pueden replantear el resultado que imaginaron.</a:t>
            </a:r>
          </a:p>
          <a:p>
            <a:endParaRPr lang="es-MX" sz="2000" dirty="0" smtClean="0"/>
          </a:p>
          <a:p>
            <a:endParaRPr lang="es-MX" sz="2000" b="1" cap="small" dirty="0">
              <a:solidFill>
                <a:srgbClr val="FF0000"/>
              </a:solidFill>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9" name="8 Tabla"/>
          <p:cNvGraphicFramePr>
            <a:graphicFrameLocks noGrp="1"/>
          </p:cNvGraphicFramePr>
          <p:nvPr/>
        </p:nvGraphicFramePr>
        <p:xfrm>
          <a:off x="204716" y="2471731"/>
          <a:ext cx="8701512" cy="2286000"/>
        </p:xfrm>
        <a:graphic>
          <a:graphicData uri="http://schemas.openxmlformats.org/drawingml/2006/table">
            <a:tbl>
              <a:tblPr firstRow="1" bandRow="1">
                <a:tableStyleId>{7DF18680-E054-41AD-8BC1-D1AEF772440D}</a:tableStyleId>
              </a:tblPr>
              <a:tblGrid>
                <a:gridCol w="2900504"/>
                <a:gridCol w="3377465"/>
                <a:gridCol w="2423543"/>
              </a:tblGrid>
              <a:tr h="311540">
                <a:tc>
                  <a:txBody>
                    <a:bodyPr/>
                    <a:lstStyle/>
                    <a:p>
                      <a:r>
                        <a:rPr lang="es-MX" dirty="0" smtClean="0"/>
                        <a:t>Resultado</a:t>
                      </a:r>
                      <a:endParaRPr lang="es-MX" dirty="0"/>
                    </a:p>
                  </a:txBody>
                  <a:tcPr/>
                </a:tc>
                <a:tc>
                  <a:txBody>
                    <a:bodyPr/>
                    <a:lstStyle/>
                    <a:p>
                      <a:r>
                        <a:rPr lang="es-MX" dirty="0" smtClean="0"/>
                        <a:t>Características </a:t>
                      </a:r>
                      <a:endParaRPr lang="es-MX" dirty="0"/>
                    </a:p>
                  </a:txBody>
                  <a:tcPr/>
                </a:tc>
                <a:tc>
                  <a:txBody>
                    <a:bodyPr/>
                    <a:lstStyle/>
                    <a:p>
                      <a:r>
                        <a:rPr lang="es-MX" dirty="0" smtClean="0"/>
                        <a:t>Posible desenlace</a:t>
                      </a:r>
                      <a:endParaRPr lang="es-MX" dirty="0"/>
                    </a:p>
                  </a:txBody>
                  <a:tcPr/>
                </a:tc>
              </a:tr>
              <a:tr h="311540">
                <a:tc>
                  <a:txBody>
                    <a:bodyPr/>
                    <a:lstStyle/>
                    <a:p>
                      <a:r>
                        <a:rPr lang="es-MX" dirty="0" smtClean="0"/>
                        <a:t>Ganar – perder</a:t>
                      </a:r>
                      <a:endParaRPr lang="es-MX" dirty="0"/>
                    </a:p>
                  </a:txBody>
                  <a:tcPr/>
                </a:tc>
                <a:tc>
                  <a:txBody>
                    <a:bodyPr/>
                    <a:lstStyle/>
                    <a:p>
                      <a:r>
                        <a:rPr lang="es-MX" dirty="0" smtClean="0"/>
                        <a:t>Una de las partes satisface sus necesidades por encima de la otra</a:t>
                      </a:r>
                      <a:endParaRPr lang="es-MX" dirty="0"/>
                    </a:p>
                  </a:txBody>
                  <a:tcPr/>
                </a:tc>
                <a:tc>
                  <a:txBody>
                    <a:bodyPr/>
                    <a:lstStyle/>
                    <a:p>
                      <a:endParaRPr lang="es-MX"/>
                    </a:p>
                  </a:txBody>
                  <a:tcPr/>
                </a:tc>
              </a:tr>
              <a:tr h="311540">
                <a:tc>
                  <a:txBody>
                    <a:bodyPr/>
                    <a:lstStyle/>
                    <a:p>
                      <a:r>
                        <a:rPr lang="es-MX" dirty="0" smtClean="0"/>
                        <a:t>Perder – perder</a:t>
                      </a:r>
                      <a:endParaRPr lang="es-MX" dirty="0"/>
                    </a:p>
                  </a:txBody>
                  <a:tcPr/>
                </a:tc>
                <a:tc>
                  <a:txBody>
                    <a:bodyPr/>
                    <a:lstStyle/>
                    <a:p>
                      <a:r>
                        <a:rPr lang="es-MX" dirty="0" smtClean="0"/>
                        <a:t>Ninguna de las partes satisface sus necesidades.</a:t>
                      </a:r>
                      <a:endParaRPr lang="es-MX" dirty="0"/>
                    </a:p>
                  </a:txBody>
                  <a:tcPr/>
                </a:tc>
                <a:tc>
                  <a:txBody>
                    <a:bodyPr/>
                    <a:lstStyle/>
                    <a:p>
                      <a:endParaRPr lang="es-MX"/>
                    </a:p>
                  </a:txBody>
                  <a:tcPr/>
                </a:tc>
              </a:tr>
              <a:tr h="311540">
                <a:tc>
                  <a:txBody>
                    <a:bodyPr/>
                    <a:lstStyle/>
                    <a:p>
                      <a:r>
                        <a:rPr lang="es-MX" dirty="0" smtClean="0"/>
                        <a:t>Ganar – ganar</a:t>
                      </a:r>
                      <a:endParaRPr lang="es-MX" dirty="0"/>
                    </a:p>
                  </a:txBody>
                  <a:tcPr/>
                </a:tc>
                <a:tc>
                  <a:txBody>
                    <a:bodyPr/>
                    <a:lstStyle/>
                    <a:p>
                      <a:r>
                        <a:rPr lang="es-MX" dirty="0" smtClean="0"/>
                        <a:t>Ambas partes satisfacen sus necesidades</a:t>
                      </a:r>
                      <a:endParaRPr lang="es-MX" dirty="0"/>
                    </a:p>
                  </a:txBody>
                  <a:tcPr/>
                </a:tc>
                <a:tc>
                  <a:txBody>
                    <a:bodyPr/>
                    <a:lstStyle/>
                    <a:p>
                      <a:endParaRPr lang="es-MX" dirty="0"/>
                    </a:p>
                  </a:txBody>
                  <a:tcPr/>
                </a:tc>
              </a:tr>
            </a:tbl>
          </a:graphicData>
        </a:graphic>
      </p:graphicFrame>
    </p:spTree>
    <p:extLst>
      <p:ext uri="{BB962C8B-B14F-4D97-AF65-F5344CB8AC3E}">
        <p14:creationId xmlns:p14="http://schemas.microsoft.com/office/powerpoint/2010/main" xmlns=""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18364" y="273697"/>
            <a:ext cx="7561069" cy="4031873"/>
          </a:xfrm>
          <a:prstGeom prst="rect">
            <a:avLst/>
          </a:prstGeom>
          <a:noFill/>
        </p:spPr>
        <p:txBody>
          <a:bodyPr wrap="square" rtlCol="0">
            <a:spAutoFit/>
          </a:bodyPr>
          <a:lstStyle/>
          <a:p>
            <a:r>
              <a:rPr lang="es-MX" sz="2400" b="1" cap="small" dirty="0" smtClean="0">
                <a:solidFill>
                  <a:srgbClr val="FF0000"/>
                </a:solidFill>
                <a:latin typeface="Arial Black" pitchFamily="34" charset="0"/>
              </a:rPr>
              <a:t>REAFIRMO Y ORDENO</a:t>
            </a:r>
          </a:p>
          <a:p>
            <a:endParaRPr lang="es-ES" sz="2000" b="1" cap="small" dirty="0" smtClean="0">
              <a:solidFill>
                <a:srgbClr val="FF0000"/>
              </a:solidFill>
            </a:endParaRPr>
          </a:p>
          <a:p>
            <a:pPr algn="just"/>
            <a:r>
              <a:rPr lang="es-MX" sz="1600" i="1" dirty="0" smtClean="0">
                <a:latin typeface="Arial" pitchFamily="34" charset="0"/>
                <a:cs typeface="Arial" pitchFamily="34" charset="0"/>
              </a:rPr>
              <a:t>Pregunta si a alguien le gustaría leerlo. En caso de que nadie se anime, léelo tú mismo.</a:t>
            </a:r>
          </a:p>
          <a:p>
            <a:pPr algn="just"/>
            <a:endParaRPr lang="es-ES" sz="2000" dirty="0" smtClean="0">
              <a:latin typeface="Arial" pitchFamily="34" charset="0"/>
              <a:cs typeface="Arial" pitchFamily="34" charset="0"/>
            </a:endParaRPr>
          </a:p>
          <a:p>
            <a:pPr algn="just"/>
            <a:r>
              <a:rPr lang="es-MX" sz="2000" dirty="0" smtClean="0">
                <a:solidFill>
                  <a:schemeClr val="accent3">
                    <a:lumMod val="50000"/>
                  </a:schemeClr>
                </a:solidFill>
              </a:rPr>
              <a:t>Desde una perspectiva incluyente, al negociar en un conflicto se espera que las partes involucradas satisfagan sus necesidades por igual y que el resultado sea justo para ambas. </a:t>
            </a:r>
          </a:p>
          <a:p>
            <a:pPr algn="just"/>
            <a:endParaRPr lang="es-MX" sz="2000" dirty="0" smtClean="0">
              <a:solidFill>
                <a:schemeClr val="accent3">
                  <a:lumMod val="50000"/>
                </a:schemeClr>
              </a:solidFill>
            </a:endParaRPr>
          </a:p>
          <a:p>
            <a:pPr algn="just"/>
            <a:r>
              <a:rPr lang="es-MX" sz="2000" dirty="0" smtClean="0">
                <a:solidFill>
                  <a:schemeClr val="accent3">
                    <a:lumMod val="50000"/>
                  </a:schemeClr>
                </a:solidFill>
              </a:rPr>
              <a:t>Para conseguir estos resultados en tus contextos, es importante que recuerdes el papel del diálogo y que estés dispuesto a escuchar y a ceder en aquellos aspectos que no vulneran tus derechos, además de tener presentes, siempre, los derechos de los demás. </a:t>
            </a:r>
            <a:endParaRPr lang="es-ES" sz="2000" b="1" cap="small" dirty="0" smtClean="0">
              <a:solidFill>
                <a:schemeClr val="accent3">
                  <a:lumMod val="50000"/>
                </a:schemeClr>
              </a:solidFill>
            </a:endParaRPr>
          </a:p>
        </p:txBody>
      </p:sp>
      <p:pic>
        <p:nvPicPr>
          <p:cNvPr id="2050" name="Picture 2" descr="C:\Users\BECAS 3\AppData\Local\Microsoft\Windows\Temporary Internet Files\Content.IE5\8APRSCA2\hand-308486_640[1].png"/>
          <p:cNvPicPr>
            <a:picLocks noChangeAspect="1" noChangeArrowheads="1"/>
          </p:cNvPicPr>
          <p:nvPr/>
        </p:nvPicPr>
        <p:blipFill>
          <a:blip r:embed="rId4"/>
          <a:srcRect/>
          <a:stretch>
            <a:fillRect/>
          </a:stretch>
        </p:blipFill>
        <p:spPr bwMode="auto">
          <a:xfrm>
            <a:off x="1847850" y="4208295"/>
            <a:ext cx="4455673" cy="2552430"/>
          </a:xfrm>
          <a:prstGeom prst="rect">
            <a:avLst/>
          </a:prstGeom>
          <a:noFill/>
        </p:spPr>
      </p:pic>
      <p:sp>
        <p:nvSpPr>
          <p:cNvPr id="7" name="6 CuadroTexto"/>
          <p:cNvSpPr txBox="1"/>
          <p:nvPr/>
        </p:nvSpPr>
        <p:spPr>
          <a:xfrm>
            <a:off x="5662670" y="5299113"/>
            <a:ext cx="2116763"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5">
              <a:lumMod val="75000"/>
            </a:schemeClr>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 xmlns:a16="http://schemas.microsoft.com/office/drawing/2014/main" id="{7AA2F7C0-3915-F041-9113-36F645B9863A}"/>
              </a:ext>
            </a:extLst>
          </p:cNvPr>
          <p:cNvSpPr txBox="1"/>
          <p:nvPr/>
        </p:nvSpPr>
        <p:spPr>
          <a:xfrm>
            <a:off x="228600" y="457200"/>
            <a:ext cx="8534400" cy="5698242"/>
          </a:xfrm>
          <a:prstGeom prst="rect">
            <a:avLst/>
          </a:prstGeom>
        </p:spPr>
        <p:txBody>
          <a:bodyPr vert="horz" wrap="square" lIns="0" tIns="62753" rIns="0" bIns="0" rtlCol="0">
            <a:spAutoFit/>
          </a:bodyPr>
          <a:lstStyle/>
          <a:p>
            <a:pPr marR="5080" algn="just">
              <a:spcBef>
                <a:spcPts val="100"/>
              </a:spcBef>
            </a:pPr>
            <a:r>
              <a:rPr lang="es-MX" sz="2800" dirty="0" smtClean="0"/>
              <a:t>Ten en cuenta, al practicar la negociación, que la relación que tengas con el otro es muy importante de analizar: no es igual negociar con un desconocido que con tu pareja, porque los lazos son más estrechos, sin embargo, la dignidad humana es la mismo para todos. No lo olvides. </a:t>
            </a:r>
          </a:p>
          <a:p>
            <a:pPr marR="5080" algn="just">
              <a:spcBef>
                <a:spcPts val="100"/>
              </a:spcBef>
            </a:pPr>
            <a:endParaRPr lang="es-ES" sz="2800" spc="-15" dirty="0" smtClean="0">
              <a:latin typeface="Soberana Sans" panose="02000000000000000000" pitchFamily="2" charset="77"/>
              <a:cs typeface="Soberana Sans"/>
            </a:endParaRPr>
          </a:p>
          <a:p>
            <a:pPr marR="5080" algn="just">
              <a:spcBef>
                <a:spcPts val="100"/>
              </a:spcBef>
            </a:pPr>
            <a:endParaRPr lang="es-ES" sz="2800" spc="-15" dirty="0" smtClean="0">
              <a:latin typeface="Soberana Sans" panose="02000000000000000000" pitchFamily="2" charset="77"/>
              <a:cs typeface="Soberana Sans"/>
            </a:endParaRPr>
          </a:p>
          <a:p>
            <a:pPr marR="5080" algn="just">
              <a:spcBef>
                <a:spcPts val="100"/>
              </a:spcBef>
            </a:pPr>
            <a:endParaRPr lang="en-US" sz="2600" spc="-15" dirty="0" smtClean="0">
              <a:latin typeface="Soberana Sans" panose="02000000000000000000" pitchFamily="2" charset="77"/>
              <a:cs typeface="Soberana Sans"/>
            </a:endParaRPr>
          </a:p>
          <a:p>
            <a:pPr marR="5080">
              <a:spcBef>
                <a:spcPts val="100"/>
              </a:spcBef>
            </a:pPr>
            <a:endParaRPr lang="en-US" sz="2000" spc="-15" dirty="0" smtClean="0">
              <a:latin typeface="Soberana Sans" panose="02000000000000000000" pitchFamily="2" charset="77"/>
              <a:cs typeface="Soberana Sans"/>
            </a:endParaRPr>
          </a:p>
          <a:p>
            <a:pPr marR="5080">
              <a:spcBef>
                <a:spcPts val="100"/>
              </a:spcBef>
            </a:pPr>
            <a:r>
              <a:rPr lang="es-MX" sz="2400" dirty="0" smtClean="0"/>
              <a:t>Te invitamos a leer el libro La historia interminable de Michael Ende; se tarta de una novela juvenil llena de conflictos y negociaciones en las que sus personajes tienen que resolver creativamente las dificultades que se les presentan para lograr avanzar. Conoce más sobre esta obra en: https://www. ecured.cu/</a:t>
            </a:r>
            <a:r>
              <a:rPr lang="es-MX" sz="2400" dirty="0" err="1" smtClean="0"/>
              <a:t>La_historia_sin_fin</a:t>
            </a:r>
            <a:endParaRPr lang="en-US" sz="2400" spc="-15" dirty="0">
              <a:latin typeface="Soberana Sans" panose="02000000000000000000" pitchFamily="2" charset="77"/>
              <a:cs typeface="Soberana Sans"/>
            </a:endParaRPr>
          </a:p>
        </p:txBody>
      </p:sp>
      <p:sp>
        <p:nvSpPr>
          <p:cNvPr id="9" name="object 10">
            <a:extLst>
              <a:ext uri="{FF2B5EF4-FFF2-40B4-BE49-F238E27FC236}">
                <a16:creationId xmlns="" xmlns:a16="http://schemas.microsoft.com/office/drawing/2014/main" id="{29700AC3-8E6B-3242-A3F9-D407FB9AF115}"/>
              </a:ext>
            </a:extLst>
          </p:cNvPr>
          <p:cNvSpPr/>
          <p:nvPr/>
        </p:nvSpPr>
        <p:spPr>
          <a:xfrm>
            <a:off x="659648" y="3442662"/>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5">
              <a:lumMod val="75000"/>
            </a:schemeClr>
          </a:solidFill>
        </p:spPr>
        <p:txBody>
          <a:bodyPr wrap="square" lIns="0" tIns="0" rIns="0" bIns="0" rtlCol="0"/>
          <a:lstStyle/>
          <a:p>
            <a:pPr marL="14941" algn="r">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 xmlns:p14="http://schemas.microsoft.com/office/powerpoint/2010/main" val="23487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533400"/>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76200"/>
            <a:ext cx="7634514" cy="384419"/>
          </a:xfrm>
          <a:prstGeom prst="rect">
            <a:avLst/>
          </a:prstGeom>
        </p:spPr>
        <p:txBody>
          <a:bodyPr vert="horz" wrap="square" lIns="0" tIns="14941" rIns="0" bIns="0" rtlCol="0">
            <a:spAutoFit/>
          </a:bodyPr>
          <a:lstStyle/>
          <a:p>
            <a:pPr marL="14941">
              <a:spcBef>
                <a:spcPts val="117"/>
              </a:spcBef>
            </a:pPr>
            <a:r>
              <a:rPr lang="es-MX" sz="2400" b="1" spc="-5" dirty="0" smtClean="0">
                <a:solidFill>
                  <a:srgbClr val="FFFFFF"/>
                </a:solidFill>
                <a:latin typeface="Soberana Sans"/>
                <a:cs typeface="Soberana Sans"/>
              </a:rPr>
              <a:t>Evaluación de la sesión    Prepa:     Grupo:      Turno:</a:t>
            </a:r>
            <a:endParaRPr lang="es-MX" sz="2400" dirty="0">
              <a:latin typeface="Soberana Sans"/>
              <a:cs typeface="Soberana Sans"/>
            </a:endParaRPr>
          </a:p>
        </p:txBody>
      </p:sp>
      <p:graphicFrame>
        <p:nvGraphicFramePr>
          <p:cNvPr id="10" name="9 Tabla"/>
          <p:cNvGraphicFramePr>
            <a:graphicFrameLocks noGrp="1"/>
          </p:cNvGraphicFramePr>
          <p:nvPr/>
        </p:nvGraphicFramePr>
        <p:xfrm>
          <a:off x="0" y="914396"/>
          <a:ext cx="9144000" cy="5796704"/>
        </p:xfrm>
        <a:graphic>
          <a:graphicData uri="http://schemas.openxmlformats.org/drawingml/2006/table">
            <a:tbl>
              <a:tblPr firstRow="1" bandRow="1">
                <a:tableStyleId>{0505E3EF-67EA-436B-97B2-0124C06EBD24}</a:tableStyleId>
              </a:tblPr>
              <a:tblGrid>
                <a:gridCol w="3429000"/>
                <a:gridCol w="1524000"/>
                <a:gridCol w="1219200"/>
                <a:gridCol w="838200"/>
                <a:gridCol w="914400"/>
                <a:gridCol w="1219200"/>
              </a:tblGrid>
              <a:tr h="605932">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848299">
                <a:tc>
                  <a:txBody>
                    <a:bodyPr/>
                    <a:lstStyle/>
                    <a:p>
                      <a:r>
                        <a:rPr lang="es-MX" dirty="0" smtClean="0"/>
                        <a:t>Al menos el 50% de estudiantes reconocieron la importancia de la negociación en conflictos.</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594911">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15843">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766586">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 xmlns:a16="http://schemas.microsoft.com/office/drawing/2014/main"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 xmlns:a16="http://schemas.microsoft.com/office/drawing/2014/main"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a:solidFill>
                  <a:srgbClr val="004A81"/>
                </a:solidFill>
                <a:latin typeface="Soberana Sans"/>
                <a:cs typeface="Soberana Sans"/>
              </a:rPr>
              <a:t>3</a:t>
            </a:r>
            <a:r>
              <a:rPr lang="en-US" sz="2500" b="1" spc="-5" dirty="0" smtClean="0">
                <a:solidFill>
                  <a:srgbClr val="004A81"/>
                </a:solidFill>
                <a:latin typeface="Soberana Sans"/>
                <a:cs typeface="Soberana Sans"/>
              </a:rPr>
              <a:t> </a:t>
            </a:r>
            <a:r>
              <a:rPr lang="en-US" sz="2500" b="1" spc="-5" dirty="0">
                <a:solidFill>
                  <a:srgbClr val="004A81"/>
                </a:solidFill>
                <a:latin typeface="Soberana Sans"/>
                <a:cs typeface="Soberana Sans"/>
              </a:rPr>
              <a:t>min</a:t>
            </a:r>
            <a:endParaRPr lang="en-US" sz="2500" dirty="0">
              <a:solidFill>
                <a:srgbClr val="004A81"/>
              </a:solidFill>
              <a:latin typeface="Soberana Sans"/>
              <a:cs typeface="Soberana Sans"/>
            </a:endParaRPr>
          </a:p>
        </p:txBody>
      </p:sp>
      <p:sp>
        <p:nvSpPr>
          <p:cNvPr id="18" name="object 8">
            <a:extLst>
              <a:ext uri="{FF2B5EF4-FFF2-40B4-BE49-F238E27FC236}">
                <a16:creationId xmlns="" xmlns:a16="http://schemas.microsoft.com/office/drawing/2014/main"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19" name="object 8">
            <a:extLst>
              <a:ext uri="{FF2B5EF4-FFF2-40B4-BE49-F238E27FC236}">
                <a16:creationId xmlns="" xmlns:a16="http://schemas.microsoft.com/office/drawing/2014/main"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3" name="Imagen 2">
            <a:extLst>
              <a:ext uri="{FF2B5EF4-FFF2-40B4-BE49-F238E27FC236}">
                <a16:creationId xmlns="" xmlns:a16="http://schemas.microsoft.com/office/drawing/2014/main" id="{1DF1F269-802B-7143-93E7-6C65E080850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0" y="1371600"/>
            <a:ext cx="5591200" cy="5500532"/>
          </a:xfrm>
          <a:prstGeom prst="rect">
            <a:avLst/>
          </a:prstGeom>
          <a:solidFill>
            <a:schemeClr val="accent5">
              <a:lumMod val="75000"/>
            </a:schemeClr>
          </a:solidFill>
        </p:spPr>
      </p:pic>
      <p:sp>
        <p:nvSpPr>
          <p:cNvPr id="15" name="object 10">
            <a:extLst>
              <a:ext uri="{FF2B5EF4-FFF2-40B4-BE49-F238E27FC236}">
                <a16:creationId xmlns="" xmlns:a16="http://schemas.microsoft.com/office/drawing/2014/main" id="{1C3E75F3-53B5-C147-A4CD-E3E61C64C996}"/>
              </a:ext>
            </a:extLst>
          </p:cNvPr>
          <p:cNvSpPr txBox="1"/>
          <p:nvPr/>
        </p:nvSpPr>
        <p:spPr>
          <a:xfrm rot="60000">
            <a:off x="1072868" y="775207"/>
            <a:ext cx="496533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a:t>
            </a:r>
            <a:endParaRPr lang="es-ES" sz="2400" dirty="0">
              <a:latin typeface="Soberana Sans"/>
              <a:cs typeface="Soberana Sans"/>
            </a:endParaRPr>
          </a:p>
          <a:p>
            <a:r>
              <a:rPr lang="es-ES" sz="2400" dirty="0">
                <a:latin typeface="Soberana Sans"/>
                <a:cs typeface="Soberana Sans"/>
              </a:rPr>
              <a:t>qué te llevas de la </a:t>
            </a:r>
            <a:r>
              <a:rPr lang="es-ES" sz="2400" dirty="0" smtClean="0">
                <a:latin typeface="Soberana Sans"/>
                <a:cs typeface="Soberana Sans"/>
              </a:rPr>
              <a:t>Actividad</a:t>
            </a:r>
            <a:endParaRPr sz="2400" dirty="0">
              <a:latin typeface="Soberana Sans"/>
              <a:cs typeface="Soberana Sans"/>
            </a:endParaRPr>
          </a:p>
        </p:txBody>
      </p:sp>
    </p:spTree>
    <p:extLst>
      <p:ext uri="{BB962C8B-B14F-4D97-AF65-F5344CB8AC3E}">
        <p14:creationId xmlns="" xmlns:p14="http://schemas.microsoft.com/office/powerpoint/2010/main" val="3964262655"/>
      </p:ext>
    </p:extLst>
  </p:cSld>
  <p:clrMapOvr>
    <a:masterClrMapping/>
  </p:clrMapOvr>
</p:sld>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794</TotalTime>
  <Words>1242</Words>
  <Application>Microsoft Office PowerPoint</Application>
  <PresentationFormat>Presentación en pantalla (4:3)</PresentationFormat>
  <Paragraphs>108</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54</cp:revision>
  <dcterms:created xsi:type="dcterms:W3CDTF">2018-01-29T17:15:52Z</dcterms:created>
  <dcterms:modified xsi:type="dcterms:W3CDTF">2020-02-20T17:59:47Z</dcterms:modified>
</cp:coreProperties>
</file>