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9" r:id="rId2"/>
    <p:sldId id="328" r:id="rId3"/>
    <p:sldId id="326" r:id="rId4"/>
    <p:sldId id="327" r:id="rId5"/>
    <p:sldId id="265" r:id="rId6"/>
    <p:sldId id="316" r:id="rId7"/>
    <p:sldId id="329" r:id="rId8"/>
    <p:sldId id="317" r:id="rId9"/>
    <p:sldId id="335" r:id="rId10"/>
    <p:sldId id="336" r:id="rId11"/>
    <p:sldId id="334" r:id="rId12"/>
  </p:sldIdLst>
  <p:sldSz cx="9144000" cy="6858000" type="letter"/>
  <p:notesSz cx="10058400" cy="7772400"/>
  <p:defaultTextStyle>
    <a:defPPr>
      <a:defRPr lang="en-US"/>
    </a:defPPr>
    <a:lvl1pPr marL="0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964" userDrawn="1">
          <p15:clr>
            <a:srgbClr val="A4A3A4"/>
          </p15:clr>
        </p15:guide>
        <p15:guide id="2" pos="25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4A81"/>
    <a:srgbClr val="AD483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6"/>
    <p:restoredTop sz="94458"/>
  </p:normalViewPr>
  <p:slideViewPr>
    <p:cSldViewPr>
      <p:cViewPr varScale="1">
        <p:scale>
          <a:sx n="86" d="100"/>
          <a:sy n="86" d="100"/>
        </p:scale>
        <p:origin x="-1734" y="24"/>
      </p:cViewPr>
      <p:guideLst>
        <p:guide orient="horz" pos="1964"/>
        <p:guide pos="25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15D068-006B-4C67-A890-BC9C661EC091}" type="doc">
      <dgm:prSet loTypeId="urn:microsoft.com/office/officeart/2005/8/layout/process1" loCatId="process" qsTypeId="urn:microsoft.com/office/officeart/2005/8/quickstyle/simple1" qsCatId="simple" csTypeId="urn:microsoft.com/office/officeart/2005/8/colors/accent3_4" csCatId="accent3" phldr="1"/>
      <dgm:spPr/>
    </dgm:pt>
    <dgm:pt modelId="{EE5DD6F1-6270-4B28-B02D-917FB93E9C57}">
      <dgm:prSet phldrT="[Texto]"/>
      <dgm:spPr/>
      <dgm:t>
        <a:bodyPr/>
        <a:lstStyle/>
        <a:p>
          <a:r>
            <a:rPr lang="es-ES" b="1" dirty="0" smtClean="0"/>
            <a:t>Sara:</a:t>
          </a:r>
          <a:r>
            <a:rPr lang="es-ES" dirty="0" smtClean="0"/>
            <a:t> Por mi está bien , pero Lorena tiene mucha ilusión de que vayamos todos juntos.</a:t>
          </a:r>
        </a:p>
        <a:p>
          <a:endParaRPr lang="es-MX" dirty="0"/>
        </a:p>
      </dgm:t>
    </dgm:pt>
    <dgm:pt modelId="{50256825-6FA9-4575-ADA1-07A7CB983B97}" type="parTrans" cxnId="{14B12C03-2E2A-4926-BF51-4710EBD1883B}">
      <dgm:prSet/>
      <dgm:spPr/>
      <dgm:t>
        <a:bodyPr/>
        <a:lstStyle/>
        <a:p>
          <a:endParaRPr lang="es-MX"/>
        </a:p>
      </dgm:t>
    </dgm:pt>
    <dgm:pt modelId="{BD0DE6FF-6905-4D04-A594-723D56A0E859}" type="sibTrans" cxnId="{14B12C03-2E2A-4926-BF51-4710EBD1883B}">
      <dgm:prSet/>
      <dgm:spPr/>
      <dgm:t>
        <a:bodyPr/>
        <a:lstStyle/>
        <a:p>
          <a:endParaRPr lang="es-MX"/>
        </a:p>
      </dgm:t>
    </dgm:pt>
    <dgm:pt modelId="{5D6F2C62-7379-4F5F-BE08-DCE1BE87460B}">
      <dgm:prSet phldrT="[Texto]"/>
      <dgm:spPr/>
      <dgm:t>
        <a:bodyPr/>
        <a:lstStyle/>
        <a:p>
          <a:r>
            <a:rPr lang="es-ES" b="1" dirty="0" smtClean="0"/>
            <a:t>Imelda:</a:t>
          </a:r>
          <a:r>
            <a:rPr lang="es-ES" dirty="0" smtClean="0"/>
            <a:t> Si no va Lorena, yo no voy.</a:t>
          </a:r>
        </a:p>
        <a:p>
          <a:endParaRPr lang="es-MX" dirty="0"/>
        </a:p>
      </dgm:t>
    </dgm:pt>
    <dgm:pt modelId="{B1F92F68-AFD6-404C-B7CE-1A88979B84AD}" type="parTrans" cxnId="{3EA45D26-6FD9-4EE6-BF43-F7067CE7D769}">
      <dgm:prSet/>
      <dgm:spPr/>
      <dgm:t>
        <a:bodyPr/>
        <a:lstStyle/>
        <a:p>
          <a:endParaRPr lang="es-MX"/>
        </a:p>
      </dgm:t>
    </dgm:pt>
    <dgm:pt modelId="{6C0EC47B-91DF-44CA-87B7-3D62154A4847}" type="sibTrans" cxnId="{3EA45D26-6FD9-4EE6-BF43-F7067CE7D769}">
      <dgm:prSet/>
      <dgm:spPr/>
      <dgm:t>
        <a:bodyPr/>
        <a:lstStyle/>
        <a:p>
          <a:endParaRPr lang="es-MX"/>
        </a:p>
      </dgm:t>
    </dgm:pt>
    <dgm:pt modelId="{3CE36A63-BAEE-4AE9-85A5-094461148F27}">
      <dgm:prSet phldrT="[Texto]"/>
      <dgm:spPr/>
      <dgm:t>
        <a:bodyPr/>
        <a:lstStyle/>
        <a:p>
          <a:r>
            <a:rPr lang="es-ES" b="1" dirty="0" smtClean="0"/>
            <a:t>Ernesto: </a:t>
          </a:r>
          <a:r>
            <a:rPr lang="es-ES" dirty="0" smtClean="0"/>
            <a:t>Podríamos irnos tu y yo solos. Que se queden las muchachas y el abuelo.</a:t>
          </a:r>
          <a:endParaRPr lang="es-MX" dirty="0"/>
        </a:p>
      </dgm:t>
    </dgm:pt>
    <dgm:pt modelId="{B92985E8-649A-45AE-A86F-A68295791661}" type="parTrans" cxnId="{8F77B8BE-C700-4FCA-8E0A-A20B1F606D36}">
      <dgm:prSet/>
      <dgm:spPr/>
      <dgm:t>
        <a:bodyPr/>
        <a:lstStyle/>
        <a:p>
          <a:endParaRPr lang="es-MX"/>
        </a:p>
      </dgm:t>
    </dgm:pt>
    <dgm:pt modelId="{CB67BF97-EC11-45B9-8BEE-5701B53D26D4}" type="sibTrans" cxnId="{8F77B8BE-C700-4FCA-8E0A-A20B1F606D36}">
      <dgm:prSet/>
      <dgm:spPr/>
      <dgm:t>
        <a:bodyPr/>
        <a:lstStyle/>
        <a:p>
          <a:endParaRPr lang="es-MX"/>
        </a:p>
      </dgm:t>
    </dgm:pt>
    <dgm:pt modelId="{E3BB47CA-E011-4CE9-B9C2-D341C1684FBA}">
      <dgm:prSet phldrT="[Texto]"/>
      <dgm:spPr/>
      <dgm:t>
        <a:bodyPr/>
        <a:lstStyle/>
        <a:p>
          <a:r>
            <a:rPr lang="es-ES" b="1" dirty="0" smtClean="0"/>
            <a:t>Abuelo:</a:t>
          </a:r>
          <a:r>
            <a:rPr lang="es-ES" dirty="0" smtClean="0"/>
            <a:t> ¿Por qué no lo sometemos a votación y hacemos lo que diga la mayoría?</a:t>
          </a:r>
          <a:endParaRPr lang="es-MX" dirty="0"/>
        </a:p>
      </dgm:t>
    </dgm:pt>
    <dgm:pt modelId="{B90CEA34-23CF-4FE5-B71C-FEA58AC5105D}" type="parTrans" cxnId="{D17C4967-9FD4-44AA-B270-18542B71C465}">
      <dgm:prSet/>
      <dgm:spPr/>
      <dgm:t>
        <a:bodyPr/>
        <a:lstStyle/>
        <a:p>
          <a:endParaRPr lang="es-MX"/>
        </a:p>
      </dgm:t>
    </dgm:pt>
    <dgm:pt modelId="{735EF565-1EBD-4DC1-9B12-CDF749788A54}" type="sibTrans" cxnId="{D17C4967-9FD4-44AA-B270-18542B71C465}">
      <dgm:prSet/>
      <dgm:spPr/>
      <dgm:t>
        <a:bodyPr/>
        <a:lstStyle/>
        <a:p>
          <a:endParaRPr lang="es-MX"/>
        </a:p>
      </dgm:t>
    </dgm:pt>
    <dgm:pt modelId="{3540F2A1-27F5-4D8F-B99F-FE35E1FA1E60}" type="pres">
      <dgm:prSet presAssocID="{1415D068-006B-4C67-A890-BC9C661EC091}" presName="Name0" presStyleCnt="0">
        <dgm:presLayoutVars>
          <dgm:dir/>
          <dgm:resizeHandles val="exact"/>
        </dgm:presLayoutVars>
      </dgm:prSet>
      <dgm:spPr/>
    </dgm:pt>
    <dgm:pt modelId="{068F9FF0-4E9A-463C-96F4-D85D7ED70764}" type="pres">
      <dgm:prSet presAssocID="{EE5DD6F1-6270-4B28-B02D-917FB93E9C5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F4714B-4809-4735-8A4C-04112714F3F2}" type="pres">
      <dgm:prSet presAssocID="{BD0DE6FF-6905-4D04-A594-723D56A0E859}" presName="sibTrans" presStyleLbl="sibTrans2D1" presStyleIdx="0" presStyleCnt="3"/>
      <dgm:spPr/>
      <dgm:t>
        <a:bodyPr/>
        <a:lstStyle/>
        <a:p>
          <a:endParaRPr lang="es-MX"/>
        </a:p>
      </dgm:t>
    </dgm:pt>
    <dgm:pt modelId="{60AB86BA-44BA-4ECE-BBC8-C742DBEC3C93}" type="pres">
      <dgm:prSet presAssocID="{BD0DE6FF-6905-4D04-A594-723D56A0E859}" presName="connectorText" presStyleLbl="sibTrans2D1" presStyleIdx="0" presStyleCnt="3"/>
      <dgm:spPr/>
      <dgm:t>
        <a:bodyPr/>
        <a:lstStyle/>
        <a:p>
          <a:endParaRPr lang="es-MX"/>
        </a:p>
      </dgm:t>
    </dgm:pt>
    <dgm:pt modelId="{6D12E450-69D6-4D00-9551-D04AC897F2EF}" type="pres">
      <dgm:prSet presAssocID="{5D6F2C62-7379-4F5F-BE08-DCE1BE87460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5C2B24-561C-4B7B-B7E5-B48ED6328B24}" type="pres">
      <dgm:prSet presAssocID="{6C0EC47B-91DF-44CA-87B7-3D62154A4847}" presName="sibTrans" presStyleLbl="sibTrans2D1" presStyleIdx="1" presStyleCnt="3"/>
      <dgm:spPr/>
      <dgm:t>
        <a:bodyPr/>
        <a:lstStyle/>
        <a:p>
          <a:endParaRPr lang="es-MX"/>
        </a:p>
      </dgm:t>
    </dgm:pt>
    <dgm:pt modelId="{439ABAE3-0DB7-446B-AE58-618173057B1F}" type="pres">
      <dgm:prSet presAssocID="{6C0EC47B-91DF-44CA-87B7-3D62154A4847}" presName="connectorText" presStyleLbl="sibTrans2D1" presStyleIdx="1" presStyleCnt="3"/>
      <dgm:spPr/>
      <dgm:t>
        <a:bodyPr/>
        <a:lstStyle/>
        <a:p>
          <a:endParaRPr lang="es-MX"/>
        </a:p>
      </dgm:t>
    </dgm:pt>
    <dgm:pt modelId="{8C7599E2-BE7B-4EFC-B76B-A313086CE77F}" type="pres">
      <dgm:prSet presAssocID="{3CE36A63-BAEE-4AE9-85A5-094461148F2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BCAFAE-8103-4219-A85D-160983A6DCC9}" type="pres">
      <dgm:prSet presAssocID="{CB67BF97-EC11-45B9-8BEE-5701B53D26D4}" presName="sibTrans" presStyleLbl="sibTrans2D1" presStyleIdx="2" presStyleCnt="3"/>
      <dgm:spPr/>
      <dgm:t>
        <a:bodyPr/>
        <a:lstStyle/>
        <a:p>
          <a:endParaRPr lang="es-MX"/>
        </a:p>
      </dgm:t>
    </dgm:pt>
    <dgm:pt modelId="{B40F3E4E-DFAF-45D5-940B-049237EA95F5}" type="pres">
      <dgm:prSet presAssocID="{CB67BF97-EC11-45B9-8BEE-5701B53D26D4}" presName="connectorText" presStyleLbl="sibTrans2D1" presStyleIdx="2" presStyleCnt="3"/>
      <dgm:spPr/>
      <dgm:t>
        <a:bodyPr/>
        <a:lstStyle/>
        <a:p>
          <a:endParaRPr lang="es-MX"/>
        </a:p>
      </dgm:t>
    </dgm:pt>
    <dgm:pt modelId="{0CD9F518-6282-4A6B-9D39-98D2C9A65230}" type="pres">
      <dgm:prSet presAssocID="{E3BB47CA-E011-4CE9-B9C2-D341C1684FB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9B2FB98-1229-4FD0-B7A5-F9CCA54D6752}" type="presOf" srcId="{CB67BF97-EC11-45B9-8BEE-5701B53D26D4}" destId="{38BCAFAE-8103-4219-A85D-160983A6DCC9}" srcOrd="0" destOrd="0" presId="urn:microsoft.com/office/officeart/2005/8/layout/process1"/>
    <dgm:cxn modelId="{0A7DE93B-F391-436E-9D86-5C24C34ED036}" type="presOf" srcId="{3CE36A63-BAEE-4AE9-85A5-094461148F27}" destId="{8C7599E2-BE7B-4EFC-B76B-A313086CE77F}" srcOrd="0" destOrd="0" presId="urn:microsoft.com/office/officeart/2005/8/layout/process1"/>
    <dgm:cxn modelId="{83406065-2B68-4270-9D43-37075023F3C4}" type="presOf" srcId="{1415D068-006B-4C67-A890-BC9C661EC091}" destId="{3540F2A1-27F5-4D8F-B99F-FE35E1FA1E60}" srcOrd="0" destOrd="0" presId="urn:microsoft.com/office/officeart/2005/8/layout/process1"/>
    <dgm:cxn modelId="{B0A12E1A-5226-45B4-AFDA-9FBB2161416D}" type="presOf" srcId="{BD0DE6FF-6905-4D04-A594-723D56A0E859}" destId="{D3F4714B-4809-4735-8A4C-04112714F3F2}" srcOrd="0" destOrd="0" presId="urn:microsoft.com/office/officeart/2005/8/layout/process1"/>
    <dgm:cxn modelId="{14B12C03-2E2A-4926-BF51-4710EBD1883B}" srcId="{1415D068-006B-4C67-A890-BC9C661EC091}" destId="{EE5DD6F1-6270-4B28-B02D-917FB93E9C57}" srcOrd="0" destOrd="0" parTransId="{50256825-6FA9-4575-ADA1-07A7CB983B97}" sibTransId="{BD0DE6FF-6905-4D04-A594-723D56A0E859}"/>
    <dgm:cxn modelId="{D17C4967-9FD4-44AA-B270-18542B71C465}" srcId="{1415D068-006B-4C67-A890-BC9C661EC091}" destId="{E3BB47CA-E011-4CE9-B9C2-D341C1684FBA}" srcOrd="3" destOrd="0" parTransId="{B90CEA34-23CF-4FE5-B71C-FEA58AC5105D}" sibTransId="{735EF565-1EBD-4DC1-9B12-CDF749788A54}"/>
    <dgm:cxn modelId="{CFBC686C-9DE5-44E6-AE70-85E56A5CAC3E}" type="presOf" srcId="{EE5DD6F1-6270-4B28-B02D-917FB93E9C57}" destId="{068F9FF0-4E9A-463C-96F4-D85D7ED70764}" srcOrd="0" destOrd="0" presId="urn:microsoft.com/office/officeart/2005/8/layout/process1"/>
    <dgm:cxn modelId="{67DADB2A-2706-47E0-9CE1-9C5F4B9CA9A6}" type="presOf" srcId="{BD0DE6FF-6905-4D04-A594-723D56A0E859}" destId="{60AB86BA-44BA-4ECE-BBC8-C742DBEC3C93}" srcOrd="1" destOrd="0" presId="urn:microsoft.com/office/officeart/2005/8/layout/process1"/>
    <dgm:cxn modelId="{6BFE7FD4-9049-4476-B0F8-143F817E5AAA}" type="presOf" srcId="{E3BB47CA-E011-4CE9-B9C2-D341C1684FBA}" destId="{0CD9F518-6282-4A6B-9D39-98D2C9A65230}" srcOrd="0" destOrd="0" presId="urn:microsoft.com/office/officeart/2005/8/layout/process1"/>
    <dgm:cxn modelId="{83E98B80-8F51-473F-BE5E-B371ECAE1419}" type="presOf" srcId="{6C0EC47B-91DF-44CA-87B7-3D62154A4847}" destId="{BA5C2B24-561C-4B7B-B7E5-B48ED6328B24}" srcOrd="0" destOrd="0" presId="urn:microsoft.com/office/officeart/2005/8/layout/process1"/>
    <dgm:cxn modelId="{9DE63D8B-A5D3-4D0F-AFB4-DD375CF41FEF}" type="presOf" srcId="{5D6F2C62-7379-4F5F-BE08-DCE1BE87460B}" destId="{6D12E450-69D6-4D00-9551-D04AC897F2EF}" srcOrd="0" destOrd="0" presId="urn:microsoft.com/office/officeart/2005/8/layout/process1"/>
    <dgm:cxn modelId="{8F77B8BE-C700-4FCA-8E0A-A20B1F606D36}" srcId="{1415D068-006B-4C67-A890-BC9C661EC091}" destId="{3CE36A63-BAEE-4AE9-85A5-094461148F27}" srcOrd="2" destOrd="0" parTransId="{B92985E8-649A-45AE-A86F-A68295791661}" sibTransId="{CB67BF97-EC11-45B9-8BEE-5701B53D26D4}"/>
    <dgm:cxn modelId="{3EA45D26-6FD9-4EE6-BF43-F7067CE7D769}" srcId="{1415D068-006B-4C67-A890-BC9C661EC091}" destId="{5D6F2C62-7379-4F5F-BE08-DCE1BE87460B}" srcOrd="1" destOrd="0" parTransId="{B1F92F68-AFD6-404C-B7CE-1A88979B84AD}" sibTransId="{6C0EC47B-91DF-44CA-87B7-3D62154A4847}"/>
    <dgm:cxn modelId="{B5979A3A-64D5-47B9-9E2F-458CC92EB763}" type="presOf" srcId="{CB67BF97-EC11-45B9-8BEE-5701B53D26D4}" destId="{B40F3E4E-DFAF-45D5-940B-049237EA95F5}" srcOrd="1" destOrd="0" presId="urn:microsoft.com/office/officeart/2005/8/layout/process1"/>
    <dgm:cxn modelId="{B536E5C1-37D6-4547-9868-D0AB66487DA0}" type="presOf" srcId="{6C0EC47B-91DF-44CA-87B7-3D62154A4847}" destId="{439ABAE3-0DB7-446B-AE58-618173057B1F}" srcOrd="1" destOrd="0" presId="urn:microsoft.com/office/officeart/2005/8/layout/process1"/>
    <dgm:cxn modelId="{82407FBF-D5F7-47F0-86FC-2613C56EDF25}" type="presParOf" srcId="{3540F2A1-27F5-4D8F-B99F-FE35E1FA1E60}" destId="{068F9FF0-4E9A-463C-96F4-D85D7ED70764}" srcOrd="0" destOrd="0" presId="urn:microsoft.com/office/officeart/2005/8/layout/process1"/>
    <dgm:cxn modelId="{F7289EEE-DBC1-4D27-8765-A3FEFAE1347B}" type="presParOf" srcId="{3540F2A1-27F5-4D8F-B99F-FE35E1FA1E60}" destId="{D3F4714B-4809-4735-8A4C-04112714F3F2}" srcOrd="1" destOrd="0" presId="urn:microsoft.com/office/officeart/2005/8/layout/process1"/>
    <dgm:cxn modelId="{8073C719-F91E-4900-A494-A7E6E491144E}" type="presParOf" srcId="{D3F4714B-4809-4735-8A4C-04112714F3F2}" destId="{60AB86BA-44BA-4ECE-BBC8-C742DBEC3C93}" srcOrd="0" destOrd="0" presId="urn:microsoft.com/office/officeart/2005/8/layout/process1"/>
    <dgm:cxn modelId="{FE41262C-D246-4A83-8C12-8D1E73D5E67A}" type="presParOf" srcId="{3540F2A1-27F5-4D8F-B99F-FE35E1FA1E60}" destId="{6D12E450-69D6-4D00-9551-D04AC897F2EF}" srcOrd="2" destOrd="0" presId="urn:microsoft.com/office/officeart/2005/8/layout/process1"/>
    <dgm:cxn modelId="{AF8A700C-ED3E-474A-AC87-637AC354C556}" type="presParOf" srcId="{3540F2A1-27F5-4D8F-B99F-FE35E1FA1E60}" destId="{BA5C2B24-561C-4B7B-B7E5-B48ED6328B24}" srcOrd="3" destOrd="0" presId="urn:microsoft.com/office/officeart/2005/8/layout/process1"/>
    <dgm:cxn modelId="{137F3187-EA39-4A55-A97E-8BA7CAE6E431}" type="presParOf" srcId="{BA5C2B24-561C-4B7B-B7E5-B48ED6328B24}" destId="{439ABAE3-0DB7-446B-AE58-618173057B1F}" srcOrd="0" destOrd="0" presId="urn:microsoft.com/office/officeart/2005/8/layout/process1"/>
    <dgm:cxn modelId="{0E9E7E9F-D4B2-40F6-A8E6-5091EFC0CED4}" type="presParOf" srcId="{3540F2A1-27F5-4D8F-B99F-FE35E1FA1E60}" destId="{8C7599E2-BE7B-4EFC-B76B-A313086CE77F}" srcOrd="4" destOrd="0" presId="urn:microsoft.com/office/officeart/2005/8/layout/process1"/>
    <dgm:cxn modelId="{A38CF7E7-54B9-45BE-A26C-A84F210E3C77}" type="presParOf" srcId="{3540F2A1-27F5-4D8F-B99F-FE35E1FA1E60}" destId="{38BCAFAE-8103-4219-A85D-160983A6DCC9}" srcOrd="5" destOrd="0" presId="urn:microsoft.com/office/officeart/2005/8/layout/process1"/>
    <dgm:cxn modelId="{0917947C-85E8-4874-BD88-01F808C4DFE3}" type="presParOf" srcId="{38BCAFAE-8103-4219-A85D-160983A6DCC9}" destId="{B40F3E4E-DFAF-45D5-940B-049237EA95F5}" srcOrd="0" destOrd="0" presId="urn:microsoft.com/office/officeart/2005/8/layout/process1"/>
    <dgm:cxn modelId="{19ADEE5E-D0E5-4FAB-8059-1C49A3FDC8A5}" type="presParOf" srcId="{3540F2A1-27F5-4D8F-B99F-FE35E1FA1E60}" destId="{0CD9F518-6282-4A6B-9D39-98D2C9A65230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8F9FF0-4E9A-463C-96F4-D85D7ED70764}">
      <dsp:nvSpPr>
        <dsp:cNvPr id="0" name=""/>
        <dsp:cNvSpPr/>
      </dsp:nvSpPr>
      <dsp:spPr>
        <a:xfrm>
          <a:off x="3549" y="34157"/>
          <a:ext cx="1551942" cy="1760484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/>
            <a:t>Sara:</a:t>
          </a:r>
          <a:r>
            <a:rPr lang="es-ES" sz="1500" kern="1200" dirty="0" smtClean="0"/>
            <a:t> Por mi está bien , pero Lorena tiene mucha ilusión de que vayamos todos juntos.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 dirty="0"/>
        </a:p>
      </dsp:txBody>
      <dsp:txXfrm>
        <a:off x="3549" y="34157"/>
        <a:ext cx="1551942" cy="1760484"/>
      </dsp:txXfrm>
    </dsp:sp>
    <dsp:sp modelId="{D3F4714B-4809-4735-8A4C-04112714F3F2}">
      <dsp:nvSpPr>
        <dsp:cNvPr id="0" name=""/>
        <dsp:cNvSpPr/>
      </dsp:nvSpPr>
      <dsp:spPr>
        <a:xfrm>
          <a:off x="1710686" y="721959"/>
          <a:ext cx="329011" cy="384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1710686" y="721959"/>
        <a:ext cx="329011" cy="384881"/>
      </dsp:txXfrm>
    </dsp:sp>
    <dsp:sp modelId="{6D12E450-69D6-4D00-9551-D04AC897F2EF}">
      <dsp:nvSpPr>
        <dsp:cNvPr id="0" name=""/>
        <dsp:cNvSpPr/>
      </dsp:nvSpPr>
      <dsp:spPr>
        <a:xfrm>
          <a:off x="2176269" y="34157"/>
          <a:ext cx="1551942" cy="1760484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133778"/>
            <a:satOff val="-2135"/>
            <a:lumOff val="205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/>
            <a:t>Imelda:</a:t>
          </a:r>
          <a:r>
            <a:rPr lang="es-ES" sz="1500" kern="1200" dirty="0" smtClean="0"/>
            <a:t> Si no va Lorena, yo no voy.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 dirty="0"/>
        </a:p>
      </dsp:txBody>
      <dsp:txXfrm>
        <a:off x="2176269" y="34157"/>
        <a:ext cx="1551942" cy="1760484"/>
      </dsp:txXfrm>
    </dsp:sp>
    <dsp:sp modelId="{BA5C2B24-561C-4B7B-B7E5-B48ED6328B24}">
      <dsp:nvSpPr>
        <dsp:cNvPr id="0" name=""/>
        <dsp:cNvSpPr/>
      </dsp:nvSpPr>
      <dsp:spPr>
        <a:xfrm>
          <a:off x="3883405" y="721959"/>
          <a:ext cx="329011" cy="384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186893"/>
            <a:satOff val="-4005"/>
            <a:lumOff val="205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3883405" y="721959"/>
        <a:ext cx="329011" cy="384881"/>
      </dsp:txXfrm>
    </dsp:sp>
    <dsp:sp modelId="{8C7599E2-BE7B-4EFC-B76B-A313086CE77F}">
      <dsp:nvSpPr>
        <dsp:cNvPr id="0" name=""/>
        <dsp:cNvSpPr/>
      </dsp:nvSpPr>
      <dsp:spPr>
        <a:xfrm>
          <a:off x="4348988" y="34157"/>
          <a:ext cx="1551942" cy="1760484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267555"/>
            <a:satOff val="-4269"/>
            <a:lumOff val="411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/>
            <a:t>Ernesto: </a:t>
          </a:r>
          <a:r>
            <a:rPr lang="es-ES" sz="1500" kern="1200" dirty="0" smtClean="0"/>
            <a:t>Podríamos irnos tu y yo solos. Que se queden las muchachas y el abuelo.</a:t>
          </a:r>
          <a:endParaRPr lang="es-MX" sz="1500" kern="1200" dirty="0"/>
        </a:p>
      </dsp:txBody>
      <dsp:txXfrm>
        <a:off x="4348988" y="34157"/>
        <a:ext cx="1551942" cy="1760484"/>
      </dsp:txXfrm>
    </dsp:sp>
    <dsp:sp modelId="{38BCAFAE-8103-4219-A85D-160983A6DCC9}">
      <dsp:nvSpPr>
        <dsp:cNvPr id="0" name=""/>
        <dsp:cNvSpPr/>
      </dsp:nvSpPr>
      <dsp:spPr>
        <a:xfrm>
          <a:off x="6056125" y="721959"/>
          <a:ext cx="329011" cy="384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186893"/>
            <a:satOff val="-4005"/>
            <a:lumOff val="205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/>
        </a:p>
      </dsp:txBody>
      <dsp:txXfrm>
        <a:off x="6056125" y="721959"/>
        <a:ext cx="329011" cy="384881"/>
      </dsp:txXfrm>
    </dsp:sp>
    <dsp:sp modelId="{0CD9F518-6282-4A6B-9D39-98D2C9A65230}">
      <dsp:nvSpPr>
        <dsp:cNvPr id="0" name=""/>
        <dsp:cNvSpPr/>
      </dsp:nvSpPr>
      <dsp:spPr>
        <a:xfrm>
          <a:off x="6521707" y="34157"/>
          <a:ext cx="1551942" cy="1760484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133778"/>
            <a:satOff val="-2135"/>
            <a:lumOff val="205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/>
            <a:t>Abuelo:</a:t>
          </a:r>
          <a:r>
            <a:rPr lang="es-ES" sz="1500" kern="1200" dirty="0" smtClean="0"/>
            <a:t> ¿Por qué no lo sometemos a votación y hacemos lo que diga la mayoría?</a:t>
          </a:r>
          <a:endParaRPr lang="es-MX" sz="1500" kern="1200" dirty="0"/>
        </a:p>
      </dsp:txBody>
      <dsp:txXfrm>
        <a:off x="6521707" y="34157"/>
        <a:ext cx="1551942" cy="1760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06CD-1467-42F4-AD6C-CBE31907FF8B}" type="datetimeFigureOut">
              <a:rPr lang="es-MX" smtClean="0"/>
              <a:pPr/>
              <a:t>26/11/2019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971550"/>
            <a:ext cx="34956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D7EE9-E02C-4917-ACCB-5BE85E6C142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="" xmlns:p14="http://schemas.microsoft.com/office/powerpoint/2010/main" val="2077987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98251"/>
          </a:xfrm>
        </p:spPr>
        <p:txBody>
          <a:bodyPr lIns="0" tIns="0" rIns="0" bIns="0"/>
          <a:lstStyle>
            <a:lvl1pPr>
              <a:defRPr sz="2588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98251"/>
          </a:xfrm>
        </p:spPr>
        <p:txBody>
          <a:bodyPr lIns="0" tIns="0" rIns="0" bIns="0"/>
          <a:lstStyle>
            <a:lvl1pPr>
              <a:defRPr sz="2588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1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1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98251"/>
          </a:xfrm>
        </p:spPr>
        <p:txBody>
          <a:bodyPr lIns="0" tIns="0" rIns="0" bIns="0"/>
          <a:lstStyle>
            <a:lvl1pPr>
              <a:defRPr sz="2588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913" y="522502"/>
            <a:ext cx="687417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bg1"/>
                </a:solidFill>
                <a:latin typeface="Soberana Sans"/>
                <a:cs typeface="Soberana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9419" y="2234006"/>
            <a:ext cx="790516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48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48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48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37897">
        <a:defRPr>
          <a:latin typeface="+mn-lt"/>
          <a:ea typeface="+mn-ea"/>
          <a:cs typeface="+mn-cs"/>
        </a:defRPr>
      </a:lvl2pPr>
      <a:lvl3pPr marL="1075796">
        <a:defRPr>
          <a:latin typeface="+mn-lt"/>
          <a:ea typeface="+mn-ea"/>
          <a:cs typeface="+mn-cs"/>
        </a:defRPr>
      </a:lvl3pPr>
      <a:lvl4pPr marL="1613693">
        <a:defRPr>
          <a:latin typeface="+mn-lt"/>
          <a:ea typeface="+mn-ea"/>
          <a:cs typeface="+mn-cs"/>
        </a:defRPr>
      </a:lvl4pPr>
      <a:lvl5pPr marL="2151590">
        <a:defRPr>
          <a:latin typeface="+mn-lt"/>
          <a:ea typeface="+mn-ea"/>
          <a:cs typeface="+mn-cs"/>
        </a:defRPr>
      </a:lvl5pPr>
      <a:lvl6pPr marL="2689487">
        <a:defRPr>
          <a:latin typeface="+mn-lt"/>
          <a:ea typeface="+mn-ea"/>
          <a:cs typeface="+mn-cs"/>
        </a:defRPr>
      </a:lvl6pPr>
      <a:lvl7pPr marL="3227386">
        <a:defRPr>
          <a:latin typeface="+mn-lt"/>
          <a:ea typeface="+mn-ea"/>
          <a:cs typeface="+mn-cs"/>
        </a:defRPr>
      </a:lvl7pPr>
      <a:lvl8pPr marL="3765283">
        <a:defRPr>
          <a:latin typeface="+mn-lt"/>
          <a:ea typeface="+mn-ea"/>
          <a:cs typeface="+mn-cs"/>
        </a:defRPr>
      </a:lvl8pPr>
      <a:lvl9pPr marL="430318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37897">
        <a:defRPr>
          <a:latin typeface="+mn-lt"/>
          <a:ea typeface="+mn-ea"/>
          <a:cs typeface="+mn-cs"/>
        </a:defRPr>
      </a:lvl2pPr>
      <a:lvl3pPr marL="1075796">
        <a:defRPr>
          <a:latin typeface="+mn-lt"/>
          <a:ea typeface="+mn-ea"/>
          <a:cs typeface="+mn-cs"/>
        </a:defRPr>
      </a:lvl3pPr>
      <a:lvl4pPr marL="1613693">
        <a:defRPr>
          <a:latin typeface="+mn-lt"/>
          <a:ea typeface="+mn-ea"/>
          <a:cs typeface="+mn-cs"/>
        </a:defRPr>
      </a:lvl4pPr>
      <a:lvl5pPr marL="2151590">
        <a:defRPr>
          <a:latin typeface="+mn-lt"/>
          <a:ea typeface="+mn-ea"/>
          <a:cs typeface="+mn-cs"/>
        </a:defRPr>
      </a:lvl5pPr>
      <a:lvl6pPr marL="2689487">
        <a:defRPr>
          <a:latin typeface="+mn-lt"/>
          <a:ea typeface="+mn-ea"/>
          <a:cs typeface="+mn-cs"/>
        </a:defRPr>
      </a:lvl6pPr>
      <a:lvl7pPr marL="3227386">
        <a:defRPr>
          <a:latin typeface="+mn-lt"/>
          <a:ea typeface="+mn-ea"/>
          <a:cs typeface="+mn-cs"/>
        </a:defRPr>
      </a:lvl7pPr>
      <a:lvl8pPr marL="3765283">
        <a:defRPr>
          <a:latin typeface="+mn-lt"/>
          <a:ea typeface="+mn-ea"/>
          <a:cs typeface="+mn-cs"/>
        </a:defRPr>
      </a:lvl8pPr>
      <a:lvl9pPr marL="430318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="" xmlns:a16="http://schemas.microsoft.com/office/drawing/2014/main" id="{29B119A2-E424-214C-A32B-4C4628CEB5CE}"/>
              </a:ext>
            </a:extLst>
          </p:cNvPr>
          <p:cNvSpPr/>
          <p:nvPr/>
        </p:nvSpPr>
        <p:spPr>
          <a:xfrm>
            <a:off x="2915024" y="0"/>
            <a:ext cx="6228976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8">
            <a:extLst>
              <a:ext uri="{FF2B5EF4-FFF2-40B4-BE49-F238E27FC236}">
                <a16:creationId xmlns="" xmlns:a16="http://schemas.microsoft.com/office/drawing/2014/main" id="{93AA6DA6-6460-904E-BA4B-E51826C86834}"/>
              </a:ext>
            </a:extLst>
          </p:cNvPr>
          <p:cNvSpPr/>
          <p:nvPr/>
        </p:nvSpPr>
        <p:spPr>
          <a:xfrm>
            <a:off x="0" y="0"/>
            <a:ext cx="2917265" cy="6858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10">
            <a:extLst>
              <a:ext uri="{FF2B5EF4-FFF2-40B4-BE49-F238E27FC236}">
                <a16:creationId xmlns="" xmlns:a16="http://schemas.microsoft.com/office/drawing/2014/main" id="{90A54EB5-7157-B740-8A0F-EC26983459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762000"/>
            <a:ext cx="9144000" cy="29238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70088" indent="-1955800">
              <a:lnSpc>
                <a:spcPts val="3812"/>
              </a:lnSpc>
            </a:pPr>
            <a:r>
              <a:rPr sz="12706" baseline="-20061" dirty="0" smtClean="0"/>
              <a:t> </a:t>
            </a:r>
            <a:r>
              <a:rPr lang="es-ES" sz="9600" baseline="-20061" dirty="0" smtClean="0"/>
              <a:t>HABLANDO </a:t>
            </a:r>
            <a:br>
              <a:rPr lang="es-ES" sz="9600" baseline="-20061" dirty="0" smtClean="0"/>
            </a:br>
            <a:r>
              <a:rPr lang="es-ES" sz="9600" baseline="-20061" dirty="0" smtClean="0"/>
              <a:t/>
            </a:r>
            <a:br>
              <a:rPr lang="es-ES" sz="9600" baseline="-20061" dirty="0" smtClean="0"/>
            </a:br>
            <a:r>
              <a:rPr lang="es-ES" sz="9600" baseline="-20061" dirty="0" smtClean="0"/>
              <a:t>NOS</a:t>
            </a:r>
            <a:br>
              <a:rPr lang="es-ES" sz="9600" baseline="-20061" dirty="0" smtClean="0"/>
            </a:br>
            <a:r>
              <a:rPr lang="es-ES" sz="9600" baseline="-20061" dirty="0" smtClean="0"/>
              <a:t/>
            </a:r>
            <a:br>
              <a:rPr lang="es-ES" sz="9600" baseline="-20061" dirty="0" smtClean="0"/>
            </a:br>
            <a:r>
              <a:rPr lang="es-ES" sz="9600" baseline="-20061" dirty="0" smtClean="0"/>
              <a:t>ENTENDEMOS</a:t>
            </a:r>
            <a:r>
              <a:rPr lang="es-MX" sz="5400" dirty="0" smtClean="0"/>
              <a:t/>
            </a:r>
            <a:br>
              <a:rPr lang="es-MX" sz="5400" dirty="0" smtClean="0"/>
            </a:br>
            <a:endParaRPr sz="5400" dirty="0"/>
          </a:p>
        </p:txBody>
      </p:sp>
      <p:sp>
        <p:nvSpPr>
          <p:cNvPr id="8" name="object 14">
            <a:extLst>
              <a:ext uri="{FF2B5EF4-FFF2-40B4-BE49-F238E27FC236}">
                <a16:creationId xmlns="" xmlns:a16="http://schemas.microsoft.com/office/drawing/2014/main" id="{1629FED3-F6BB-C14A-B152-496947790C6A}"/>
              </a:ext>
            </a:extLst>
          </p:cNvPr>
          <p:cNvSpPr/>
          <p:nvPr/>
        </p:nvSpPr>
        <p:spPr>
          <a:xfrm>
            <a:off x="1225633" y="499489"/>
            <a:ext cx="0" cy="374276"/>
          </a:xfrm>
          <a:custGeom>
            <a:avLst/>
            <a:gdLst/>
            <a:ahLst/>
            <a:cxnLst/>
            <a:rect l="l" t="t" r="r" b="b"/>
            <a:pathLst>
              <a:path h="318134">
                <a:moveTo>
                  <a:pt x="0" y="0"/>
                </a:moveTo>
                <a:lnTo>
                  <a:pt x="0" y="317804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A542659A-4FA0-6F4D-B73D-B428747300F6}"/>
              </a:ext>
            </a:extLst>
          </p:cNvPr>
          <p:cNvSpPr/>
          <p:nvPr/>
        </p:nvSpPr>
        <p:spPr>
          <a:xfrm>
            <a:off x="6477000" y="3886200"/>
            <a:ext cx="2514600" cy="23622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COLABORACIÓN</a:t>
            </a:r>
            <a:endParaRPr lang="en-US" b="1" dirty="0"/>
          </a:p>
        </p:txBody>
      </p:sp>
      <p:pic>
        <p:nvPicPr>
          <p:cNvPr id="10" name="10 Imagen" descr="C:\Users\BECAS 3\AppData\Local\Microsoft\Windows\Temporary Internet Files\Content.IE5\1C1B17PN\discapacidad1-300x272[1]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1910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5815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>
            <a:extLst>
              <a:ext uri="{FF2B5EF4-FFF2-40B4-BE49-F238E27FC236}">
                <a16:creationId xmlns="" xmlns:a16="http://schemas.microsoft.com/office/drawing/2014/main" id="{AD660D75-67BB-664B-BFD1-C1277D46D824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3" name="object 8">
            <a:extLst>
              <a:ext uri="{FF2B5EF4-FFF2-40B4-BE49-F238E27FC236}">
                <a16:creationId xmlns="" xmlns:a16="http://schemas.microsoft.com/office/drawing/2014/main" id="{E1C22324-154A-D94C-B08B-1ECFD16FE7E3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4" name="object 9">
            <a:extLst>
              <a:ext uri="{FF2B5EF4-FFF2-40B4-BE49-F238E27FC236}">
                <a16:creationId xmlns="" xmlns:a16="http://schemas.microsoft.com/office/drawing/2014/main" id="{442181FA-95F4-AD46-A6C4-B05EF93DD585}"/>
              </a:ext>
            </a:extLst>
          </p:cNvPr>
          <p:cNvSpPr/>
          <p:nvPr/>
        </p:nvSpPr>
        <p:spPr>
          <a:xfrm>
            <a:off x="0" y="457200"/>
            <a:ext cx="9144000" cy="6096000"/>
          </a:xfrm>
          <a:custGeom>
            <a:avLst/>
            <a:gdLst/>
            <a:ahLst/>
            <a:cxnLst/>
            <a:rect l="l" t="t" r="r" b="b"/>
            <a:pathLst>
              <a:path w="2256154" h="3878579">
                <a:moveTo>
                  <a:pt x="0" y="3878148"/>
                </a:moveTo>
                <a:lnTo>
                  <a:pt x="2256002" y="3878148"/>
                </a:lnTo>
                <a:lnTo>
                  <a:pt x="2256002" y="0"/>
                </a:lnTo>
                <a:lnTo>
                  <a:pt x="0" y="0"/>
                </a:lnTo>
                <a:lnTo>
                  <a:pt x="0" y="387814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r>
              <a:rPr lang="es-MX" sz="2000" dirty="0" smtClean="0"/>
              <a:t>De acuerdo a las siguientes afirmaciones, seleccione la opción que refleje su opinión</a:t>
            </a:r>
            <a:endParaRPr sz="1900" dirty="0"/>
          </a:p>
        </p:txBody>
      </p:sp>
      <p:sp>
        <p:nvSpPr>
          <p:cNvPr id="5" name="object 10">
            <a:extLst>
              <a:ext uri="{FF2B5EF4-FFF2-40B4-BE49-F238E27FC236}">
                <a16:creationId xmlns="" xmlns:a16="http://schemas.microsoft.com/office/drawing/2014/main" id="{29700AC3-8E6B-3242-A3F9-D407FB9AF115}"/>
              </a:ext>
            </a:extLst>
          </p:cNvPr>
          <p:cNvSpPr/>
          <p:nvPr/>
        </p:nvSpPr>
        <p:spPr>
          <a:xfrm>
            <a:off x="685800" y="0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34">
            <a:extLst>
              <a:ext uri="{FF2B5EF4-FFF2-40B4-BE49-F238E27FC236}">
                <a16:creationId xmlns="" xmlns:a16="http://schemas.microsoft.com/office/drawing/2014/main" id="{E754D0E2-1A68-F040-940E-A10FFF65897C}"/>
              </a:ext>
            </a:extLst>
          </p:cNvPr>
          <p:cNvSpPr txBox="1"/>
          <p:nvPr/>
        </p:nvSpPr>
        <p:spPr>
          <a:xfrm>
            <a:off x="685800" y="-76200"/>
            <a:ext cx="7696200" cy="384419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4941" rIns="0" bIns="0" rtlCol="0">
            <a:spAutoFit/>
          </a:bodyPr>
          <a:lstStyle/>
          <a:p>
            <a:pPr marL="14941">
              <a:spcBef>
                <a:spcPts val="117"/>
              </a:spcBef>
            </a:pPr>
            <a:r>
              <a:rPr lang="es-MX" sz="2400" b="1" spc="-5" dirty="0" smtClean="0">
                <a:solidFill>
                  <a:srgbClr val="FFFFFF"/>
                </a:solidFill>
                <a:latin typeface="Soberana Sans"/>
                <a:cs typeface="Soberana Sans"/>
              </a:rPr>
              <a:t>Evaluación de la sesión    Prepa:     Grupo:      Turno:</a:t>
            </a:r>
            <a:endParaRPr sz="2400" dirty="0">
              <a:latin typeface="Soberana Sans"/>
              <a:cs typeface="Soberana Sans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0" y="838200"/>
          <a:ext cx="9144000" cy="6126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429000"/>
                <a:gridCol w="1524000"/>
                <a:gridCol w="1219200"/>
                <a:gridCol w="838200"/>
                <a:gridCol w="914400"/>
                <a:gridCol w="1219200"/>
              </a:tblGrid>
              <a:tr h="0">
                <a:tc>
                  <a:txBody>
                    <a:bodyPr/>
                    <a:lstStyle/>
                    <a:p>
                      <a:r>
                        <a:rPr lang="es-MX" dirty="0" smtClean="0"/>
                        <a:t>Rubro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Totalmente en desacuerdo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En desacuerdo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Neutral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De acuerdo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Totalmente de acuerdo</a:t>
                      </a:r>
                      <a:endParaRPr lang="es-MX" sz="1600" dirty="0"/>
                    </a:p>
                  </a:txBody>
                  <a:tcPr/>
                </a:tc>
              </a:tr>
              <a:tr h="1004835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Al menos el 50% de los estudiantes identificaron elementos clave del diálogo que favorecen la resolución de problemas y facilitan el trabajo colaborativo, el respeto entre los miembros del grupo y la consecución de metas comunes. 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Los estudiantes mostraron interés y se involucraron en la actividad.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Se logró un clima de confianza en el grupo.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79120">
                <a:tc gridSpan="6">
                  <a:txBody>
                    <a:bodyPr/>
                    <a:lstStyle/>
                    <a:p>
                      <a:r>
                        <a:rPr lang="es-MX" sz="1600" dirty="0" smtClean="0"/>
                        <a:t>¿Qué funcionó bien y qué efectos positivos se observaron al realizar la actividad?</a:t>
                      </a:r>
                      <a:endParaRPr lang="es-MX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09600">
                <a:tc gridSpan="6">
                  <a:txBody>
                    <a:bodyPr/>
                    <a:lstStyle/>
                    <a:p>
                      <a:r>
                        <a:rPr lang="es-MX" sz="1600" dirty="0" smtClean="0"/>
                        <a:t>Descripción de dificultades y áreas de oportunidad</a:t>
                      </a:r>
                      <a:endParaRPr lang="es-MX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785027">
                <a:tc gridSpan="6">
                  <a:txBody>
                    <a:bodyPr/>
                    <a:lstStyle/>
                    <a:p>
                      <a:r>
                        <a:rPr lang="es-MX" sz="1600" dirty="0" smtClean="0"/>
                        <a:t>¿Qué alumnos no</a:t>
                      </a:r>
                      <a:r>
                        <a:rPr lang="es-MX" sz="1600" baseline="0" dirty="0" smtClean="0"/>
                        <a:t> realiz</a:t>
                      </a:r>
                      <a:r>
                        <a:rPr lang="es-MX" sz="1600" dirty="0" smtClean="0"/>
                        <a:t>aron la actividad? </a:t>
                      </a:r>
                    </a:p>
                    <a:p>
                      <a:r>
                        <a:rPr lang="es-ES" sz="1600" dirty="0" smtClean="0"/>
                        <a:t>1.</a:t>
                      </a:r>
                    </a:p>
                    <a:p>
                      <a:r>
                        <a:rPr lang="es-ES" sz="1600" dirty="0" smtClean="0"/>
                        <a:t>2.</a:t>
                      </a:r>
                    </a:p>
                    <a:p>
                      <a:r>
                        <a:rPr lang="es-ES" sz="1600" dirty="0" smtClean="0"/>
                        <a:t>3.</a:t>
                      </a:r>
                    </a:p>
                    <a:p>
                      <a:r>
                        <a:rPr lang="es-ES" sz="1600" dirty="0" smtClean="0"/>
                        <a:t>4.</a:t>
                      </a:r>
                      <a:endParaRPr lang="es-MX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4878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>
            <a:extLst>
              <a:ext uri="{FF2B5EF4-FFF2-40B4-BE49-F238E27FC236}">
                <a16:creationId xmlns="" xmlns:a16="http://schemas.microsoft.com/office/drawing/2014/main" id="{562E1E49-7DFD-CD4A-BF9B-ACD78050E87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772" y="228600"/>
            <a:ext cx="914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sp>
        <p:nvSpPr>
          <p:cNvPr id="17" name="Rectangle 8">
            <a:extLst>
              <a:ext uri="{FF2B5EF4-FFF2-40B4-BE49-F238E27FC236}">
                <a16:creationId xmlns="" xmlns:a16="http://schemas.microsoft.com/office/drawing/2014/main" id="{D0AED072-3FD6-894E-BD91-3688E04E582E}"/>
              </a:ext>
            </a:extLst>
          </p:cNvPr>
          <p:cNvSpPr/>
          <p:nvPr/>
        </p:nvSpPr>
        <p:spPr>
          <a:xfrm>
            <a:off x="7348061" y="1164771"/>
            <a:ext cx="103522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2500" b="1" spc="-5" dirty="0">
                <a:solidFill>
                  <a:schemeClr val="accent3">
                    <a:lumMod val="50000"/>
                  </a:schemeClr>
                </a:solidFill>
                <a:latin typeface="Soberana Sans"/>
                <a:cs typeface="Soberana Sans"/>
              </a:rPr>
              <a:t>1 min</a:t>
            </a:r>
            <a:endParaRPr lang="en-US" sz="2500" dirty="0">
              <a:solidFill>
                <a:schemeClr val="accent3">
                  <a:lumMod val="50000"/>
                </a:schemeClr>
              </a:solidFill>
              <a:latin typeface="Soberana Sans"/>
              <a:cs typeface="Soberana Sans"/>
            </a:endParaRPr>
          </a:p>
        </p:txBody>
      </p:sp>
      <p:sp>
        <p:nvSpPr>
          <p:cNvPr id="18" name="object 8">
            <a:extLst>
              <a:ext uri="{FF2B5EF4-FFF2-40B4-BE49-F238E27FC236}">
                <a16:creationId xmlns="" xmlns:a16="http://schemas.microsoft.com/office/drawing/2014/main" id="{1C06EEA0-4EF7-A444-9B22-8213EC8E3D7B}"/>
              </a:ext>
            </a:extLst>
          </p:cNvPr>
          <p:cNvSpPr/>
          <p:nvPr/>
        </p:nvSpPr>
        <p:spPr>
          <a:xfrm>
            <a:off x="838200" y="0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19" name="object 8">
            <a:extLst>
              <a:ext uri="{FF2B5EF4-FFF2-40B4-BE49-F238E27FC236}">
                <a16:creationId xmlns="" xmlns:a16="http://schemas.microsoft.com/office/drawing/2014/main" id="{FAABECC6-50FC-2C49-947B-C5F2B8C72BB4}"/>
              </a:ext>
            </a:extLst>
          </p:cNvPr>
          <p:cNvSpPr/>
          <p:nvPr/>
        </p:nvSpPr>
        <p:spPr>
          <a:xfrm>
            <a:off x="6172200" y="6477000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1DF1F269-802B-7143-93E7-6C65E080850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371600"/>
            <a:ext cx="5591200" cy="55005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sp>
        <p:nvSpPr>
          <p:cNvPr id="15" name="object 10">
            <a:extLst>
              <a:ext uri="{FF2B5EF4-FFF2-40B4-BE49-F238E27FC236}">
                <a16:creationId xmlns="" xmlns:a16="http://schemas.microsoft.com/office/drawing/2014/main" id="{1C3E75F3-53B5-C147-A4CD-E3E61C64C996}"/>
              </a:ext>
            </a:extLst>
          </p:cNvPr>
          <p:cNvSpPr txBox="1"/>
          <p:nvPr/>
        </p:nvSpPr>
        <p:spPr>
          <a:xfrm rot="60000">
            <a:off x="1072868" y="500473"/>
            <a:ext cx="4965333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s-ES" sz="2400" dirty="0">
                <a:latin typeface="Soberana Sans"/>
                <a:cs typeface="Soberana Sans"/>
              </a:rPr>
              <a:t>Escribe en</a:t>
            </a:r>
            <a:r>
              <a:rPr sz="2400" dirty="0">
                <a:latin typeface="Soberana Sans"/>
                <a:cs typeface="Soberana Sans"/>
              </a:rPr>
              <a:t> un </a:t>
            </a:r>
            <a:r>
              <a:rPr sz="2400" dirty="0" err="1">
                <a:latin typeface="Soberana Sans"/>
                <a:cs typeface="Soberana Sans"/>
              </a:rPr>
              <a:t>minuto</a:t>
            </a:r>
            <a:r>
              <a:rPr lang="es-ES" sz="2400" dirty="0">
                <a:latin typeface="Soberana Sans"/>
                <a:cs typeface="Soberana Sans"/>
              </a:rPr>
              <a:t> </a:t>
            </a:r>
          </a:p>
          <a:p>
            <a:r>
              <a:rPr lang="es-ES" sz="2400" dirty="0">
                <a:latin typeface="Soberana Sans"/>
                <a:cs typeface="Soberana Sans"/>
              </a:rPr>
              <a:t>qué te llevas de la lección</a:t>
            </a:r>
            <a:endParaRPr sz="2400" dirty="0">
              <a:latin typeface="Soberana Sans"/>
              <a:cs typeface="Soberana 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4262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="" xmlns:a16="http://schemas.microsoft.com/office/drawing/2014/main" id="{518E3142-096A-134B-84C2-0630E844E6F5}"/>
              </a:ext>
            </a:extLst>
          </p:cNvPr>
          <p:cNvSpPr/>
          <p:nvPr/>
        </p:nvSpPr>
        <p:spPr>
          <a:xfrm>
            <a:off x="-72" y="0"/>
            <a:ext cx="9144072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solidFill>
              <a:srgbClr val="004A81"/>
            </a:solidFill>
          </a:ln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8">
            <a:extLst>
              <a:ext uri="{FF2B5EF4-FFF2-40B4-BE49-F238E27FC236}">
                <a16:creationId xmlns="" xmlns:a16="http://schemas.microsoft.com/office/drawing/2014/main" id="{9F0FBF7E-10FB-C044-BBD5-0A1EA8F93F6D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8">
            <a:extLst>
              <a:ext uri="{FF2B5EF4-FFF2-40B4-BE49-F238E27FC236}">
                <a16:creationId xmlns="" xmlns:a16="http://schemas.microsoft.com/office/drawing/2014/main" id="{5EFF320A-D5A8-6548-8E95-0DA83A457C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pic>
        <p:nvPicPr>
          <p:cNvPr id="8" name="Picture 11">
            <a:extLst>
              <a:ext uri="{FF2B5EF4-FFF2-40B4-BE49-F238E27FC236}">
                <a16:creationId xmlns="" xmlns:a16="http://schemas.microsoft.com/office/drawing/2014/main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25000"/>
          </a:blip>
          <a:stretch>
            <a:fillRect/>
          </a:stretch>
        </p:blipFill>
        <p:spPr>
          <a:xfrm>
            <a:off x="7696200" y="152400"/>
            <a:ext cx="762000" cy="7620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D8CDE6EA-7FCC-1A40-8768-9D9FE31BD33E}"/>
              </a:ext>
            </a:extLst>
          </p:cNvPr>
          <p:cNvSpPr/>
          <p:nvPr/>
        </p:nvSpPr>
        <p:spPr>
          <a:xfrm>
            <a:off x="304800" y="-76200"/>
            <a:ext cx="7162800" cy="6689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s-MX" sz="3200" b="1" dirty="0" smtClean="0">
                <a:solidFill>
                  <a:srgbClr val="00B050"/>
                </a:solidFill>
              </a:rPr>
              <a:t>CONTEXTO</a:t>
            </a:r>
          </a:p>
          <a:p>
            <a:pPr marL="14941" algn="just">
              <a:spcBef>
                <a:spcPts val="447"/>
              </a:spcBef>
            </a:pPr>
            <a:r>
              <a:rPr lang="es-MX" sz="2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 diálogo es una de las herramientas más valiosas para la resolución pacífica de los conflictos. Como dice el dicho: “Hablando se entiende la gente”, y dice bien, pues es un proceso intelectual que nos permite escuchar y comprender a los otros y generar nuevas opiniones e ideas, e incluso modificar nuestras posturas. </a:t>
            </a:r>
          </a:p>
          <a:p>
            <a:pPr marL="14941" algn="just">
              <a:spcBef>
                <a:spcPts val="447"/>
              </a:spcBef>
            </a:pPr>
            <a:r>
              <a:rPr lang="es-MX" sz="2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Dialogar implica estar abiertos y mirar con respeto las ideas del otro para, eventualmente, llegar a acuerdos o ideas en común, aunque no siempre es así. </a:t>
            </a:r>
          </a:p>
          <a:p>
            <a:pPr marL="14941" algn="just">
              <a:spcBef>
                <a:spcPts val="447"/>
              </a:spcBef>
            </a:pPr>
            <a:r>
              <a:rPr lang="es-MX" sz="2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Esta breve lección, ayudará a que los estudiantes distingan herramientas para favorecer el diálogo.</a:t>
            </a:r>
          </a:p>
          <a:p>
            <a:pPr marL="14941" algn="just">
              <a:spcBef>
                <a:spcPts val="447"/>
              </a:spcBef>
            </a:pP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marL="14941" algn="just">
              <a:spcBef>
                <a:spcPts val="447"/>
              </a:spcBef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i="1" dirty="0" smtClean="0">
                <a:latin typeface="Arial" pitchFamily="34" charset="0"/>
                <a:cs typeface="Arial" pitchFamily="34" charset="0"/>
              </a:rPr>
              <a:t>Invita a los estudiantes a leer el objetivo, la introducción de la actividad, la cita y El reto es.</a:t>
            </a:r>
            <a:endParaRPr lang="en-US" sz="20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1329982E-4A41-0149-B81B-7C5AD95181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>
            <a:off x="7318072" y="3962400"/>
            <a:ext cx="1825928" cy="23749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34175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="" xmlns:a16="http://schemas.microsoft.com/office/drawing/2014/main" id="{518E3142-096A-134B-84C2-0630E844E6F5}"/>
              </a:ext>
            </a:extLst>
          </p:cNvPr>
          <p:cNvSpPr/>
          <p:nvPr/>
        </p:nvSpPr>
        <p:spPr>
          <a:xfrm>
            <a:off x="0" y="0"/>
            <a:ext cx="9144072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solidFill>
              <a:srgbClr val="004A81"/>
            </a:solidFill>
          </a:ln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5" name="object 8">
            <a:extLst>
              <a:ext uri="{FF2B5EF4-FFF2-40B4-BE49-F238E27FC236}">
                <a16:creationId xmlns="" xmlns:a16="http://schemas.microsoft.com/office/drawing/2014/main" id="{9F0FBF7E-10FB-C044-BBD5-0A1EA8F93F6D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8">
            <a:extLst>
              <a:ext uri="{FF2B5EF4-FFF2-40B4-BE49-F238E27FC236}">
                <a16:creationId xmlns="" xmlns:a16="http://schemas.microsoft.com/office/drawing/2014/main" id="{5EFF320A-D5A8-6548-8E95-0DA83A457C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11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0" y="-76200"/>
            <a:ext cx="9143999" cy="70480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¿Cuál es el objetivo de la lección?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Que los estudiantes establezcan acuerdos de convivencia y un plan que facilite el trabajo colaborativo, el respeto entre los miembros del grupo y la consecución de metas comunes.</a:t>
            </a:r>
          </a:p>
          <a:p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¿Por qué es importante?</a:t>
            </a:r>
            <a:r>
              <a:rPr lang="es-MX" sz="24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Porque el diálogo enriquece los puntos de vista y es primordial en la resolución pacífica de los conflictos; si se realiza con respeto, promueve la empatía.</a:t>
            </a:r>
          </a:p>
          <a:p>
            <a:pPr algn="r"/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000" b="1" dirty="0" smtClean="0"/>
              <a:t>“El pensamiento no tiene ataduras: vive de encuentros y muere de soledad”. </a:t>
            </a:r>
            <a:r>
              <a:rPr lang="es-MX" sz="2000" b="1" dirty="0" err="1" smtClean="0"/>
              <a:t>Edmond</a:t>
            </a:r>
            <a:r>
              <a:rPr lang="es-MX" sz="2000" b="1" dirty="0" smtClean="0"/>
              <a:t> </a:t>
            </a:r>
            <a:r>
              <a:rPr lang="es-MX" sz="2000" b="1" dirty="0" err="1" smtClean="0"/>
              <a:t>Jabès</a:t>
            </a:r>
            <a:r>
              <a:rPr lang="es-MX" sz="2000" b="1" dirty="0" smtClean="0"/>
              <a:t>.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s-ES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INTRODUCCIÓN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s-MX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Diariamente entras en contacto con personas que tienen puntos de vista diferentes a los tuyos, que discrepan sobre temas que les apasionan o aburren. Hay temas en los que, por lo regular, hay discrepancia y generalmente hacen que entremos en discusiones acaloradas, por ejemplo: religión o política. </a:t>
            </a:r>
          </a:p>
          <a:p>
            <a:pPr algn="just"/>
            <a:r>
              <a:rPr lang="es-MX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¿Qué haces cuando te encuentras en una situación así? Igual que tú, tus interlocutores tienen cosas importantes que decir, aunque difieran de ti, y merecen atención y respeto. Herramientas como el diálogo y la negociación suelen ser caminos que benefician a todos.</a:t>
            </a:r>
          </a:p>
          <a:p>
            <a:pPr algn="just"/>
            <a:r>
              <a:rPr lang="es-MX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 reto es </a:t>
            </a:r>
            <a:r>
              <a:rPr lang="es-MX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establecer acuerdos de convivencia y un plan que facilite el trabajo colaborativo, el respeto entre los miembros del grupo y la consecución de metas comunes.</a:t>
            </a:r>
          </a:p>
        </p:txBody>
      </p:sp>
    </p:spTree>
    <p:extLst>
      <p:ext uri="{BB962C8B-B14F-4D97-AF65-F5344CB8AC3E}">
        <p14:creationId xmlns="" xmlns:p14="http://schemas.microsoft.com/office/powerpoint/2010/main" val="813587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>
            <a:extLst>
              <a:ext uri="{FF2B5EF4-FFF2-40B4-BE49-F238E27FC236}">
                <a16:creationId xmlns="" xmlns:a16="http://schemas.microsoft.com/office/drawing/2014/main" id="{518E3142-096A-134B-84C2-0630E844E6F5}"/>
              </a:ext>
            </a:extLst>
          </p:cNvPr>
          <p:cNvSpPr/>
          <p:nvPr/>
        </p:nvSpPr>
        <p:spPr>
          <a:xfrm>
            <a:off x="0" y="0"/>
            <a:ext cx="9144072" cy="6858000"/>
          </a:xfrm>
          <a:custGeom>
            <a:avLst/>
            <a:gdLst/>
            <a:ahLst/>
            <a:cxnLst/>
            <a:rect l="l" t="t" r="r" b="b"/>
            <a:pathLst>
              <a:path w="5294630" h="1566545">
                <a:moveTo>
                  <a:pt x="0" y="1565998"/>
                </a:moveTo>
                <a:lnTo>
                  <a:pt x="5294566" y="1565998"/>
                </a:lnTo>
                <a:lnTo>
                  <a:pt x="5294566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solidFill>
              <a:srgbClr val="004A81"/>
            </a:solidFill>
          </a:ln>
        </p:spPr>
        <p:txBody>
          <a:bodyPr wrap="square" lIns="0" tIns="0" rIns="0" bIns="0" rtlCol="0"/>
          <a:lstStyle/>
          <a:p>
            <a:pPr algn="just"/>
            <a:endParaRPr sz="1900" dirty="0"/>
          </a:p>
        </p:txBody>
      </p:sp>
      <p:sp>
        <p:nvSpPr>
          <p:cNvPr id="5" name="object 8">
            <a:extLst>
              <a:ext uri="{FF2B5EF4-FFF2-40B4-BE49-F238E27FC236}">
                <a16:creationId xmlns="" xmlns:a16="http://schemas.microsoft.com/office/drawing/2014/main" id="{9F0FBF7E-10FB-C044-BBD5-0A1EA8F93F6D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6" name="object 8">
            <a:extLst>
              <a:ext uri="{FF2B5EF4-FFF2-40B4-BE49-F238E27FC236}">
                <a16:creationId xmlns="" xmlns:a16="http://schemas.microsoft.com/office/drawing/2014/main" id="{5EFF320A-D5A8-6548-8E95-0DA83A457C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10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228600" y="685800"/>
            <a:ext cx="86106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/>
              <a:t>Recapitule el texto de los apartados y promueva su reflexión. Puede preguntar al grupo si saben qué es un acuerdo. Esto permitirá recuperar conocimientos previos e iniciar con las actividades de la variación.</a:t>
            </a:r>
          </a:p>
          <a:p>
            <a:pPr algn="just"/>
            <a:endParaRPr lang="es-ES" sz="2400" dirty="0" smtClean="0"/>
          </a:p>
          <a:p>
            <a:pPr algn="just"/>
            <a:r>
              <a:rPr lang="es-MX" sz="2400" dirty="0" smtClean="0">
                <a:solidFill>
                  <a:schemeClr val="accent3">
                    <a:lumMod val="75000"/>
                  </a:schemeClr>
                </a:solidFill>
              </a:rPr>
              <a:t>Mencione al grupo que se trata de un ejercicio de acuerdos a partir de la lectura de un breve caso. </a:t>
            </a:r>
          </a:p>
          <a:p>
            <a:pPr algn="just"/>
            <a:r>
              <a:rPr lang="es-MX" sz="2400" dirty="0" smtClean="0">
                <a:solidFill>
                  <a:schemeClr val="accent3">
                    <a:lumMod val="75000"/>
                  </a:schemeClr>
                </a:solidFill>
              </a:rPr>
              <a:t>• Solicite al grupo que den lectura al texto De vacaciones: ¿playa o cabaña? </a:t>
            </a:r>
          </a:p>
          <a:p>
            <a:pPr algn="just"/>
            <a:r>
              <a:rPr lang="es-MX" sz="2400" dirty="0" smtClean="0">
                <a:solidFill>
                  <a:schemeClr val="accent3">
                    <a:lumMod val="75000"/>
                  </a:schemeClr>
                </a:solidFill>
              </a:rPr>
              <a:t>• Pida que respondan las preguntas que se plantean. </a:t>
            </a:r>
          </a:p>
          <a:p>
            <a:pPr algn="just"/>
            <a:r>
              <a:rPr lang="es-MX" sz="2400" dirty="0" smtClean="0">
                <a:solidFill>
                  <a:schemeClr val="accent3">
                    <a:lumMod val="75000"/>
                  </a:schemeClr>
                </a:solidFill>
              </a:rPr>
              <a:t>• Solicite que planteen una posible solución al caso.</a:t>
            </a:r>
          </a:p>
          <a:p>
            <a:pPr algn="just"/>
            <a:endParaRPr lang="es-MX" sz="2400" dirty="0" smtClean="0"/>
          </a:p>
          <a:p>
            <a:pPr algn="just"/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CONCEPTO CLAVE:</a:t>
            </a:r>
          </a:p>
          <a:p>
            <a:pPr algn="just"/>
            <a:r>
              <a:rPr lang="es-MX" sz="2000" dirty="0" smtClean="0"/>
              <a:t>Acuerdo: es una decisión que se toma en común entre dos o varias personas. </a:t>
            </a:r>
          </a:p>
          <a:p>
            <a:pPr algn="just"/>
            <a:r>
              <a:rPr lang="es-ES" sz="2000" b="1" dirty="0" smtClean="0">
                <a:solidFill>
                  <a:schemeClr val="accent3">
                    <a:lumMod val="75000"/>
                  </a:schemeClr>
                </a:solidFill>
              </a:rPr>
              <a:t>GLOSARIO:</a:t>
            </a:r>
            <a:endParaRPr lang="es-MX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r>
              <a:rPr lang="es-MX" sz="2000" dirty="0" smtClean="0"/>
              <a:t>Discrepancia: diferencia, opinión de desacuerdo sobre temas o posturas.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57200" y="15240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</a:rPr>
              <a:t>Estructura de la sesión y recomendaciones específicas</a:t>
            </a:r>
            <a:endParaRPr lang="es-MX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361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8">
            <a:extLst>
              <a:ext uri="{FF2B5EF4-FFF2-40B4-BE49-F238E27FC236}">
                <a16:creationId xmlns="" xmlns:a16="http://schemas.microsoft.com/office/drawing/2014/main" id="{43BD8204-512F-F449-8C88-0469A1952012}"/>
              </a:ext>
            </a:extLst>
          </p:cNvPr>
          <p:cNvSpPr/>
          <p:nvPr/>
        </p:nvSpPr>
        <p:spPr>
          <a:xfrm>
            <a:off x="1143000" y="0"/>
            <a:ext cx="2362200" cy="4572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304800" y="-76200"/>
            <a:ext cx="88392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2800" b="1" spc="-5" dirty="0" err="1">
                <a:solidFill>
                  <a:schemeClr val="accent3">
                    <a:lumMod val="75000"/>
                  </a:schemeClr>
                </a:solidFill>
                <a:latin typeface="Soberana Sans"/>
                <a:cs typeface="Soberana Sans"/>
              </a:rPr>
              <a:t>Actividad</a:t>
            </a:r>
            <a:r>
              <a:rPr lang="en-US" sz="2800" b="1" spc="-5" dirty="0">
                <a:solidFill>
                  <a:schemeClr val="accent3">
                    <a:lumMod val="75000"/>
                  </a:schemeClr>
                </a:solidFill>
                <a:latin typeface="Soberana Sans"/>
                <a:cs typeface="Soberana Sans"/>
              </a:rPr>
              <a:t>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Soberana Sans"/>
                <a:cs typeface="Soberana Sans"/>
              </a:rPr>
              <a:t>1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Soberana Sans"/>
                <a:cs typeface="Soberana Sans"/>
              </a:rPr>
              <a:t>. </a:t>
            </a:r>
            <a:r>
              <a:rPr lang="es-MX" sz="2800" dirty="0" smtClean="0">
                <a:solidFill>
                  <a:schemeClr val="accent3">
                    <a:lumMod val="75000"/>
                  </a:schemeClr>
                </a:solidFill>
              </a:rPr>
              <a:t>Acuerdos o desacuerdos. </a:t>
            </a:r>
            <a:endParaRPr lang="en-US" sz="2800" spc="-10" dirty="0">
              <a:solidFill>
                <a:schemeClr val="accent3">
                  <a:lumMod val="75000"/>
                </a:schemeClr>
              </a:solidFill>
              <a:latin typeface="Soberana Sans"/>
              <a:cs typeface="Soberana Sans"/>
            </a:endParaRP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Lean la siguiente situación y piensen si han vivido algo parecido. </a:t>
            </a:r>
          </a:p>
          <a:p>
            <a:pPr algn="just"/>
            <a:r>
              <a:rPr lang="es-MX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vacaciones: ¿playa o cabaña? </a:t>
            </a:r>
          </a:p>
          <a:p>
            <a:pPr algn="just"/>
            <a:r>
              <a:rPr lang="es-MX" sz="1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En la familia de Adela y Ernesto no lograban ponerse de acuerdo sobre cómo pasar la única semana de vacaciones que tienen al año. Imelda, que es quien patrocinaba el viaje, quería ir a la playa; en cambio su hija menor, Lorena, prefería ir a unas cabañas cerca del pueblo porque eso les permitiría ahorrar un poco. Adela finalmente decidió que irían a la playa sin Lorena, aunque ella no estuvo presente cuando lo propuso, lo que desató una serie de opiniones y discrepancias entre los miembros de la familia.</a:t>
            </a:r>
          </a:p>
          <a:p>
            <a:pPr algn="just"/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AutoNum type="alphaLcPeriod"/>
            </a:pPr>
            <a:r>
              <a:rPr lang="es-MX" sz="18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Analicen el caso y respondan lo siguiente: </a:t>
            </a:r>
          </a:p>
          <a:p>
            <a:pPr marL="457200" indent="-457200" algn="just"/>
            <a:r>
              <a:rPr lang="es-MX" sz="1600" dirty="0" smtClean="0">
                <a:latin typeface="Arial" pitchFamily="34" charset="0"/>
                <a:cs typeface="Arial" pitchFamily="34" charset="0"/>
              </a:rPr>
              <a:t>• ¿En qué consiste el desacuerdo entre los miembros de la familia? </a:t>
            </a:r>
          </a:p>
          <a:p>
            <a:pPr marL="457200" indent="-457200" algn="just"/>
            <a:r>
              <a:rPr lang="es-MX" sz="1600" dirty="0" smtClean="0">
                <a:latin typeface="Arial" pitchFamily="34" charset="0"/>
                <a:cs typeface="Arial" pitchFamily="34" charset="0"/>
              </a:rPr>
              <a:t>• ¿Con qué elementos crees que cuentan para resolverlo? </a:t>
            </a:r>
          </a:p>
          <a:p>
            <a:pPr marL="457200" indent="-457200" algn="just"/>
            <a:r>
              <a:rPr lang="es-MX" sz="1600" dirty="0" smtClean="0">
                <a:latin typeface="Arial" pitchFamily="34" charset="0"/>
                <a:cs typeface="Arial" pitchFamily="34" charset="0"/>
              </a:rPr>
              <a:t>• ¿Qué elementos hacen falta para que tomen acuerdos en buenos términos? </a:t>
            </a:r>
          </a:p>
          <a:p>
            <a:pPr marL="457200" indent="-457200" algn="just"/>
            <a:endParaRPr lang="es-MX" sz="18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/>
            <a:r>
              <a:rPr lang="es-MX" sz="18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b. Apelando a los principios de la comunicación asertiva y de la construcción de acuerdos, escriban una posible solución justa al problema planteado. </a:t>
            </a:r>
          </a:p>
          <a:p>
            <a:pPr marL="457200" indent="-457200" algn="just"/>
            <a:r>
              <a:rPr lang="es-ES" sz="18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1">
            <a:extLst>
              <a:ext uri="{FF2B5EF4-FFF2-40B4-BE49-F238E27FC236}">
                <a16:creationId xmlns="" xmlns:a16="http://schemas.microsoft.com/office/drawing/2014/main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72400" y="76200"/>
            <a:ext cx="609600" cy="609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pic>
      <p:graphicFrame>
        <p:nvGraphicFramePr>
          <p:cNvPr id="7" name="6 Diagrama"/>
          <p:cNvGraphicFramePr/>
          <p:nvPr/>
        </p:nvGraphicFramePr>
        <p:xfrm>
          <a:off x="685800" y="2895600"/>
          <a:ext cx="80772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65122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8">
            <a:extLst>
              <a:ext uri="{FF2B5EF4-FFF2-40B4-BE49-F238E27FC236}">
                <a16:creationId xmlns="" xmlns:a16="http://schemas.microsoft.com/office/drawing/2014/main" id="{43BD8204-512F-F449-8C88-0469A1952012}"/>
              </a:ext>
            </a:extLst>
          </p:cNvPr>
          <p:cNvSpPr/>
          <p:nvPr/>
        </p:nvSpPr>
        <p:spPr>
          <a:xfrm>
            <a:off x="1143000" y="0"/>
            <a:ext cx="2362200" cy="4572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228600" y="381000"/>
            <a:ext cx="86106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4000" b="1" spc="-5" dirty="0" err="1">
                <a:solidFill>
                  <a:schemeClr val="accent3">
                    <a:lumMod val="75000"/>
                  </a:schemeClr>
                </a:solidFill>
                <a:latin typeface="Soberana Sans"/>
                <a:cs typeface="Soberana Sans"/>
              </a:rPr>
              <a:t>Actividad</a:t>
            </a:r>
            <a:r>
              <a:rPr lang="en-US" sz="4000" b="1" spc="-5" dirty="0">
                <a:solidFill>
                  <a:schemeClr val="accent3">
                    <a:lumMod val="75000"/>
                  </a:schemeClr>
                </a:solidFill>
                <a:latin typeface="Soberana Sans"/>
                <a:cs typeface="Soberana Sans"/>
              </a:rPr>
              <a:t> </a:t>
            </a:r>
            <a:r>
              <a:rPr lang="en-US" sz="4000" b="1" dirty="0">
                <a:solidFill>
                  <a:schemeClr val="accent3">
                    <a:lumMod val="75000"/>
                  </a:schemeClr>
                </a:solidFill>
                <a:latin typeface="Soberana Sans"/>
                <a:cs typeface="Soberana Sans"/>
              </a:rPr>
              <a:t>2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latin typeface="Soberana Sans"/>
                <a:cs typeface="Soberana Sans"/>
              </a:rPr>
              <a:t>. </a:t>
            </a:r>
            <a:r>
              <a:rPr lang="es-MX" sz="4000" dirty="0" smtClean="0">
                <a:solidFill>
                  <a:schemeClr val="accent3">
                    <a:lumMod val="75000"/>
                  </a:schemeClr>
                </a:solidFill>
              </a:rPr>
              <a:t>Lo que sé que puedo.</a:t>
            </a:r>
            <a:endParaRPr lang="en-US" sz="4000" spc="-10" dirty="0">
              <a:solidFill>
                <a:schemeClr val="accent3">
                  <a:lumMod val="75000"/>
                </a:schemeClr>
              </a:solidFill>
              <a:latin typeface="Soberana Sans"/>
              <a:cs typeface="Soberana Sans"/>
            </a:endParaRPr>
          </a:p>
          <a:p>
            <a:endParaRPr lang="en-US" sz="1200" dirty="0">
              <a:latin typeface="Soberana Sans" panose="02000000000000000000" pitchFamily="2" charset="77"/>
            </a:endParaRPr>
          </a:p>
          <a:p>
            <a:pPr algn="just"/>
            <a:r>
              <a:rPr lang="es-MX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Mencione que se promueve la reafirmación sobre habilidades que se ponen en juego durante el diálogo colaborativo como: la asertividad, la escucha activa o la empatía. </a:t>
            </a:r>
          </a:p>
          <a:p>
            <a:pPr algn="just"/>
            <a:r>
              <a:rPr lang="es-MX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Solicite que hagan un recuento sobre temas que han revisado en las lecciones y en materias de las áreas de Ciencias sociales y de Comunicación, para que recuperen un listado de las habilidades que entran en juego en el diálogo. </a:t>
            </a: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Elabora una lista de las habilidades que consideras que deben ponerse en juego para llegar a la solución que se propuso en el ejercicio anterior.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___________________________________________________________________________________________________________________________________________________</a:t>
            </a: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800" dirty="0" smtClean="0">
                <a:latin typeface="Arial" pitchFamily="34" charset="0"/>
                <a:cs typeface="Arial" pitchFamily="34" charset="0"/>
              </a:rPr>
              <a:t>Comparte tu lista con un compañero del grupo e intercambien opiniones.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1">
            <a:extLst>
              <a:ext uri="{FF2B5EF4-FFF2-40B4-BE49-F238E27FC236}">
                <a16:creationId xmlns="" xmlns:a16="http://schemas.microsoft.com/office/drawing/2014/main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0"/>
            <a:ext cx="60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="" xmlns:p14="http://schemas.microsoft.com/office/powerpoint/2010/main" val="3827032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8">
            <a:extLst>
              <a:ext uri="{FF2B5EF4-FFF2-40B4-BE49-F238E27FC236}">
                <a16:creationId xmlns="" xmlns:a16="http://schemas.microsoft.com/office/drawing/2014/main" id="{93C68F64-59BF-4540-9459-4FC4E983006E}"/>
              </a:ext>
            </a:extLst>
          </p:cNvPr>
          <p:cNvSpPr/>
          <p:nvPr/>
        </p:nvSpPr>
        <p:spPr>
          <a:xfrm>
            <a:off x="838200" y="-7257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8" name="object 8">
            <a:extLst>
              <a:ext uri="{FF2B5EF4-FFF2-40B4-BE49-F238E27FC236}">
                <a16:creationId xmlns="" xmlns:a16="http://schemas.microsoft.com/office/drawing/2014/main" id="{136C9A33-2B37-1047-8B7D-A3B722769859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7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831376" y="2035314"/>
            <a:ext cx="7315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4000" dirty="0">
                <a:latin typeface="Soberana Sans" panose="02000000000000000000" pitchFamily="50" charset="0"/>
                <a:cs typeface="Soberana Sans"/>
              </a:rPr>
              <a:t>Lean </a:t>
            </a:r>
            <a:r>
              <a:rPr lang="en-US" sz="4000" dirty="0" err="1" smtClean="0">
                <a:latin typeface="Soberana Sans" panose="02000000000000000000" pitchFamily="50" charset="0"/>
                <a:cs typeface="Soberana Sans"/>
              </a:rPr>
              <a:t>reafirmo</a:t>
            </a:r>
            <a:r>
              <a:rPr lang="en-US" sz="4000" dirty="0" smtClean="0">
                <a:latin typeface="Soberana Sans" panose="02000000000000000000" pitchFamily="50" charset="0"/>
                <a:cs typeface="Soberana Sans"/>
              </a:rPr>
              <a:t> y </a:t>
            </a:r>
            <a:r>
              <a:rPr lang="en-US" sz="4000" dirty="0" err="1" smtClean="0">
                <a:latin typeface="Soberana Sans" panose="02000000000000000000" pitchFamily="50" charset="0"/>
                <a:cs typeface="Soberana Sans"/>
              </a:rPr>
              <a:t>ordeno</a:t>
            </a:r>
            <a:r>
              <a:rPr lang="en-US" sz="4000" dirty="0" smtClean="0">
                <a:latin typeface="Soberana Sans" panose="02000000000000000000" pitchFamily="50" charset="0"/>
                <a:cs typeface="Soberana Sans"/>
              </a:rPr>
              <a:t> </a:t>
            </a:r>
            <a:r>
              <a:rPr lang="en-US" sz="4000" dirty="0">
                <a:latin typeface="Soberana Sans" panose="02000000000000000000" pitchFamily="50" charset="0"/>
                <a:cs typeface="Soberana Sans"/>
              </a:rPr>
              <a:t>de la </a:t>
            </a:r>
            <a:r>
              <a:rPr lang="en-US" sz="4000" dirty="0" err="1" smtClean="0">
                <a:latin typeface="Soberana Sans" panose="02000000000000000000" pitchFamily="50" charset="0"/>
                <a:cs typeface="Soberana Sans"/>
              </a:rPr>
              <a:t>actividad</a:t>
            </a:r>
            <a:r>
              <a:rPr lang="en-US" sz="4000" dirty="0" smtClean="0">
                <a:latin typeface="Soberana Sans" panose="02000000000000000000" pitchFamily="50" charset="0"/>
                <a:cs typeface="Soberana Sans"/>
              </a:rPr>
              <a:t>. </a:t>
            </a:r>
            <a:endParaRPr lang="en-US" sz="4000" dirty="0">
              <a:latin typeface="Soberana Sans" panose="02000000000000000000" pitchFamily="50" charset="0"/>
              <a:cs typeface="Soberana Sans"/>
            </a:endParaRPr>
          </a:p>
        </p:txBody>
      </p:sp>
      <p:pic>
        <p:nvPicPr>
          <p:cNvPr id="9" name="Picture 11">
            <a:extLst>
              <a:ext uri="{FF2B5EF4-FFF2-40B4-BE49-F238E27FC236}">
                <a16:creationId xmlns="" xmlns:a16="http://schemas.microsoft.com/office/drawing/2014/main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228600"/>
            <a:ext cx="914400" cy="914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11DF9C62-BFF4-B84B-8FD8-BDBDA2B86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0057" y="4191000"/>
            <a:ext cx="1943100" cy="25273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="" xmlns:p14="http://schemas.microsoft.com/office/powerpoint/2010/main" val="1289075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8">
            <a:extLst>
              <a:ext uri="{FF2B5EF4-FFF2-40B4-BE49-F238E27FC236}">
                <a16:creationId xmlns="" xmlns:a16="http://schemas.microsoft.com/office/drawing/2014/main" id="{43BD8204-512F-F449-8C88-0469A1952012}"/>
              </a:ext>
            </a:extLst>
          </p:cNvPr>
          <p:cNvSpPr/>
          <p:nvPr/>
        </p:nvSpPr>
        <p:spPr>
          <a:xfrm>
            <a:off x="1143000" y="0"/>
            <a:ext cx="2362200" cy="5334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224F731-B888-5F47-8F28-25747EE91283}"/>
              </a:ext>
            </a:extLst>
          </p:cNvPr>
          <p:cNvSpPr/>
          <p:nvPr/>
        </p:nvSpPr>
        <p:spPr>
          <a:xfrm>
            <a:off x="228600" y="510361"/>
            <a:ext cx="89154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4000" b="1" spc="-5" dirty="0" smtClean="0">
                <a:solidFill>
                  <a:schemeClr val="accent3">
                    <a:lumMod val="75000"/>
                  </a:schemeClr>
                </a:solidFill>
                <a:latin typeface="Soberana Sans"/>
                <a:cs typeface="Soberana Sans"/>
              </a:rPr>
              <a:t>REAFIRMO Y ORDENO.</a:t>
            </a:r>
            <a:endParaRPr lang="en-US" sz="1200" dirty="0">
              <a:solidFill>
                <a:schemeClr val="accent3">
                  <a:lumMod val="75000"/>
                </a:schemeClr>
              </a:solidFill>
              <a:latin typeface="Soberana Sans" panose="02000000000000000000" pitchFamily="2" charset="77"/>
            </a:endParaRPr>
          </a:p>
          <a:p>
            <a:pPr algn="just"/>
            <a:r>
              <a:rPr lang="es-MX" sz="28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Los puntos de vista diversos nos enriquecen. Aprender a escuchar, dialogar y negociar con respeto, haciendo uso de la comunicación asertiva, son procesos que, en lo cotidiano, pueden aportar a la transformación y solución de conflictos. </a:t>
            </a:r>
          </a:p>
          <a:p>
            <a:pPr algn="just"/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Aunque encuentres puntos de vista que no concuerden con los tuyos, recuerda que le pertenecen a personas que tienen los mismos derechos que tú y que sus necesidades también son válidas. Llegar a acuerdos con personas que opinan distinto forma parte de la cultura de paz.</a:t>
            </a:r>
            <a:r>
              <a:rPr lang="es-MX" sz="4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s-ES" sz="2400" dirty="0" smtClean="0">
              <a:solidFill>
                <a:schemeClr val="accent3">
                  <a:lumMod val="50000"/>
                </a:schemeClr>
              </a:solidFill>
              <a:latin typeface="Soberana Sans" panose="02000000000000000000" pitchFamily="2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427BBAB-229C-6A48-89CA-BF841E69E54E}"/>
              </a:ext>
            </a:extLst>
          </p:cNvPr>
          <p:cNvSpPr/>
          <p:nvPr/>
        </p:nvSpPr>
        <p:spPr>
          <a:xfrm>
            <a:off x="7340238" y="501134"/>
            <a:ext cx="103522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941">
              <a:spcBef>
                <a:spcPts val="447"/>
              </a:spcBef>
            </a:pPr>
            <a:r>
              <a:rPr lang="en-US" sz="2500" b="1" spc="-5" dirty="0">
                <a:solidFill>
                  <a:schemeClr val="accent3">
                    <a:lumMod val="75000"/>
                  </a:schemeClr>
                </a:solidFill>
                <a:latin typeface="Soberana Sans"/>
                <a:cs typeface="Soberana Sans"/>
              </a:rPr>
              <a:t>8</a:t>
            </a:r>
            <a:r>
              <a:rPr lang="en-US" sz="2500" b="1" spc="-5" dirty="0" smtClean="0">
                <a:solidFill>
                  <a:schemeClr val="accent3">
                    <a:lumMod val="75000"/>
                  </a:schemeClr>
                </a:solidFill>
                <a:latin typeface="Soberana Sans"/>
                <a:cs typeface="Soberana Sans"/>
              </a:rPr>
              <a:t> </a:t>
            </a:r>
            <a:r>
              <a:rPr lang="en-US" sz="2500" b="1" spc="-5" dirty="0">
                <a:solidFill>
                  <a:schemeClr val="accent3">
                    <a:lumMod val="75000"/>
                  </a:schemeClr>
                </a:solidFill>
                <a:latin typeface="Soberana Sans"/>
                <a:cs typeface="Soberana Sans"/>
              </a:rPr>
              <a:t>min</a:t>
            </a:r>
            <a:endParaRPr lang="en-US" sz="2500" dirty="0">
              <a:solidFill>
                <a:schemeClr val="accent3">
                  <a:lumMod val="75000"/>
                </a:schemeClr>
              </a:solidFill>
              <a:latin typeface="Soberana Sans"/>
              <a:cs typeface="Soberana Sans"/>
            </a:endParaRPr>
          </a:p>
        </p:txBody>
      </p:sp>
      <p:pic>
        <p:nvPicPr>
          <p:cNvPr id="6" name="Picture 11">
            <a:extLst>
              <a:ext uri="{FF2B5EF4-FFF2-40B4-BE49-F238E27FC236}">
                <a16:creationId xmlns="" xmlns:a16="http://schemas.microsoft.com/office/drawing/2014/main" id="{CDC0B9EF-4261-4A43-BE28-326C0BC7C73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228600"/>
            <a:ext cx="914400" cy="914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="" xmlns:p14="http://schemas.microsoft.com/office/powerpoint/2010/main" val="2395081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>
            <a:extLst>
              <a:ext uri="{FF2B5EF4-FFF2-40B4-BE49-F238E27FC236}">
                <a16:creationId xmlns="" xmlns:a16="http://schemas.microsoft.com/office/drawing/2014/main" id="{AD660D75-67BB-664B-BFD1-C1277D46D824}"/>
              </a:ext>
            </a:extLst>
          </p:cNvPr>
          <p:cNvSpPr/>
          <p:nvPr/>
        </p:nvSpPr>
        <p:spPr>
          <a:xfrm>
            <a:off x="914400" y="0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3" name="object 8">
            <a:extLst>
              <a:ext uri="{FF2B5EF4-FFF2-40B4-BE49-F238E27FC236}">
                <a16:creationId xmlns="" xmlns:a16="http://schemas.microsoft.com/office/drawing/2014/main" id="{E1C22324-154A-D94C-B08B-1ECFD16FE7E3}"/>
              </a:ext>
            </a:extLst>
          </p:cNvPr>
          <p:cNvSpPr/>
          <p:nvPr/>
        </p:nvSpPr>
        <p:spPr>
          <a:xfrm>
            <a:off x="6281057" y="6495143"/>
            <a:ext cx="2362200" cy="381000"/>
          </a:xfrm>
          <a:custGeom>
            <a:avLst/>
            <a:gdLst/>
            <a:ahLst/>
            <a:cxnLst/>
            <a:rect l="l" t="t" r="r" b="b"/>
            <a:pathLst>
              <a:path w="2479675" h="1566545">
                <a:moveTo>
                  <a:pt x="0" y="1565998"/>
                </a:moveTo>
                <a:lnTo>
                  <a:pt x="2479332" y="1565998"/>
                </a:lnTo>
                <a:lnTo>
                  <a:pt x="2479332" y="0"/>
                </a:lnTo>
                <a:lnTo>
                  <a:pt x="0" y="0"/>
                </a:lnTo>
                <a:lnTo>
                  <a:pt x="0" y="1565998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 sz="1900"/>
          </a:p>
        </p:txBody>
      </p:sp>
      <p:sp>
        <p:nvSpPr>
          <p:cNvPr id="4" name="object 9">
            <a:extLst>
              <a:ext uri="{FF2B5EF4-FFF2-40B4-BE49-F238E27FC236}">
                <a16:creationId xmlns="" xmlns:a16="http://schemas.microsoft.com/office/drawing/2014/main" id="{442181FA-95F4-AD46-A6C4-B05EF93DD585}"/>
              </a:ext>
            </a:extLst>
          </p:cNvPr>
          <p:cNvSpPr/>
          <p:nvPr/>
        </p:nvSpPr>
        <p:spPr>
          <a:xfrm>
            <a:off x="685800" y="1244696"/>
            <a:ext cx="7634507" cy="5055208"/>
          </a:xfrm>
          <a:custGeom>
            <a:avLst/>
            <a:gdLst/>
            <a:ahLst/>
            <a:cxnLst/>
            <a:rect l="l" t="t" r="r" b="b"/>
            <a:pathLst>
              <a:path w="2256154" h="3878579">
                <a:moveTo>
                  <a:pt x="0" y="3878148"/>
                </a:moveTo>
                <a:lnTo>
                  <a:pt x="2256002" y="3878148"/>
                </a:lnTo>
                <a:lnTo>
                  <a:pt x="2256002" y="0"/>
                </a:lnTo>
                <a:lnTo>
                  <a:pt x="0" y="0"/>
                </a:lnTo>
                <a:lnTo>
                  <a:pt x="0" y="387814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0" rIns="0" bIns="0" rtlCol="0"/>
          <a:lstStyle/>
          <a:p>
            <a:endParaRPr lang="es-MX" sz="2000" dirty="0" smtClean="0"/>
          </a:p>
          <a:p>
            <a:endParaRPr lang="es-MX" sz="2000" dirty="0" smtClean="0"/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Escucha con atención y respeto los puntos de vista distintos a los tuyos; aprende de ellos. Mira los conflictos desde la perspectiva de los otros para que tu visión sea más amplia y tus capacidades de resolución, más respetuosas y justas. Utiliza las herramientas del diálogo y negociación en tus relaciones diarias</a:t>
            </a: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endParaRPr lang="es-ES" sz="2000" dirty="0" smtClean="0"/>
          </a:p>
          <a:p>
            <a:endParaRPr lang="es-ES" sz="2000" dirty="0" smtClean="0"/>
          </a:p>
          <a:p>
            <a:r>
              <a:rPr lang="es-MX" sz="2000" dirty="0" smtClean="0"/>
              <a:t>El siguiente cortometraje se ilustra lo que sucede cuando no escuchamos los puntos de vista ajenos al nuestro y cómo pueden mejorar las cosas si somos atentos. Te invitamos a mirarlo: https://www.youtube.com/watch?time_continue=231&amp;v=rBAFH0WZRo0</a:t>
            </a:r>
          </a:p>
          <a:p>
            <a:endParaRPr lang="es-ES" sz="2000" dirty="0" smtClean="0"/>
          </a:p>
          <a:p>
            <a:endParaRPr lang="es-ES" sz="2000" dirty="0" smtClean="0"/>
          </a:p>
          <a:p>
            <a:endParaRPr lang="es-ES" sz="2000" dirty="0" smtClean="0"/>
          </a:p>
          <a:p>
            <a:endParaRPr lang="es-ES" sz="2000" dirty="0" smtClean="0"/>
          </a:p>
          <a:p>
            <a:endParaRPr sz="1900" dirty="0"/>
          </a:p>
        </p:txBody>
      </p:sp>
      <p:sp>
        <p:nvSpPr>
          <p:cNvPr id="5" name="object 10">
            <a:extLst>
              <a:ext uri="{FF2B5EF4-FFF2-40B4-BE49-F238E27FC236}">
                <a16:creationId xmlns="" xmlns:a16="http://schemas.microsoft.com/office/drawing/2014/main" id="{29700AC3-8E6B-3242-A3F9-D407FB9AF115}"/>
              </a:ext>
            </a:extLst>
          </p:cNvPr>
          <p:cNvSpPr/>
          <p:nvPr/>
        </p:nvSpPr>
        <p:spPr>
          <a:xfrm>
            <a:off x="685800" y="4260065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es-ES" sz="1900" dirty="0" smtClean="0">
                <a:solidFill>
                  <a:schemeClr val="bg1"/>
                </a:solidFill>
                <a:latin typeface="Arial Black" pitchFamily="34" charset="0"/>
              </a:rPr>
              <a:t>      </a:t>
            </a:r>
            <a:r>
              <a:rPr lang="es-ES" sz="2400" dirty="0" smtClean="0">
                <a:solidFill>
                  <a:schemeClr val="bg1"/>
                </a:solidFill>
                <a:latin typeface="Arial Black" pitchFamily="34" charset="0"/>
              </a:rPr>
              <a:t>¿Quieres saber más?</a:t>
            </a:r>
            <a:endParaRPr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object 34">
            <a:extLst>
              <a:ext uri="{FF2B5EF4-FFF2-40B4-BE49-F238E27FC236}">
                <a16:creationId xmlns="" xmlns:a16="http://schemas.microsoft.com/office/drawing/2014/main" id="{E754D0E2-1A68-F040-940E-A10FFF65897C}"/>
              </a:ext>
            </a:extLst>
          </p:cNvPr>
          <p:cNvSpPr txBox="1"/>
          <p:nvPr/>
        </p:nvSpPr>
        <p:spPr>
          <a:xfrm>
            <a:off x="943708" y="780361"/>
            <a:ext cx="5147383" cy="445974"/>
          </a:xfrm>
          <a:prstGeom prst="rect">
            <a:avLst/>
          </a:prstGeom>
        </p:spPr>
        <p:txBody>
          <a:bodyPr vert="horz" wrap="square" lIns="0" tIns="14941" rIns="0" bIns="0" rtlCol="0">
            <a:spAutoFit/>
          </a:bodyPr>
          <a:lstStyle/>
          <a:p>
            <a:pPr marL="14941">
              <a:spcBef>
                <a:spcPts val="117"/>
              </a:spcBef>
            </a:pPr>
            <a:r>
              <a:rPr lang="es-ES" sz="2800" b="1" spc="-5" dirty="0">
                <a:solidFill>
                  <a:srgbClr val="FFFFFF"/>
                </a:solidFill>
                <a:latin typeface="Soberana Sans"/>
                <a:cs typeface="Soberana Sans"/>
              </a:rPr>
              <a:t>Quieres saber más</a:t>
            </a:r>
            <a:endParaRPr sz="2800" dirty="0">
              <a:latin typeface="Soberana Sans"/>
              <a:cs typeface="Soberana Sans"/>
            </a:endParaRPr>
          </a:p>
        </p:txBody>
      </p:sp>
      <p:sp>
        <p:nvSpPr>
          <p:cNvPr id="9" name="object 10">
            <a:extLst>
              <a:ext uri="{FF2B5EF4-FFF2-40B4-BE49-F238E27FC236}">
                <a16:creationId xmlns="" xmlns:a16="http://schemas.microsoft.com/office/drawing/2014/main" id="{29700AC3-8E6B-3242-A3F9-D407FB9AF115}"/>
              </a:ext>
            </a:extLst>
          </p:cNvPr>
          <p:cNvSpPr/>
          <p:nvPr/>
        </p:nvSpPr>
        <p:spPr>
          <a:xfrm>
            <a:off x="685800" y="1219200"/>
            <a:ext cx="7634514" cy="464335"/>
          </a:xfrm>
          <a:custGeom>
            <a:avLst/>
            <a:gdLst/>
            <a:ahLst/>
            <a:cxnLst/>
            <a:rect l="l" t="t" r="r" b="b"/>
            <a:pathLst>
              <a:path w="2256154" h="318134">
                <a:moveTo>
                  <a:pt x="2116302" y="0"/>
                </a:moveTo>
                <a:lnTo>
                  <a:pt x="139700" y="0"/>
                </a:lnTo>
                <a:lnTo>
                  <a:pt x="58935" y="2182"/>
                </a:lnTo>
                <a:lnTo>
                  <a:pt x="17462" y="17462"/>
                </a:lnTo>
                <a:lnTo>
                  <a:pt x="2182" y="58935"/>
                </a:lnTo>
                <a:lnTo>
                  <a:pt x="0" y="139700"/>
                </a:lnTo>
                <a:lnTo>
                  <a:pt x="0" y="317804"/>
                </a:lnTo>
                <a:lnTo>
                  <a:pt x="2256002" y="317804"/>
                </a:lnTo>
                <a:lnTo>
                  <a:pt x="2256002" y="139700"/>
                </a:lnTo>
                <a:lnTo>
                  <a:pt x="2253819" y="58935"/>
                </a:lnTo>
                <a:lnTo>
                  <a:pt x="2238540" y="17462"/>
                </a:lnTo>
                <a:lnTo>
                  <a:pt x="2197066" y="2182"/>
                </a:lnTo>
                <a:lnTo>
                  <a:pt x="2116302" y="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r>
              <a:rPr lang="es-ES" sz="2400" dirty="0" smtClean="0">
                <a:latin typeface="Arial Black" pitchFamily="34" charset="0"/>
              </a:rPr>
              <a:t>     </a:t>
            </a:r>
            <a:r>
              <a:rPr lang="es-ES" sz="2400" dirty="0" smtClean="0">
                <a:solidFill>
                  <a:schemeClr val="bg1"/>
                </a:solidFill>
                <a:latin typeface="Arial Black" pitchFamily="34" charset="0"/>
              </a:rPr>
              <a:t>Para tu vida diaria</a:t>
            </a:r>
            <a:endParaRPr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878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D483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1694</TotalTime>
  <Words>1236</Words>
  <Application>Microsoft Office PowerPoint</Application>
  <PresentationFormat>Carta (216 x 279 mm)</PresentationFormat>
  <Paragraphs>105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Office Theme</vt:lpstr>
      <vt:lpstr> HABLANDO   NOS  ENTENDEMOS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¿De qué se trata la conciencia social?</dc:title>
  <dc:creator>Ana Paulina Monroy Velasco</dc:creator>
  <cp:lastModifiedBy>TUTORIAS ELIZABETH</cp:lastModifiedBy>
  <cp:revision>142</cp:revision>
  <dcterms:created xsi:type="dcterms:W3CDTF">2018-06-27T19:50:18Z</dcterms:created>
  <dcterms:modified xsi:type="dcterms:W3CDTF">2019-11-26T21:09:14Z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2018-06-27T00:00:00Z</vt:filetime>
  </property>
</Properties>
</file>