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9" r:id="rId2"/>
    <p:sldId id="328" r:id="rId3"/>
    <p:sldId id="326" r:id="rId4"/>
    <p:sldId id="327" r:id="rId5"/>
    <p:sldId id="265" r:id="rId6"/>
    <p:sldId id="316" r:id="rId7"/>
    <p:sldId id="317" r:id="rId8"/>
    <p:sldId id="330" r:id="rId9"/>
    <p:sldId id="336" r:id="rId10"/>
    <p:sldId id="334" r:id="rId11"/>
  </p:sldIdLst>
  <p:sldSz cx="9144000" cy="6858000" type="letter"/>
  <p:notesSz cx="10058400" cy="7772400"/>
  <p:defaultTextStyle>
    <a:defPPr>
      <a:defRPr lang="en-US"/>
    </a:defPPr>
    <a:lvl1pPr marL="0" algn="l" defTabSz="820583" rtl="0" eaLnBrk="1" latinLnBrk="0" hangingPunct="1">
      <a:defRPr sz="1615" kern="1200">
        <a:solidFill>
          <a:schemeClr val="tx1"/>
        </a:solidFill>
        <a:latin typeface="+mn-lt"/>
        <a:ea typeface="+mn-ea"/>
        <a:cs typeface="+mn-cs"/>
      </a:defRPr>
    </a:lvl1pPr>
    <a:lvl2pPr marL="410291" algn="l" defTabSz="820583" rtl="0" eaLnBrk="1" latinLnBrk="0" hangingPunct="1">
      <a:defRPr sz="1615" kern="1200">
        <a:solidFill>
          <a:schemeClr val="tx1"/>
        </a:solidFill>
        <a:latin typeface="+mn-lt"/>
        <a:ea typeface="+mn-ea"/>
        <a:cs typeface="+mn-cs"/>
      </a:defRPr>
    </a:lvl2pPr>
    <a:lvl3pPr marL="820583" algn="l" defTabSz="820583" rtl="0" eaLnBrk="1" latinLnBrk="0" hangingPunct="1">
      <a:defRPr sz="1615" kern="1200">
        <a:solidFill>
          <a:schemeClr val="tx1"/>
        </a:solidFill>
        <a:latin typeface="+mn-lt"/>
        <a:ea typeface="+mn-ea"/>
        <a:cs typeface="+mn-cs"/>
      </a:defRPr>
    </a:lvl3pPr>
    <a:lvl4pPr marL="1230874" algn="l" defTabSz="820583" rtl="0" eaLnBrk="1" latinLnBrk="0" hangingPunct="1">
      <a:defRPr sz="1615" kern="1200">
        <a:solidFill>
          <a:schemeClr val="tx1"/>
        </a:solidFill>
        <a:latin typeface="+mn-lt"/>
        <a:ea typeface="+mn-ea"/>
        <a:cs typeface="+mn-cs"/>
      </a:defRPr>
    </a:lvl4pPr>
    <a:lvl5pPr marL="1641165" algn="l" defTabSz="820583" rtl="0" eaLnBrk="1" latinLnBrk="0" hangingPunct="1">
      <a:defRPr sz="1615" kern="1200">
        <a:solidFill>
          <a:schemeClr val="tx1"/>
        </a:solidFill>
        <a:latin typeface="+mn-lt"/>
        <a:ea typeface="+mn-ea"/>
        <a:cs typeface="+mn-cs"/>
      </a:defRPr>
    </a:lvl5pPr>
    <a:lvl6pPr marL="2051456" algn="l" defTabSz="820583" rtl="0" eaLnBrk="1" latinLnBrk="0" hangingPunct="1">
      <a:defRPr sz="1615" kern="1200">
        <a:solidFill>
          <a:schemeClr val="tx1"/>
        </a:solidFill>
        <a:latin typeface="+mn-lt"/>
        <a:ea typeface="+mn-ea"/>
        <a:cs typeface="+mn-cs"/>
      </a:defRPr>
    </a:lvl6pPr>
    <a:lvl7pPr marL="2461748" algn="l" defTabSz="820583" rtl="0" eaLnBrk="1" latinLnBrk="0" hangingPunct="1">
      <a:defRPr sz="1615" kern="1200">
        <a:solidFill>
          <a:schemeClr val="tx1"/>
        </a:solidFill>
        <a:latin typeface="+mn-lt"/>
        <a:ea typeface="+mn-ea"/>
        <a:cs typeface="+mn-cs"/>
      </a:defRPr>
    </a:lvl7pPr>
    <a:lvl8pPr marL="2872039" algn="l" defTabSz="820583" rtl="0" eaLnBrk="1" latinLnBrk="0" hangingPunct="1">
      <a:defRPr sz="1615" kern="1200">
        <a:solidFill>
          <a:schemeClr val="tx1"/>
        </a:solidFill>
        <a:latin typeface="+mn-lt"/>
        <a:ea typeface="+mn-ea"/>
        <a:cs typeface="+mn-cs"/>
      </a:defRPr>
    </a:lvl8pPr>
    <a:lvl9pPr marL="3282330" algn="l" defTabSz="820583" rtl="0" eaLnBrk="1" latinLnBrk="0" hangingPunct="1">
      <a:defRPr sz="1615"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964" userDrawn="1">
          <p15:clr>
            <a:srgbClr val="A4A3A4"/>
          </p15:clr>
        </p15:guide>
        <p15:guide id="2" pos="254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4A81"/>
    <a:srgbClr val="AD4835"/>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676"/>
    <p:restoredTop sz="94458"/>
  </p:normalViewPr>
  <p:slideViewPr>
    <p:cSldViewPr>
      <p:cViewPr varScale="1">
        <p:scale>
          <a:sx n="86" d="100"/>
          <a:sy n="86" d="100"/>
        </p:scale>
        <p:origin x="-1734" y="-90"/>
      </p:cViewPr>
      <p:guideLst>
        <p:guide orient="horz" pos="1964"/>
        <p:guide pos="2541"/>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4359275" cy="38893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5697538" y="0"/>
            <a:ext cx="4359275" cy="388938"/>
          </a:xfrm>
          <a:prstGeom prst="rect">
            <a:avLst/>
          </a:prstGeom>
        </p:spPr>
        <p:txBody>
          <a:bodyPr vert="horz" lIns="91440" tIns="45720" rIns="91440" bIns="45720" rtlCol="0"/>
          <a:lstStyle>
            <a:lvl1pPr algn="r">
              <a:defRPr sz="1200"/>
            </a:lvl1pPr>
          </a:lstStyle>
          <a:p>
            <a:fld id="{DFD506CD-1467-42F4-AD6C-CBE31907FF8B}" type="datetimeFigureOut">
              <a:rPr lang="es-MX" smtClean="0"/>
              <a:pPr/>
              <a:t>20/02/2020</a:t>
            </a:fld>
            <a:endParaRPr lang="es-MX"/>
          </a:p>
        </p:txBody>
      </p:sp>
      <p:sp>
        <p:nvSpPr>
          <p:cNvPr id="4" name="Marcador de imagen de diapositiva 3"/>
          <p:cNvSpPr>
            <a:spLocks noGrp="1" noRot="1" noChangeAspect="1"/>
          </p:cNvSpPr>
          <p:nvPr>
            <p:ph type="sldImg" idx="2"/>
          </p:nvPr>
        </p:nvSpPr>
        <p:spPr>
          <a:xfrm>
            <a:off x="3281363" y="971550"/>
            <a:ext cx="3495675" cy="262255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1006475" y="3740150"/>
            <a:ext cx="8045450" cy="306070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7383463"/>
            <a:ext cx="4359275" cy="38893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5697538" y="7383463"/>
            <a:ext cx="4359275" cy="388937"/>
          </a:xfrm>
          <a:prstGeom prst="rect">
            <a:avLst/>
          </a:prstGeom>
        </p:spPr>
        <p:txBody>
          <a:bodyPr vert="horz" lIns="91440" tIns="45720" rIns="91440" bIns="45720" rtlCol="0" anchor="b"/>
          <a:lstStyle>
            <a:lvl1pPr algn="r">
              <a:defRPr sz="1200"/>
            </a:lvl1pPr>
          </a:lstStyle>
          <a:p>
            <a:fld id="{960D7EE9-E02C-4917-ACCB-5BE85E6C142C}" type="slidenum">
              <a:rPr lang="es-MX" smtClean="0"/>
              <a:pPr/>
              <a:t>‹Nº›</a:t>
            </a:fld>
            <a:endParaRPr lang="es-MX"/>
          </a:p>
        </p:txBody>
      </p:sp>
    </p:spTree>
    <p:extLst>
      <p:ext uri="{BB962C8B-B14F-4D97-AF65-F5344CB8AC3E}">
        <p14:creationId xmlns="" xmlns:p14="http://schemas.microsoft.com/office/powerpoint/2010/main" val="20779870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33855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1"/>
            <a:ext cx="64008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2/20/2020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1134913" y="522502"/>
            <a:ext cx="6874175" cy="398251"/>
          </a:xfrm>
        </p:spPr>
        <p:txBody>
          <a:bodyPr lIns="0" tIns="0" rIns="0" bIns="0"/>
          <a:lstStyle>
            <a:lvl1pPr>
              <a:defRPr sz="2588" b="1" i="0">
                <a:solidFill>
                  <a:schemeClr val="bg1"/>
                </a:solidFill>
                <a:latin typeface="Soberana Sans"/>
                <a:cs typeface="Soberana Sans"/>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2/20/2020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1134913" y="522502"/>
            <a:ext cx="6874175" cy="398251"/>
          </a:xfrm>
        </p:spPr>
        <p:txBody>
          <a:bodyPr lIns="0" tIns="0" rIns="0" bIns="0"/>
          <a:lstStyle>
            <a:lvl1pPr>
              <a:defRPr sz="2588" b="1" i="0">
                <a:solidFill>
                  <a:schemeClr val="bg1"/>
                </a:solidFill>
                <a:latin typeface="Soberana Sans"/>
                <a:cs typeface="Soberana Sans"/>
              </a:defRPr>
            </a:lvl1pPr>
          </a:lstStyle>
          <a:p>
            <a:endParaRPr/>
          </a:p>
        </p:txBody>
      </p:sp>
      <p:sp>
        <p:nvSpPr>
          <p:cNvPr id="3" name="Holder 3"/>
          <p:cNvSpPr>
            <a:spLocks noGrp="1"/>
          </p:cNvSpPr>
          <p:nvPr>
            <p:ph sz="half" idx="2"/>
          </p:nvPr>
        </p:nvSpPr>
        <p:spPr>
          <a:xfrm>
            <a:off x="457200" y="1577341"/>
            <a:ext cx="397764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1"/>
            <a:ext cx="3977640"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2/20/2020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1134913" y="522502"/>
            <a:ext cx="6874175" cy="398251"/>
          </a:xfrm>
        </p:spPr>
        <p:txBody>
          <a:bodyPr lIns="0" tIns="0" rIns="0" bIns="0"/>
          <a:lstStyle>
            <a:lvl1pPr>
              <a:defRPr sz="2588" b="1" i="0">
                <a:solidFill>
                  <a:schemeClr val="bg1"/>
                </a:solidFill>
                <a:latin typeface="Soberana Sans"/>
                <a:cs typeface="Soberana San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2/20/2020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2/20/2020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134913" y="522502"/>
            <a:ext cx="6874175" cy="338554"/>
          </a:xfrm>
          <a:prstGeom prst="rect">
            <a:avLst/>
          </a:prstGeom>
        </p:spPr>
        <p:txBody>
          <a:bodyPr wrap="square" lIns="0" tIns="0" rIns="0" bIns="0">
            <a:spAutoFit/>
          </a:bodyPr>
          <a:lstStyle>
            <a:lvl1pPr>
              <a:defRPr sz="2200" b="1" i="0">
                <a:solidFill>
                  <a:schemeClr val="bg1"/>
                </a:solidFill>
                <a:latin typeface="Soberana Sans"/>
                <a:cs typeface="Soberana Sans"/>
              </a:defRPr>
            </a:lvl1pPr>
          </a:lstStyle>
          <a:p>
            <a:endParaRPr/>
          </a:p>
        </p:txBody>
      </p:sp>
      <p:sp>
        <p:nvSpPr>
          <p:cNvPr id="3" name="Holder 3"/>
          <p:cNvSpPr>
            <a:spLocks noGrp="1"/>
          </p:cNvSpPr>
          <p:nvPr>
            <p:ph type="body" idx="1"/>
          </p:nvPr>
        </p:nvSpPr>
        <p:spPr>
          <a:xfrm>
            <a:off x="619419" y="2234006"/>
            <a:ext cx="7905164" cy="276999"/>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108960" y="6377940"/>
            <a:ext cx="2926080" cy="24853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24853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2/20/2020</a:t>
            </a:fld>
            <a:endParaRPr lang="en-US"/>
          </a:p>
        </p:txBody>
      </p:sp>
      <p:sp>
        <p:nvSpPr>
          <p:cNvPr id="6" name="Holder 6"/>
          <p:cNvSpPr>
            <a:spLocks noGrp="1"/>
          </p:cNvSpPr>
          <p:nvPr>
            <p:ph type="sldNum" sz="quarter" idx="7"/>
          </p:nvPr>
        </p:nvSpPr>
        <p:spPr>
          <a:xfrm>
            <a:off x="6583680" y="6377940"/>
            <a:ext cx="2103120" cy="24853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‹Nº›</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537897">
        <a:defRPr>
          <a:latin typeface="+mn-lt"/>
          <a:ea typeface="+mn-ea"/>
          <a:cs typeface="+mn-cs"/>
        </a:defRPr>
      </a:lvl2pPr>
      <a:lvl3pPr marL="1075796">
        <a:defRPr>
          <a:latin typeface="+mn-lt"/>
          <a:ea typeface="+mn-ea"/>
          <a:cs typeface="+mn-cs"/>
        </a:defRPr>
      </a:lvl3pPr>
      <a:lvl4pPr marL="1613693">
        <a:defRPr>
          <a:latin typeface="+mn-lt"/>
          <a:ea typeface="+mn-ea"/>
          <a:cs typeface="+mn-cs"/>
        </a:defRPr>
      </a:lvl4pPr>
      <a:lvl5pPr marL="2151590">
        <a:defRPr>
          <a:latin typeface="+mn-lt"/>
          <a:ea typeface="+mn-ea"/>
          <a:cs typeface="+mn-cs"/>
        </a:defRPr>
      </a:lvl5pPr>
      <a:lvl6pPr marL="2689487">
        <a:defRPr>
          <a:latin typeface="+mn-lt"/>
          <a:ea typeface="+mn-ea"/>
          <a:cs typeface="+mn-cs"/>
        </a:defRPr>
      </a:lvl6pPr>
      <a:lvl7pPr marL="3227386">
        <a:defRPr>
          <a:latin typeface="+mn-lt"/>
          <a:ea typeface="+mn-ea"/>
          <a:cs typeface="+mn-cs"/>
        </a:defRPr>
      </a:lvl7pPr>
      <a:lvl8pPr marL="3765283">
        <a:defRPr>
          <a:latin typeface="+mn-lt"/>
          <a:ea typeface="+mn-ea"/>
          <a:cs typeface="+mn-cs"/>
        </a:defRPr>
      </a:lvl8pPr>
      <a:lvl9pPr marL="4303180">
        <a:defRPr>
          <a:latin typeface="+mn-lt"/>
          <a:ea typeface="+mn-ea"/>
          <a:cs typeface="+mn-cs"/>
        </a:defRPr>
      </a:lvl9pPr>
    </p:bodyStyle>
    <p:otherStyle>
      <a:lvl1pPr marL="0">
        <a:defRPr>
          <a:latin typeface="+mn-lt"/>
          <a:ea typeface="+mn-ea"/>
          <a:cs typeface="+mn-cs"/>
        </a:defRPr>
      </a:lvl1pPr>
      <a:lvl2pPr marL="537897">
        <a:defRPr>
          <a:latin typeface="+mn-lt"/>
          <a:ea typeface="+mn-ea"/>
          <a:cs typeface="+mn-cs"/>
        </a:defRPr>
      </a:lvl2pPr>
      <a:lvl3pPr marL="1075796">
        <a:defRPr>
          <a:latin typeface="+mn-lt"/>
          <a:ea typeface="+mn-ea"/>
          <a:cs typeface="+mn-cs"/>
        </a:defRPr>
      </a:lvl3pPr>
      <a:lvl4pPr marL="1613693">
        <a:defRPr>
          <a:latin typeface="+mn-lt"/>
          <a:ea typeface="+mn-ea"/>
          <a:cs typeface="+mn-cs"/>
        </a:defRPr>
      </a:lvl4pPr>
      <a:lvl5pPr marL="2151590">
        <a:defRPr>
          <a:latin typeface="+mn-lt"/>
          <a:ea typeface="+mn-ea"/>
          <a:cs typeface="+mn-cs"/>
        </a:defRPr>
      </a:lvl5pPr>
      <a:lvl6pPr marL="2689487">
        <a:defRPr>
          <a:latin typeface="+mn-lt"/>
          <a:ea typeface="+mn-ea"/>
          <a:cs typeface="+mn-cs"/>
        </a:defRPr>
      </a:lvl6pPr>
      <a:lvl7pPr marL="3227386">
        <a:defRPr>
          <a:latin typeface="+mn-lt"/>
          <a:ea typeface="+mn-ea"/>
          <a:cs typeface="+mn-cs"/>
        </a:defRPr>
      </a:lvl7pPr>
      <a:lvl8pPr marL="3765283">
        <a:defRPr>
          <a:latin typeface="+mn-lt"/>
          <a:ea typeface="+mn-ea"/>
          <a:cs typeface="+mn-cs"/>
        </a:defRPr>
      </a:lvl8pPr>
      <a:lvl9pPr marL="430318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emf"/><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emf"/><Relationship Id="rId1" Type="http://schemas.openxmlformats.org/officeDocument/2006/relationships/slideLayout" Target="../slideLayouts/slideLayout5.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7">
            <a:extLst>
              <a:ext uri="{FF2B5EF4-FFF2-40B4-BE49-F238E27FC236}">
                <a16:creationId xmlns="" xmlns:a16="http://schemas.microsoft.com/office/drawing/2014/main" id="{29B119A2-E424-214C-A32B-4C4628CEB5CE}"/>
              </a:ext>
            </a:extLst>
          </p:cNvPr>
          <p:cNvSpPr/>
          <p:nvPr/>
        </p:nvSpPr>
        <p:spPr>
          <a:xfrm>
            <a:off x="2915024" y="0"/>
            <a:ext cx="6228976" cy="6858000"/>
          </a:xfrm>
          <a:custGeom>
            <a:avLst/>
            <a:gdLst/>
            <a:ahLst/>
            <a:cxnLst/>
            <a:rect l="l" t="t" r="r" b="b"/>
            <a:pathLst>
              <a:path w="5294630" h="1566545">
                <a:moveTo>
                  <a:pt x="0" y="1565998"/>
                </a:moveTo>
                <a:lnTo>
                  <a:pt x="5294566" y="1565998"/>
                </a:lnTo>
                <a:lnTo>
                  <a:pt x="5294566"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5" name="object 8">
            <a:extLst>
              <a:ext uri="{FF2B5EF4-FFF2-40B4-BE49-F238E27FC236}">
                <a16:creationId xmlns="" xmlns:a16="http://schemas.microsoft.com/office/drawing/2014/main" id="{93AA6DA6-6460-904E-BA4B-E51826C86834}"/>
              </a:ext>
            </a:extLst>
          </p:cNvPr>
          <p:cNvSpPr/>
          <p:nvPr/>
        </p:nvSpPr>
        <p:spPr>
          <a:xfrm>
            <a:off x="0" y="0"/>
            <a:ext cx="2917265" cy="6858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40000"/>
              <a:lumOff val="60000"/>
            </a:schemeClr>
          </a:solidFill>
        </p:spPr>
        <p:txBody>
          <a:bodyPr wrap="square" lIns="0" tIns="0" rIns="0" bIns="0" rtlCol="0"/>
          <a:lstStyle/>
          <a:p>
            <a:endParaRPr sz="1900"/>
          </a:p>
        </p:txBody>
      </p:sp>
      <p:sp>
        <p:nvSpPr>
          <p:cNvPr id="6" name="object 10">
            <a:extLst>
              <a:ext uri="{FF2B5EF4-FFF2-40B4-BE49-F238E27FC236}">
                <a16:creationId xmlns="" xmlns:a16="http://schemas.microsoft.com/office/drawing/2014/main" id="{90A54EB5-7157-B740-8A0F-EC2698345950}"/>
              </a:ext>
            </a:extLst>
          </p:cNvPr>
          <p:cNvSpPr txBox="1">
            <a:spLocks noGrp="1"/>
          </p:cNvSpPr>
          <p:nvPr>
            <p:ph type="title"/>
          </p:nvPr>
        </p:nvSpPr>
        <p:spPr>
          <a:xfrm>
            <a:off x="1134910" y="2196973"/>
            <a:ext cx="8009090" cy="974626"/>
          </a:xfrm>
          <a:prstGeom prst="rect">
            <a:avLst/>
          </a:prstGeom>
        </p:spPr>
        <p:txBody>
          <a:bodyPr vert="horz" wrap="square" lIns="0" tIns="0" rIns="0" bIns="0" rtlCol="0">
            <a:spAutoFit/>
          </a:bodyPr>
          <a:lstStyle/>
          <a:p>
            <a:pPr marL="1970088" indent="-1955800">
              <a:lnSpc>
                <a:spcPts val="3812"/>
              </a:lnSpc>
            </a:pPr>
            <a:r>
              <a:rPr sz="12706" baseline="-20061" dirty="0" smtClean="0"/>
              <a:t> </a:t>
            </a:r>
            <a:r>
              <a:rPr lang="es-MX" sz="5400" dirty="0" smtClean="0"/>
              <a:t>Colaborar en la Escuela</a:t>
            </a:r>
            <a:br>
              <a:rPr lang="es-MX" sz="5400" dirty="0" smtClean="0"/>
            </a:br>
            <a:endParaRPr sz="5400" dirty="0"/>
          </a:p>
        </p:txBody>
      </p:sp>
      <p:sp>
        <p:nvSpPr>
          <p:cNvPr id="8" name="object 14">
            <a:extLst>
              <a:ext uri="{FF2B5EF4-FFF2-40B4-BE49-F238E27FC236}">
                <a16:creationId xmlns="" xmlns:a16="http://schemas.microsoft.com/office/drawing/2014/main" id="{1629FED3-F6BB-C14A-B152-496947790C6A}"/>
              </a:ext>
            </a:extLst>
          </p:cNvPr>
          <p:cNvSpPr/>
          <p:nvPr/>
        </p:nvSpPr>
        <p:spPr>
          <a:xfrm>
            <a:off x="1225633" y="499489"/>
            <a:ext cx="0" cy="374276"/>
          </a:xfrm>
          <a:custGeom>
            <a:avLst/>
            <a:gdLst/>
            <a:ahLst/>
            <a:cxnLst/>
            <a:rect l="l" t="t" r="r" b="b"/>
            <a:pathLst>
              <a:path h="318134">
                <a:moveTo>
                  <a:pt x="0" y="0"/>
                </a:moveTo>
                <a:lnTo>
                  <a:pt x="0" y="317804"/>
                </a:lnTo>
              </a:path>
            </a:pathLst>
          </a:custGeom>
          <a:ln w="12700">
            <a:solidFill>
              <a:srgbClr val="FFFFFF"/>
            </a:solidFill>
          </a:ln>
        </p:spPr>
        <p:txBody>
          <a:bodyPr wrap="square" lIns="0" tIns="0" rIns="0" bIns="0" rtlCol="0"/>
          <a:lstStyle/>
          <a:p>
            <a:endParaRPr sz="1900"/>
          </a:p>
        </p:txBody>
      </p:sp>
      <p:sp>
        <p:nvSpPr>
          <p:cNvPr id="9" name="Oval 8">
            <a:extLst>
              <a:ext uri="{FF2B5EF4-FFF2-40B4-BE49-F238E27FC236}">
                <a16:creationId xmlns="" xmlns:a16="http://schemas.microsoft.com/office/drawing/2014/main" id="{A542659A-4FA0-6F4D-B73D-B428747300F6}"/>
              </a:ext>
            </a:extLst>
          </p:cNvPr>
          <p:cNvSpPr/>
          <p:nvPr/>
        </p:nvSpPr>
        <p:spPr>
          <a:xfrm>
            <a:off x="6477000" y="3884499"/>
            <a:ext cx="2514600" cy="2362200"/>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r>
              <a:rPr lang="en-US" dirty="0" err="1" smtClean="0"/>
              <a:t>Colaboración</a:t>
            </a:r>
            <a:endParaRPr lang="en-US" dirty="0"/>
          </a:p>
        </p:txBody>
      </p:sp>
      <p:pic>
        <p:nvPicPr>
          <p:cNvPr id="11" name="10 Imagen" descr="C:\Users\BECAS 3\AppData\Local\Microsoft\Windows\Temporary Internet Files\Content.IE5\1C1B17PN\discapacidad1-300x272[1].jpg"/>
          <p:cNvPicPr/>
          <p:nvPr/>
        </p:nvPicPr>
        <p:blipFill>
          <a:blip r:embed="rId2" cstate="print"/>
          <a:srcRect/>
          <a:stretch>
            <a:fillRect/>
          </a:stretch>
        </p:blipFill>
        <p:spPr bwMode="auto">
          <a:xfrm>
            <a:off x="6858000" y="4267200"/>
            <a:ext cx="1752600" cy="1524000"/>
          </a:xfrm>
          <a:prstGeom prst="rect">
            <a:avLst/>
          </a:prstGeom>
          <a:noFill/>
          <a:ln w="9525">
            <a:noFill/>
            <a:miter lim="800000"/>
            <a:headEnd/>
            <a:tailEnd/>
          </a:ln>
        </p:spPr>
      </p:pic>
    </p:spTree>
    <p:extLst>
      <p:ext uri="{BB962C8B-B14F-4D97-AF65-F5344CB8AC3E}">
        <p14:creationId xmlns="" xmlns:p14="http://schemas.microsoft.com/office/powerpoint/2010/main" val="2658151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7">
            <a:extLst>
              <a:ext uri="{FF2B5EF4-FFF2-40B4-BE49-F238E27FC236}">
                <a16:creationId xmlns="" xmlns:a16="http://schemas.microsoft.com/office/drawing/2014/main" id="{562E1E49-7DFD-CD4A-BF9B-ACD78050E875}"/>
              </a:ext>
            </a:extLst>
          </p:cNvPr>
          <p:cNvPicPr>
            <a:picLocks noChangeAspect="1"/>
          </p:cNvPicPr>
          <p:nvPr/>
        </p:nvPicPr>
        <p:blipFill>
          <a:blip r:embed="rId2" cstate="print"/>
          <a:stretch>
            <a:fillRect/>
          </a:stretch>
        </p:blipFill>
        <p:spPr>
          <a:xfrm>
            <a:off x="7467772" y="228600"/>
            <a:ext cx="914400" cy="914400"/>
          </a:xfrm>
          <a:prstGeom prst="rect">
            <a:avLst/>
          </a:prstGeom>
        </p:spPr>
      </p:pic>
      <p:sp>
        <p:nvSpPr>
          <p:cNvPr id="17" name="Rectangle 8">
            <a:extLst>
              <a:ext uri="{FF2B5EF4-FFF2-40B4-BE49-F238E27FC236}">
                <a16:creationId xmlns="" xmlns:a16="http://schemas.microsoft.com/office/drawing/2014/main" id="{D0AED072-3FD6-894E-BD91-3688E04E582E}"/>
              </a:ext>
            </a:extLst>
          </p:cNvPr>
          <p:cNvSpPr/>
          <p:nvPr/>
        </p:nvSpPr>
        <p:spPr>
          <a:xfrm>
            <a:off x="7348061" y="1164771"/>
            <a:ext cx="1113766" cy="477054"/>
          </a:xfrm>
          <a:prstGeom prst="rect">
            <a:avLst/>
          </a:prstGeom>
        </p:spPr>
        <p:txBody>
          <a:bodyPr wrap="none">
            <a:spAutoFit/>
          </a:bodyPr>
          <a:lstStyle/>
          <a:p>
            <a:pPr marL="14941">
              <a:spcBef>
                <a:spcPts val="447"/>
              </a:spcBef>
            </a:pPr>
            <a:r>
              <a:rPr lang="en-US" sz="2500" b="1" spc="-5" dirty="0">
                <a:solidFill>
                  <a:srgbClr val="004A81"/>
                </a:solidFill>
                <a:latin typeface="Soberana Sans"/>
                <a:cs typeface="Soberana Sans"/>
              </a:rPr>
              <a:t>1 min</a:t>
            </a:r>
            <a:endParaRPr lang="en-US" sz="2500" dirty="0">
              <a:solidFill>
                <a:srgbClr val="004A81"/>
              </a:solidFill>
              <a:latin typeface="Soberana Sans"/>
              <a:cs typeface="Soberana Sans"/>
            </a:endParaRPr>
          </a:p>
        </p:txBody>
      </p:sp>
      <p:sp>
        <p:nvSpPr>
          <p:cNvPr id="18" name="object 8">
            <a:extLst>
              <a:ext uri="{FF2B5EF4-FFF2-40B4-BE49-F238E27FC236}">
                <a16:creationId xmlns="" xmlns:a16="http://schemas.microsoft.com/office/drawing/2014/main" id="{1C06EEA0-4EF7-A444-9B22-8213EC8E3D7B}"/>
              </a:ext>
            </a:extLst>
          </p:cNvPr>
          <p:cNvSpPr/>
          <p:nvPr/>
        </p:nvSpPr>
        <p:spPr>
          <a:xfrm>
            <a:off x="838200" y="0"/>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19" name="object 8">
            <a:extLst>
              <a:ext uri="{FF2B5EF4-FFF2-40B4-BE49-F238E27FC236}">
                <a16:creationId xmlns="" xmlns:a16="http://schemas.microsoft.com/office/drawing/2014/main" id="{FAABECC6-50FC-2C49-947B-C5F2B8C72BB4}"/>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pic>
        <p:nvPicPr>
          <p:cNvPr id="3" name="Imagen 2">
            <a:extLst>
              <a:ext uri="{FF2B5EF4-FFF2-40B4-BE49-F238E27FC236}">
                <a16:creationId xmlns="" xmlns:a16="http://schemas.microsoft.com/office/drawing/2014/main" id="{1DF1F269-802B-7143-93E7-6C65E080850C}"/>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1524000" y="1371600"/>
            <a:ext cx="5591200" cy="5500532"/>
          </a:xfrm>
          <a:prstGeom prst="rect">
            <a:avLst/>
          </a:prstGeom>
        </p:spPr>
      </p:pic>
      <p:sp>
        <p:nvSpPr>
          <p:cNvPr id="15" name="object 10">
            <a:extLst>
              <a:ext uri="{FF2B5EF4-FFF2-40B4-BE49-F238E27FC236}">
                <a16:creationId xmlns="" xmlns:a16="http://schemas.microsoft.com/office/drawing/2014/main" id="{1C3E75F3-53B5-C147-A4CD-E3E61C64C996}"/>
              </a:ext>
            </a:extLst>
          </p:cNvPr>
          <p:cNvSpPr txBox="1"/>
          <p:nvPr/>
        </p:nvSpPr>
        <p:spPr>
          <a:xfrm rot="60000">
            <a:off x="1072868" y="775207"/>
            <a:ext cx="4965333" cy="738664"/>
          </a:xfrm>
          <a:prstGeom prst="rect">
            <a:avLst/>
          </a:prstGeom>
        </p:spPr>
        <p:txBody>
          <a:bodyPr vert="horz" wrap="square" lIns="0" tIns="0" rIns="0" bIns="0" rtlCol="0">
            <a:spAutoFit/>
          </a:bodyPr>
          <a:lstStyle/>
          <a:p>
            <a:r>
              <a:rPr lang="es-ES" sz="2400" dirty="0">
                <a:latin typeface="Soberana Sans"/>
                <a:cs typeface="Soberana Sans"/>
              </a:rPr>
              <a:t>Escribe en</a:t>
            </a:r>
            <a:r>
              <a:rPr sz="2400" dirty="0">
                <a:latin typeface="Soberana Sans"/>
                <a:cs typeface="Soberana Sans"/>
              </a:rPr>
              <a:t> un </a:t>
            </a:r>
            <a:r>
              <a:rPr sz="2400" dirty="0" err="1">
                <a:latin typeface="Soberana Sans"/>
                <a:cs typeface="Soberana Sans"/>
              </a:rPr>
              <a:t>minuto</a:t>
            </a:r>
            <a:r>
              <a:rPr lang="es-ES" sz="2400" dirty="0">
                <a:latin typeface="Soberana Sans"/>
                <a:cs typeface="Soberana Sans"/>
              </a:rPr>
              <a:t> </a:t>
            </a:r>
          </a:p>
          <a:p>
            <a:r>
              <a:rPr lang="es-ES" sz="2400" dirty="0">
                <a:latin typeface="Soberana Sans"/>
                <a:cs typeface="Soberana Sans"/>
              </a:rPr>
              <a:t>qué te llevas de la lección</a:t>
            </a:r>
            <a:endParaRPr sz="2400" dirty="0">
              <a:latin typeface="Soberana Sans"/>
              <a:cs typeface="Soberana Sans"/>
            </a:endParaRPr>
          </a:p>
        </p:txBody>
      </p:sp>
    </p:spTree>
    <p:extLst>
      <p:ext uri="{BB962C8B-B14F-4D97-AF65-F5344CB8AC3E}">
        <p14:creationId xmlns="" xmlns:p14="http://schemas.microsoft.com/office/powerpoint/2010/main" val="3964262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7">
            <a:extLst>
              <a:ext uri="{FF2B5EF4-FFF2-40B4-BE49-F238E27FC236}">
                <a16:creationId xmlns="" xmlns:a16="http://schemas.microsoft.com/office/drawing/2014/main" id="{518E3142-096A-134B-84C2-0630E844E6F5}"/>
              </a:ext>
            </a:extLst>
          </p:cNvPr>
          <p:cNvSpPr/>
          <p:nvPr/>
        </p:nvSpPr>
        <p:spPr>
          <a:xfrm>
            <a:off x="-72" y="0"/>
            <a:ext cx="9144072" cy="6858000"/>
          </a:xfrm>
          <a:custGeom>
            <a:avLst/>
            <a:gdLst/>
            <a:ahLst/>
            <a:cxnLst/>
            <a:rect l="l" t="t" r="r" b="b"/>
            <a:pathLst>
              <a:path w="5294630" h="1566545">
                <a:moveTo>
                  <a:pt x="0" y="1565998"/>
                </a:moveTo>
                <a:lnTo>
                  <a:pt x="5294566" y="1565998"/>
                </a:lnTo>
                <a:lnTo>
                  <a:pt x="5294566" y="0"/>
                </a:lnTo>
                <a:lnTo>
                  <a:pt x="0" y="0"/>
                </a:lnTo>
                <a:lnTo>
                  <a:pt x="0" y="1565998"/>
                </a:lnTo>
                <a:close/>
              </a:path>
            </a:pathLst>
          </a:custGeom>
          <a:solidFill>
            <a:schemeClr val="accent2">
              <a:lumMod val="60000"/>
              <a:lumOff val="40000"/>
            </a:schemeClr>
          </a:solidFill>
          <a:ln>
            <a:solidFill>
              <a:srgbClr val="004A81"/>
            </a:solidFill>
          </a:ln>
        </p:spPr>
        <p:txBody>
          <a:bodyPr wrap="square" lIns="0" tIns="0" rIns="0" bIns="0" rtlCol="0"/>
          <a:lstStyle/>
          <a:p>
            <a:endParaRPr sz="1900"/>
          </a:p>
        </p:txBody>
      </p:sp>
      <p:sp>
        <p:nvSpPr>
          <p:cNvPr id="5" name="object 8">
            <a:extLst>
              <a:ext uri="{FF2B5EF4-FFF2-40B4-BE49-F238E27FC236}">
                <a16:creationId xmlns="" xmlns:a16="http://schemas.microsoft.com/office/drawing/2014/main" id="{9F0FBF7E-10FB-C044-BBD5-0A1EA8F93F6D}"/>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sp>
        <p:nvSpPr>
          <p:cNvPr id="6" name="object 8">
            <a:extLst>
              <a:ext uri="{FF2B5EF4-FFF2-40B4-BE49-F238E27FC236}">
                <a16:creationId xmlns="" xmlns:a16="http://schemas.microsoft.com/office/drawing/2014/main" id="{5EFF320A-D5A8-6548-8E95-0DA83A457C59}"/>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pic>
        <p:nvPicPr>
          <p:cNvPr id="8" name="Picture 11">
            <a:extLst>
              <a:ext uri="{FF2B5EF4-FFF2-40B4-BE49-F238E27FC236}">
                <a16:creationId xmlns="" xmlns:a16="http://schemas.microsoft.com/office/drawing/2014/main" id="{CDC0B9EF-4261-4A43-BE28-326C0BC7C73F}"/>
              </a:ext>
            </a:extLst>
          </p:cNvPr>
          <p:cNvPicPr>
            <a:picLocks noChangeAspect="1"/>
          </p:cNvPicPr>
          <p:nvPr/>
        </p:nvPicPr>
        <p:blipFill>
          <a:blip r:embed="rId2" cstate="print">
            <a:biLevel thresh="25000"/>
          </a:blip>
          <a:stretch>
            <a:fillRect/>
          </a:stretch>
        </p:blipFill>
        <p:spPr>
          <a:xfrm>
            <a:off x="6400800" y="228600"/>
            <a:ext cx="914400" cy="914400"/>
          </a:xfrm>
          <a:prstGeom prst="rect">
            <a:avLst/>
          </a:prstGeom>
        </p:spPr>
      </p:pic>
      <p:sp>
        <p:nvSpPr>
          <p:cNvPr id="12" name="Rectangle 11">
            <a:extLst>
              <a:ext uri="{FF2B5EF4-FFF2-40B4-BE49-F238E27FC236}">
                <a16:creationId xmlns="" xmlns:a16="http://schemas.microsoft.com/office/drawing/2014/main" id="{D8CDE6EA-7FCC-1A40-8768-9D9FE31BD33E}"/>
              </a:ext>
            </a:extLst>
          </p:cNvPr>
          <p:cNvSpPr/>
          <p:nvPr/>
        </p:nvSpPr>
        <p:spPr>
          <a:xfrm>
            <a:off x="304800" y="-76200"/>
            <a:ext cx="7467600" cy="6668492"/>
          </a:xfrm>
          <a:prstGeom prst="rect">
            <a:avLst/>
          </a:prstGeom>
        </p:spPr>
        <p:txBody>
          <a:bodyPr wrap="square">
            <a:spAutoFit/>
          </a:bodyPr>
          <a:lstStyle/>
          <a:p>
            <a:pPr marL="14941">
              <a:spcBef>
                <a:spcPts val="447"/>
              </a:spcBef>
            </a:pPr>
            <a:r>
              <a:rPr lang="es-MX" sz="2800" b="1" dirty="0" smtClean="0">
                <a:solidFill>
                  <a:schemeClr val="accent3">
                    <a:lumMod val="75000"/>
                  </a:schemeClr>
                </a:solidFill>
                <a:latin typeface="Arial Black" pitchFamily="34" charset="0"/>
              </a:rPr>
              <a:t>CONTEXTO</a:t>
            </a:r>
          </a:p>
          <a:p>
            <a:pPr marL="14941" algn="just">
              <a:spcBef>
                <a:spcPts val="447"/>
              </a:spcBef>
            </a:pPr>
            <a:r>
              <a:rPr lang="es-MX" sz="2800" dirty="0" smtClean="0">
                <a:solidFill>
                  <a:schemeClr val="accent5">
                    <a:lumMod val="75000"/>
                  </a:schemeClr>
                </a:solidFill>
                <a:latin typeface="Arial" pitchFamily="34" charset="0"/>
                <a:cs typeface="Arial" pitchFamily="34" charset="0"/>
              </a:rPr>
              <a:t>Es fundamental identificar los </a:t>
            </a:r>
            <a:r>
              <a:rPr lang="es-MX" sz="2800" dirty="0" smtClean="0">
                <a:latin typeface="Arial" pitchFamily="34" charset="0"/>
                <a:cs typeface="Arial" pitchFamily="34" charset="0"/>
              </a:rPr>
              <a:t>distintos</a:t>
            </a:r>
            <a:r>
              <a:rPr lang="es-MX" sz="2800" dirty="0" smtClean="0">
                <a:solidFill>
                  <a:schemeClr val="accent5">
                    <a:lumMod val="75000"/>
                  </a:schemeClr>
                </a:solidFill>
                <a:latin typeface="Arial" pitchFamily="34" charset="0"/>
                <a:cs typeface="Arial" pitchFamily="34" charset="0"/>
              </a:rPr>
              <a:t> espacios en los que los estudiantes </a:t>
            </a:r>
            <a:r>
              <a:rPr lang="es-MX" sz="2800" dirty="0" smtClean="0">
                <a:latin typeface="Arial" pitchFamily="34" charset="0"/>
                <a:cs typeface="Arial" pitchFamily="34" charset="0"/>
              </a:rPr>
              <a:t>pueden</a:t>
            </a:r>
            <a:r>
              <a:rPr lang="es-MX" sz="2800" dirty="0" smtClean="0">
                <a:solidFill>
                  <a:schemeClr val="accent5">
                    <a:lumMod val="75000"/>
                  </a:schemeClr>
                </a:solidFill>
                <a:latin typeface="Arial" pitchFamily="34" charset="0"/>
                <a:cs typeface="Arial" pitchFamily="34" charset="0"/>
              </a:rPr>
              <a:t> colaborar en la escuela ya que es el primer paso para llevar a cabo actividades que trasciendan sus inquietudes y necesidades individuales para la construcción y el logro de metas comunes. Ya sea en el aula, en los espacios compartidos con alumnos de otros grupos o en proyectos comunitarios, se requiere que los estudiantes sumen propósitos, objetivos y valores. Este ejercicio de transformación implica aprender a desarrollar proyectos colectivos para fortalecer la convivencia escolar </a:t>
            </a:r>
            <a:endParaRPr lang="en-US" sz="2800" dirty="0">
              <a:solidFill>
                <a:schemeClr val="accent5">
                  <a:lumMod val="75000"/>
                </a:schemeClr>
              </a:solidFill>
              <a:latin typeface="Arial" pitchFamily="34" charset="0"/>
              <a:cs typeface="Arial" pitchFamily="34" charset="0"/>
            </a:endParaRPr>
          </a:p>
        </p:txBody>
      </p:sp>
      <p:pic>
        <p:nvPicPr>
          <p:cNvPr id="3" name="Picture 2">
            <a:extLst>
              <a:ext uri="{FF2B5EF4-FFF2-40B4-BE49-F238E27FC236}">
                <a16:creationId xmlns="" xmlns:a16="http://schemas.microsoft.com/office/drawing/2014/main" id="{1329982E-4A41-0149-B81B-7C5AD95181C4}"/>
              </a:ext>
            </a:extLst>
          </p:cNvPr>
          <p:cNvPicPr>
            <a:picLocks noChangeAspect="1"/>
          </p:cNvPicPr>
          <p:nvPr/>
        </p:nvPicPr>
        <p:blipFill>
          <a:blip r:embed="rId3" cstate="print">
            <a:lum bright="70000" contrast="-70000"/>
          </a:blip>
          <a:stretch>
            <a:fillRect/>
          </a:stretch>
        </p:blipFill>
        <p:spPr>
          <a:xfrm>
            <a:off x="7318072" y="3962400"/>
            <a:ext cx="1825928" cy="2374900"/>
          </a:xfrm>
          <a:prstGeom prst="rect">
            <a:avLst/>
          </a:prstGeom>
        </p:spPr>
      </p:pic>
    </p:spTree>
    <p:extLst>
      <p:ext uri="{BB962C8B-B14F-4D97-AF65-F5344CB8AC3E}">
        <p14:creationId xmlns="" xmlns:p14="http://schemas.microsoft.com/office/powerpoint/2010/main" val="3834175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7">
            <a:extLst>
              <a:ext uri="{FF2B5EF4-FFF2-40B4-BE49-F238E27FC236}">
                <a16:creationId xmlns="" xmlns:a16="http://schemas.microsoft.com/office/drawing/2014/main" id="{518E3142-096A-134B-84C2-0630E844E6F5}"/>
              </a:ext>
            </a:extLst>
          </p:cNvPr>
          <p:cNvSpPr/>
          <p:nvPr/>
        </p:nvSpPr>
        <p:spPr>
          <a:xfrm>
            <a:off x="0" y="0"/>
            <a:ext cx="9144072" cy="6858000"/>
          </a:xfrm>
          <a:custGeom>
            <a:avLst/>
            <a:gdLst/>
            <a:ahLst/>
            <a:cxnLst/>
            <a:rect l="l" t="t" r="r" b="b"/>
            <a:pathLst>
              <a:path w="5294630" h="1566545">
                <a:moveTo>
                  <a:pt x="0" y="1565998"/>
                </a:moveTo>
                <a:lnTo>
                  <a:pt x="5294566" y="1565998"/>
                </a:lnTo>
                <a:lnTo>
                  <a:pt x="5294566" y="0"/>
                </a:lnTo>
                <a:lnTo>
                  <a:pt x="0" y="0"/>
                </a:lnTo>
                <a:lnTo>
                  <a:pt x="0" y="1565998"/>
                </a:lnTo>
                <a:close/>
              </a:path>
            </a:pathLst>
          </a:custGeom>
          <a:solidFill>
            <a:schemeClr val="accent6">
              <a:lumMod val="60000"/>
              <a:lumOff val="40000"/>
            </a:schemeClr>
          </a:solidFill>
          <a:ln>
            <a:solidFill>
              <a:srgbClr val="004A81"/>
            </a:solidFill>
          </a:ln>
        </p:spPr>
        <p:txBody>
          <a:bodyPr wrap="square" lIns="0" tIns="0" rIns="0" bIns="0" rtlCol="0"/>
          <a:lstStyle/>
          <a:p>
            <a:endParaRPr sz="1900"/>
          </a:p>
        </p:txBody>
      </p:sp>
      <p:sp>
        <p:nvSpPr>
          <p:cNvPr id="5" name="object 8">
            <a:extLst>
              <a:ext uri="{FF2B5EF4-FFF2-40B4-BE49-F238E27FC236}">
                <a16:creationId xmlns="" xmlns:a16="http://schemas.microsoft.com/office/drawing/2014/main" id="{9F0FBF7E-10FB-C044-BBD5-0A1EA8F93F6D}"/>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sp>
        <p:nvSpPr>
          <p:cNvPr id="6" name="object 8">
            <a:extLst>
              <a:ext uri="{FF2B5EF4-FFF2-40B4-BE49-F238E27FC236}">
                <a16:creationId xmlns="" xmlns:a16="http://schemas.microsoft.com/office/drawing/2014/main" id="{5EFF320A-D5A8-6548-8E95-0DA83A457C59}"/>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sp>
        <p:nvSpPr>
          <p:cNvPr id="11" name="Rectangle 1">
            <a:extLst>
              <a:ext uri="{FF2B5EF4-FFF2-40B4-BE49-F238E27FC236}">
                <a16:creationId xmlns="" xmlns:a16="http://schemas.microsoft.com/office/drawing/2014/main" id="{3224F731-B888-5F47-8F28-25747EE91283}"/>
              </a:ext>
            </a:extLst>
          </p:cNvPr>
          <p:cNvSpPr/>
          <p:nvPr/>
        </p:nvSpPr>
        <p:spPr>
          <a:xfrm>
            <a:off x="0" y="0"/>
            <a:ext cx="9143999" cy="6863417"/>
          </a:xfrm>
          <a:prstGeom prst="rect">
            <a:avLst/>
          </a:prstGeom>
          <a:solidFill>
            <a:schemeClr val="accent5">
              <a:lumMod val="60000"/>
              <a:lumOff val="40000"/>
            </a:schemeClr>
          </a:solidFill>
        </p:spPr>
        <p:txBody>
          <a:bodyPr wrap="square">
            <a:spAutoFit/>
          </a:bodyPr>
          <a:lstStyle/>
          <a:p>
            <a:pPr algn="ctr"/>
            <a:endParaRPr lang="es-MX" sz="3200" b="1" dirty="0" smtClean="0">
              <a:solidFill>
                <a:schemeClr val="accent3">
                  <a:lumMod val="75000"/>
                </a:schemeClr>
              </a:solidFill>
              <a:latin typeface="Arial" pitchFamily="34" charset="0"/>
              <a:cs typeface="Arial" pitchFamily="34" charset="0"/>
            </a:endParaRPr>
          </a:p>
          <a:p>
            <a:pPr algn="ctr"/>
            <a:r>
              <a:rPr lang="es-MX" sz="3200" b="1" dirty="0" smtClean="0">
                <a:solidFill>
                  <a:schemeClr val="accent3">
                    <a:lumMod val="75000"/>
                  </a:schemeClr>
                </a:solidFill>
                <a:latin typeface="Arial" pitchFamily="34" charset="0"/>
                <a:cs typeface="Arial" pitchFamily="34" charset="0"/>
              </a:rPr>
              <a:t>¿Cuál es el objetivo de la lección?</a:t>
            </a:r>
            <a:r>
              <a:rPr lang="es-MX" sz="3200" dirty="0" smtClean="0">
                <a:solidFill>
                  <a:schemeClr val="accent3">
                    <a:lumMod val="75000"/>
                  </a:schemeClr>
                </a:solidFill>
                <a:latin typeface="Arial" pitchFamily="34" charset="0"/>
                <a:cs typeface="Arial" pitchFamily="34" charset="0"/>
              </a:rPr>
              <a:t> </a:t>
            </a:r>
            <a:r>
              <a:rPr lang="es-MX" sz="2400" dirty="0" smtClean="0">
                <a:latin typeface="Arial" pitchFamily="34" charset="0"/>
                <a:cs typeface="Arial" pitchFamily="34" charset="0"/>
              </a:rPr>
              <a:t>Que los estudiantes </a:t>
            </a:r>
            <a:r>
              <a:rPr lang="es-MX" sz="2400" dirty="0" err="1" smtClean="0">
                <a:latin typeface="Arial" pitchFamily="34" charset="0"/>
                <a:cs typeface="Arial" pitchFamily="34" charset="0"/>
              </a:rPr>
              <a:t>identiquen</a:t>
            </a:r>
            <a:r>
              <a:rPr lang="es-MX" sz="2400" dirty="0" smtClean="0">
                <a:latin typeface="Arial" pitchFamily="34" charset="0"/>
                <a:cs typeface="Arial" pitchFamily="34" charset="0"/>
              </a:rPr>
              <a:t> los ejes, temas y aprendizajes clave de la habilidad socioemocional de colaboración.</a:t>
            </a:r>
          </a:p>
          <a:p>
            <a:pPr algn="ctr"/>
            <a:endParaRPr lang="es-MX" sz="2400" dirty="0" smtClean="0">
              <a:latin typeface="Arial" pitchFamily="34" charset="0"/>
              <a:cs typeface="Arial" pitchFamily="34" charset="0"/>
            </a:endParaRPr>
          </a:p>
          <a:p>
            <a:pPr algn="ctr"/>
            <a:endParaRPr lang="es-MX" sz="3200" b="1" dirty="0" smtClean="0">
              <a:solidFill>
                <a:schemeClr val="accent3">
                  <a:lumMod val="75000"/>
                </a:schemeClr>
              </a:solidFill>
              <a:latin typeface="Arial" pitchFamily="34" charset="0"/>
              <a:cs typeface="Arial" pitchFamily="34" charset="0"/>
            </a:endParaRPr>
          </a:p>
          <a:p>
            <a:pPr algn="ctr"/>
            <a:r>
              <a:rPr lang="es-MX" sz="3200" b="1" dirty="0" smtClean="0">
                <a:solidFill>
                  <a:schemeClr val="accent3">
                    <a:lumMod val="75000"/>
                  </a:schemeClr>
                </a:solidFill>
                <a:latin typeface="Arial" pitchFamily="34" charset="0"/>
                <a:cs typeface="Arial" pitchFamily="34" charset="0"/>
              </a:rPr>
              <a:t>¿Por qué es importante? </a:t>
            </a:r>
            <a:r>
              <a:rPr lang="es-MX" sz="2400" dirty="0" smtClean="0">
                <a:latin typeface="Arial" pitchFamily="34" charset="0"/>
                <a:cs typeface="Arial" pitchFamily="34" charset="0"/>
              </a:rPr>
              <a:t>Porque podrán identificar y establecer formas, lugares y tiempos en los que pueden trabajar colaborativamente en la escuela.</a:t>
            </a:r>
          </a:p>
          <a:p>
            <a:pPr algn="ctr"/>
            <a:endParaRPr lang="es-MX" sz="2400" dirty="0" smtClean="0">
              <a:latin typeface="Arial" pitchFamily="34" charset="0"/>
              <a:cs typeface="Arial" pitchFamily="34" charset="0"/>
            </a:endParaRPr>
          </a:p>
          <a:p>
            <a:pPr algn="ctr"/>
            <a:r>
              <a:rPr lang="es-MX" sz="2400" dirty="0" smtClean="0">
                <a:solidFill>
                  <a:srgbClr val="00B050"/>
                </a:solidFill>
                <a:latin typeface="Arial" pitchFamily="34" charset="0"/>
                <a:cs typeface="Arial" pitchFamily="34" charset="0"/>
              </a:rPr>
              <a:t>Lea o invite a alguno de los estudiantes que lean la introducción, la cita y El reto es.</a:t>
            </a:r>
          </a:p>
          <a:p>
            <a:pPr algn="ctr"/>
            <a:endParaRPr lang="es-MX" sz="2400" dirty="0" smtClean="0">
              <a:latin typeface="Arial" pitchFamily="34" charset="0"/>
              <a:cs typeface="Arial" pitchFamily="34" charset="0"/>
            </a:endParaRPr>
          </a:p>
          <a:p>
            <a:pPr algn="just"/>
            <a:r>
              <a:rPr lang="es-MX" sz="2400" dirty="0" smtClean="0">
                <a:latin typeface="Arial" pitchFamily="34" charset="0"/>
                <a:cs typeface="Arial" pitchFamily="34" charset="0"/>
              </a:rPr>
              <a:t>Recapitule el texto de los apartados - preguntar al grupo qué saben sobre el concepto de “colectividad”. Esto permitirá recuperar conocimientos previos e iniciar con las actividades de la variación. </a:t>
            </a:r>
          </a:p>
        </p:txBody>
      </p:sp>
    </p:spTree>
    <p:extLst>
      <p:ext uri="{BB962C8B-B14F-4D97-AF65-F5344CB8AC3E}">
        <p14:creationId xmlns="" xmlns:p14="http://schemas.microsoft.com/office/powerpoint/2010/main" val="813587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7">
            <a:extLst>
              <a:ext uri="{FF2B5EF4-FFF2-40B4-BE49-F238E27FC236}">
                <a16:creationId xmlns="" xmlns:a16="http://schemas.microsoft.com/office/drawing/2014/main" id="{518E3142-096A-134B-84C2-0630E844E6F5}"/>
              </a:ext>
            </a:extLst>
          </p:cNvPr>
          <p:cNvSpPr/>
          <p:nvPr/>
        </p:nvSpPr>
        <p:spPr>
          <a:xfrm>
            <a:off x="0" y="0"/>
            <a:ext cx="9144072" cy="6858000"/>
          </a:xfrm>
          <a:custGeom>
            <a:avLst/>
            <a:gdLst/>
            <a:ahLst/>
            <a:cxnLst/>
            <a:rect l="l" t="t" r="r" b="b"/>
            <a:pathLst>
              <a:path w="5294630" h="1566545">
                <a:moveTo>
                  <a:pt x="0" y="1565998"/>
                </a:moveTo>
                <a:lnTo>
                  <a:pt x="5294566" y="1565998"/>
                </a:lnTo>
                <a:lnTo>
                  <a:pt x="5294566" y="0"/>
                </a:lnTo>
                <a:lnTo>
                  <a:pt x="0" y="0"/>
                </a:lnTo>
                <a:lnTo>
                  <a:pt x="0" y="1565998"/>
                </a:lnTo>
                <a:close/>
              </a:path>
            </a:pathLst>
          </a:custGeom>
          <a:solidFill>
            <a:schemeClr val="accent5">
              <a:lumMod val="40000"/>
              <a:lumOff val="60000"/>
            </a:schemeClr>
          </a:solidFill>
          <a:ln>
            <a:solidFill>
              <a:srgbClr val="004A81"/>
            </a:solidFill>
          </a:ln>
        </p:spPr>
        <p:txBody>
          <a:bodyPr wrap="square" lIns="0" tIns="0" rIns="0" bIns="0" rtlCol="0"/>
          <a:lstStyle/>
          <a:p>
            <a:pPr algn="just"/>
            <a:endParaRPr sz="1900" dirty="0"/>
          </a:p>
        </p:txBody>
      </p:sp>
      <p:sp>
        <p:nvSpPr>
          <p:cNvPr id="5" name="object 8">
            <a:extLst>
              <a:ext uri="{FF2B5EF4-FFF2-40B4-BE49-F238E27FC236}">
                <a16:creationId xmlns="" xmlns:a16="http://schemas.microsoft.com/office/drawing/2014/main" id="{9F0FBF7E-10FB-C044-BBD5-0A1EA8F93F6D}"/>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sp>
        <p:nvSpPr>
          <p:cNvPr id="6" name="object 8">
            <a:extLst>
              <a:ext uri="{FF2B5EF4-FFF2-40B4-BE49-F238E27FC236}">
                <a16:creationId xmlns="" xmlns:a16="http://schemas.microsoft.com/office/drawing/2014/main" id="{5EFF320A-D5A8-6548-8E95-0DA83A457C59}"/>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sp>
        <p:nvSpPr>
          <p:cNvPr id="10" name="Rectangle 1">
            <a:extLst>
              <a:ext uri="{FF2B5EF4-FFF2-40B4-BE49-F238E27FC236}">
                <a16:creationId xmlns="" xmlns:a16="http://schemas.microsoft.com/office/drawing/2014/main" id="{3224F731-B888-5F47-8F28-25747EE91283}"/>
              </a:ext>
            </a:extLst>
          </p:cNvPr>
          <p:cNvSpPr/>
          <p:nvPr/>
        </p:nvSpPr>
        <p:spPr>
          <a:xfrm>
            <a:off x="0" y="914400"/>
            <a:ext cx="8610600" cy="5632311"/>
          </a:xfrm>
          <a:prstGeom prst="rect">
            <a:avLst/>
          </a:prstGeom>
        </p:spPr>
        <p:txBody>
          <a:bodyPr wrap="square">
            <a:spAutoFit/>
          </a:bodyPr>
          <a:lstStyle/>
          <a:p>
            <a:pPr algn="just"/>
            <a:r>
              <a:rPr lang="es-ES" sz="2400" dirty="0" smtClean="0">
                <a:latin typeface="Arial" pitchFamily="34" charset="0"/>
                <a:cs typeface="Arial" pitchFamily="34" charset="0"/>
              </a:rPr>
              <a:t>La escuela es un lugar idóneo para que experimentes la colaboración con las demás personas, ya sea en el aula, en los espacios compartidos con estudiantes de otros grupos o incluso en proyectos comunitarios. </a:t>
            </a:r>
          </a:p>
          <a:p>
            <a:pPr algn="just"/>
            <a:endParaRPr lang="es-ES" sz="2400" dirty="0" smtClean="0">
              <a:latin typeface="Arial" pitchFamily="34" charset="0"/>
              <a:cs typeface="Arial" pitchFamily="34" charset="0"/>
            </a:endParaRPr>
          </a:p>
          <a:p>
            <a:pPr algn="just"/>
            <a:r>
              <a:rPr lang="es-ES" sz="2400" dirty="0" smtClean="0">
                <a:latin typeface="Arial" pitchFamily="34" charset="0"/>
                <a:cs typeface="Arial" pitchFamily="34" charset="0"/>
              </a:rPr>
              <a:t>Colaborar en la escuela significa estar dispuesto a realizar actividades por la colectividad. Esto fortalece positivamente la convivencia escolar e impacta para bien en los otros grupos a los que pertenecemos, como tu familia o tus amistades.  </a:t>
            </a:r>
          </a:p>
          <a:p>
            <a:pPr algn="just"/>
            <a:endParaRPr lang="es-ES" sz="2400" dirty="0" smtClean="0">
              <a:latin typeface="Arial" pitchFamily="34" charset="0"/>
              <a:cs typeface="Arial" pitchFamily="34" charset="0"/>
            </a:endParaRPr>
          </a:p>
          <a:p>
            <a:pPr algn="just"/>
            <a:r>
              <a:rPr lang="es-ES" sz="2400" dirty="0" smtClean="0">
                <a:latin typeface="Arial" pitchFamily="34" charset="0"/>
                <a:cs typeface="Arial" pitchFamily="34" charset="0"/>
              </a:rPr>
              <a:t>En la medida en que pongas en práctica la colaboración ésta se puede volver un estilo de vida.</a:t>
            </a:r>
            <a:endParaRPr lang="es-MX" sz="2400" dirty="0" smtClean="0">
              <a:latin typeface="Arial" pitchFamily="34" charset="0"/>
              <a:cs typeface="Arial" pitchFamily="34" charset="0"/>
            </a:endParaRPr>
          </a:p>
          <a:p>
            <a:pPr algn="just"/>
            <a:endParaRPr lang="es-MX" sz="2400" dirty="0" smtClean="0">
              <a:latin typeface="Arial" pitchFamily="34" charset="0"/>
              <a:cs typeface="Arial" pitchFamily="34" charset="0"/>
            </a:endParaRPr>
          </a:p>
          <a:p>
            <a:pPr algn="just"/>
            <a:r>
              <a:rPr lang="es-MX" sz="2400" dirty="0" smtClean="0">
                <a:latin typeface="Arial" pitchFamily="34" charset="0"/>
                <a:cs typeface="Arial" pitchFamily="34" charset="0"/>
              </a:rPr>
              <a:t>• </a:t>
            </a:r>
            <a:r>
              <a:rPr lang="es-MX" sz="2400" dirty="0" smtClean="0">
                <a:solidFill>
                  <a:schemeClr val="bg1"/>
                </a:solidFill>
                <a:latin typeface="Arial" pitchFamily="34" charset="0"/>
                <a:cs typeface="Arial" pitchFamily="34" charset="0"/>
              </a:rPr>
              <a:t>El Reto es </a:t>
            </a:r>
            <a:r>
              <a:rPr lang="es-MX" sz="2400" dirty="0" smtClean="0">
                <a:latin typeface="Arial" pitchFamily="34" charset="0"/>
                <a:cs typeface="Arial" pitchFamily="34" charset="0"/>
              </a:rPr>
              <a:t>identificar los ejes, temas y aprendizajes claves de la actividad de colaboración.</a:t>
            </a:r>
            <a:endParaRPr lang="en-US" sz="2400" dirty="0">
              <a:solidFill>
                <a:schemeClr val="bg1"/>
              </a:solidFill>
              <a:latin typeface="Arial" pitchFamily="34" charset="0"/>
              <a:cs typeface="Arial" pitchFamily="34" charset="0"/>
            </a:endParaRPr>
          </a:p>
        </p:txBody>
      </p:sp>
      <p:sp>
        <p:nvSpPr>
          <p:cNvPr id="7" name="6 CuadroTexto"/>
          <p:cNvSpPr txBox="1"/>
          <p:nvPr/>
        </p:nvSpPr>
        <p:spPr>
          <a:xfrm>
            <a:off x="457200" y="381000"/>
            <a:ext cx="8077200" cy="400110"/>
          </a:xfrm>
          <a:prstGeom prst="rect">
            <a:avLst/>
          </a:prstGeom>
          <a:noFill/>
        </p:spPr>
        <p:txBody>
          <a:bodyPr wrap="square" rtlCol="0">
            <a:spAutoFit/>
          </a:bodyPr>
          <a:lstStyle/>
          <a:p>
            <a:pPr algn="ctr"/>
            <a:r>
              <a:rPr lang="es-MX" sz="2000" dirty="0" smtClean="0">
                <a:solidFill>
                  <a:schemeClr val="bg1">
                    <a:lumMod val="95000"/>
                  </a:schemeClr>
                </a:solidFill>
                <a:latin typeface="Arial Black" pitchFamily="34" charset="0"/>
              </a:rPr>
              <a:t>INTRODUCCIÓN</a:t>
            </a:r>
            <a:endParaRPr lang="es-MX" dirty="0">
              <a:solidFill>
                <a:schemeClr val="bg1">
                  <a:lumMod val="95000"/>
                </a:schemeClr>
              </a:solidFill>
            </a:endParaRPr>
          </a:p>
        </p:txBody>
      </p:sp>
    </p:spTree>
    <p:extLst>
      <p:ext uri="{BB962C8B-B14F-4D97-AF65-F5344CB8AC3E}">
        <p14:creationId xmlns="" xmlns:p14="http://schemas.microsoft.com/office/powerpoint/2010/main" val="2833617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3224F731-B888-5F47-8F28-25747EE91283}"/>
              </a:ext>
            </a:extLst>
          </p:cNvPr>
          <p:cNvSpPr/>
          <p:nvPr/>
        </p:nvSpPr>
        <p:spPr>
          <a:xfrm>
            <a:off x="304800" y="533400"/>
            <a:ext cx="8458200" cy="4698722"/>
          </a:xfrm>
          <a:prstGeom prst="rect">
            <a:avLst/>
          </a:prstGeom>
        </p:spPr>
        <p:txBody>
          <a:bodyPr wrap="square">
            <a:spAutoFit/>
          </a:bodyPr>
          <a:lstStyle/>
          <a:p>
            <a:pPr marL="14941">
              <a:spcBef>
                <a:spcPts val="447"/>
              </a:spcBef>
            </a:pPr>
            <a:r>
              <a:rPr lang="en-US" sz="2800" b="1" spc="-5" dirty="0" err="1">
                <a:solidFill>
                  <a:schemeClr val="accent5">
                    <a:lumMod val="75000"/>
                  </a:schemeClr>
                </a:solidFill>
                <a:latin typeface="Soberana Sans"/>
                <a:cs typeface="Soberana Sans"/>
              </a:rPr>
              <a:t>Actividad</a:t>
            </a:r>
            <a:r>
              <a:rPr lang="en-US" sz="2800" b="1" spc="-5" dirty="0">
                <a:solidFill>
                  <a:schemeClr val="accent5">
                    <a:lumMod val="75000"/>
                  </a:schemeClr>
                </a:solidFill>
                <a:latin typeface="Soberana Sans"/>
                <a:cs typeface="Soberana Sans"/>
              </a:rPr>
              <a:t> </a:t>
            </a:r>
            <a:r>
              <a:rPr lang="en-US" sz="2800" b="1" dirty="0">
                <a:solidFill>
                  <a:schemeClr val="accent5">
                    <a:lumMod val="75000"/>
                  </a:schemeClr>
                </a:solidFill>
                <a:latin typeface="Soberana Sans"/>
                <a:cs typeface="Soberana Sans"/>
              </a:rPr>
              <a:t>1</a:t>
            </a:r>
            <a:r>
              <a:rPr lang="en-US" sz="2800" b="1" dirty="0" smtClean="0">
                <a:solidFill>
                  <a:schemeClr val="accent5">
                    <a:lumMod val="75000"/>
                  </a:schemeClr>
                </a:solidFill>
                <a:latin typeface="Soberana Sans"/>
                <a:cs typeface="Soberana Sans"/>
              </a:rPr>
              <a:t>. </a:t>
            </a:r>
            <a:r>
              <a:rPr lang="es-MX" sz="2800" dirty="0" smtClean="0">
                <a:solidFill>
                  <a:schemeClr val="accent5">
                    <a:lumMod val="75000"/>
                  </a:schemeClr>
                </a:solidFill>
              </a:rPr>
              <a:t>Nuestra participación en la escuela.</a:t>
            </a:r>
            <a:endParaRPr lang="en-US" sz="2800" b="1" dirty="0" smtClean="0">
              <a:solidFill>
                <a:schemeClr val="accent5">
                  <a:lumMod val="75000"/>
                </a:schemeClr>
              </a:solidFill>
              <a:latin typeface="Soberana Sans"/>
              <a:cs typeface="Soberana Sans"/>
            </a:endParaRPr>
          </a:p>
          <a:p>
            <a:pPr marL="14941">
              <a:spcBef>
                <a:spcPts val="447"/>
              </a:spcBef>
            </a:pPr>
            <a:endParaRPr lang="en-US" sz="2800" spc="-10" dirty="0">
              <a:solidFill>
                <a:srgbClr val="004A81"/>
              </a:solidFill>
              <a:latin typeface="Soberana Sans"/>
              <a:cs typeface="Soberana Sans"/>
            </a:endParaRPr>
          </a:p>
          <a:p>
            <a:pPr algn="just"/>
            <a:r>
              <a:rPr lang="es-MX" sz="2000" dirty="0" smtClean="0">
                <a:latin typeface="Arial" pitchFamily="34" charset="0"/>
                <a:cs typeface="Arial" pitchFamily="34" charset="0"/>
              </a:rPr>
              <a:t>Forme a los estudiantes en equipos de 5 a 6 personas. </a:t>
            </a:r>
          </a:p>
          <a:p>
            <a:pPr algn="just"/>
            <a:r>
              <a:rPr lang="es-MX" sz="2000" dirty="0" smtClean="0">
                <a:latin typeface="Arial" pitchFamily="34" charset="0"/>
                <a:cs typeface="Arial" pitchFamily="34" charset="0"/>
              </a:rPr>
              <a:t>• Explique al grupo que, mediante esta actividad, identificarán los ejercicios colaborativos que han realizado y cómo ha sido su participación. </a:t>
            </a:r>
          </a:p>
          <a:p>
            <a:pPr algn="just"/>
            <a:r>
              <a:rPr lang="es-MX" sz="2000" dirty="0" smtClean="0">
                <a:latin typeface="Arial" pitchFamily="34" charset="0"/>
                <a:cs typeface="Arial" pitchFamily="34" charset="0"/>
              </a:rPr>
              <a:t>Solicite que hagan un recuento de tres acciones colaborativas que han elaborado antes y que completen la tabla con esa información. </a:t>
            </a:r>
          </a:p>
          <a:p>
            <a:pPr algn="just"/>
            <a:r>
              <a:rPr lang="es-MX" sz="2000" dirty="0" smtClean="0">
                <a:latin typeface="Arial" pitchFamily="34" charset="0"/>
                <a:cs typeface="Arial" pitchFamily="34" charset="0"/>
              </a:rPr>
              <a:t>• Para terminar, pida que completen la cuarta columna planteando algunas formas de fortalecer acciones, actitudes, habilidades y otros elementos que pueden aportar para el trabajo colaborativo y que las compartan entre todos a manera de lluvia de ideas. </a:t>
            </a:r>
          </a:p>
          <a:p>
            <a:pPr algn="just"/>
            <a:endParaRPr lang="es-ES" sz="2000" dirty="0" smtClean="0">
              <a:latin typeface="Arial" pitchFamily="34" charset="0"/>
              <a:cs typeface="Arial" pitchFamily="34" charset="0"/>
            </a:endParaRPr>
          </a:p>
          <a:p>
            <a:pPr algn="just"/>
            <a:endParaRPr lang="en-US" sz="2000" dirty="0">
              <a:latin typeface="Arial" pitchFamily="34" charset="0"/>
              <a:cs typeface="Arial" pitchFamily="34" charset="0"/>
            </a:endParaRPr>
          </a:p>
        </p:txBody>
      </p:sp>
      <p:sp>
        <p:nvSpPr>
          <p:cNvPr id="3" name="object 8">
            <a:extLst>
              <a:ext uri="{FF2B5EF4-FFF2-40B4-BE49-F238E27FC236}">
                <a16:creationId xmlns="" xmlns:a16="http://schemas.microsoft.com/office/drawing/2014/main" id="{43BD8204-512F-F449-8C88-0469A1952012}"/>
              </a:ext>
            </a:extLst>
          </p:cNvPr>
          <p:cNvSpPr/>
          <p:nvPr/>
        </p:nvSpPr>
        <p:spPr>
          <a:xfrm>
            <a:off x="1143000" y="0"/>
            <a:ext cx="2362200" cy="6858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pic>
        <p:nvPicPr>
          <p:cNvPr id="6" name="Picture 11">
            <a:extLst>
              <a:ext uri="{FF2B5EF4-FFF2-40B4-BE49-F238E27FC236}">
                <a16:creationId xmlns="" xmlns:a16="http://schemas.microsoft.com/office/drawing/2014/main" id="{CDC0B9EF-4261-4A43-BE28-326C0BC7C73F}"/>
              </a:ext>
            </a:extLst>
          </p:cNvPr>
          <p:cNvPicPr>
            <a:picLocks noChangeAspect="1"/>
          </p:cNvPicPr>
          <p:nvPr/>
        </p:nvPicPr>
        <p:blipFill>
          <a:blip r:embed="rId2" cstate="print"/>
          <a:stretch>
            <a:fillRect/>
          </a:stretch>
        </p:blipFill>
        <p:spPr>
          <a:xfrm>
            <a:off x="6629400" y="0"/>
            <a:ext cx="685800" cy="685800"/>
          </a:xfrm>
          <a:prstGeom prst="rect">
            <a:avLst/>
          </a:prstGeom>
          <a:solidFill>
            <a:schemeClr val="accent6">
              <a:lumMod val="75000"/>
            </a:schemeClr>
          </a:solidFill>
        </p:spPr>
      </p:pic>
      <p:graphicFrame>
        <p:nvGraphicFramePr>
          <p:cNvPr id="7" name="6 Tabla"/>
          <p:cNvGraphicFramePr>
            <a:graphicFrameLocks noGrp="1"/>
          </p:cNvGraphicFramePr>
          <p:nvPr/>
        </p:nvGraphicFramePr>
        <p:xfrm>
          <a:off x="228600" y="4800600"/>
          <a:ext cx="8686800" cy="1752600"/>
        </p:xfrm>
        <a:graphic>
          <a:graphicData uri="http://schemas.openxmlformats.org/drawingml/2006/table">
            <a:tbl>
              <a:tblPr firstRow="1" bandRow="1">
                <a:tableStyleId>{7DF18680-E054-41AD-8BC1-D1AEF772440D}</a:tableStyleId>
              </a:tblPr>
              <a:tblGrid>
                <a:gridCol w="2171700"/>
                <a:gridCol w="2095500"/>
                <a:gridCol w="2247900"/>
                <a:gridCol w="2171700"/>
              </a:tblGrid>
              <a:tr h="370840">
                <a:tc>
                  <a:txBody>
                    <a:bodyPr/>
                    <a:lstStyle/>
                    <a:p>
                      <a:pPr algn="ctr"/>
                      <a:r>
                        <a:rPr lang="es-ES" dirty="0" smtClean="0"/>
                        <a:t>ACTIVIDAD</a:t>
                      </a:r>
                      <a:endParaRPr lang="es-MX" dirty="0"/>
                    </a:p>
                  </a:txBody>
                  <a:tcPr/>
                </a:tc>
                <a:tc>
                  <a:txBody>
                    <a:bodyPr/>
                    <a:lstStyle/>
                    <a:p>
                      <a:pPr algn="ctr"/>
                      <a:r>
                        <a:rPr lang="es-ES" dirty="0" smtClean="0"/>
                        <a:t>ESPACIO EN EL QUE SE LLEVÓ A CABO</a:t>
                      </a:r>
                      <a:endParaRPr lang="es-MX" dirty="0"/>
                    </a:p>
                  </a:txBody>
                  <a:tcPr/>
                </a:tc>
                <a:tc>
                  <a:txBody>
                    <a:bodyPr/>
                    <a:lstStyle/>
                    <a:p>
                      <a:pPr algn="ctr"/>
                      <a:r>
                        <a:rPr lang="es-ES" dirty="0" smtClean="0"/>
                        <a:t>NECESIDAD QUE ATENDIÓ</a:t>
                      </a:r>
                      <a:endParaRPr lang="es-MX" dirty="0"/>
                    </a:p>
                  </a:txBody>
                  <a:tcPr/>
                </a:tc>
                <a:tc>
                  <a:txBody>
                    <a:bodyPr/>
                    <a:lstStyle/>
                    <a:p>
                      <a:pPr algn="ctr"/>
                      <a:r>
                        <a:rPr lang="es-ES" dirty="0" smtClean="0"/>
                        <a:t>NECESIDAD ACTUAL</a:t>
                      </a:r>
                      <a:endParaRPr lang="es-MX" dirty="0"/>
                    </a:p>
                  </a:txBody>
                  <a:tcPr/>
                </a:tc>
              </a:tr>
              <a:tr h="370840">
                <a:tc>
                  <a:txBody>
                    <a:bodyPr/>
                    <a:lstStyle/>
                    <a:p>
                      <a:endParaRPr lang="es-MX"/>
                    </a:p>
                  </a:txBody>
                  <a:tcPr/>
                </a:tc>
                <a:tc>
                  <a:txBody>
                    <a:bodyPr/>
                    <a:lstStyle/>
                    <a:p>
                      <a:endParaRPr lang="es-MX"/>
                    </a:p>
                  </a:txBody>
                  <a:tcPr/>
                </a:tc>
                <a:tc>
                  <a:txBody>
                    <a:bodyPr/>
                    <a:lstStyle/>
                    <a:p>
                      <a:endParaRPr lang="es-MX"/>
                    </a:p>
                  </a:txBody>
                  <a:tcPr/>
                </a:tc>
                <a:tc>
                  <a:txBody>
                    <a:bodyPr/>
                    <a:lstStyle/>
                    <a:p>
                      <a:endParaRPr lang="es-MX"/>
                    </a:p>
                  </a:txBody>
                  <a:tcPr/>
                </a:tc>
              </a:tr>
              <a:tr h="370840">
                <a:tc>
                  <a:txBody>
                    <a:bodyPr/>
                    <a:lstStyle/>
                    <a:p>
                      <a:endParaRPr lang="es-MX" dirty="0"/>
                    </a:p>
                  </a:txBody>
                  <a:tcPr/>
                </a:tc>
                <a:tc>
                  <a:txBody>
                    <a:bodyPr/>
                    <a:lstStyle/>
                    <a:p>
                      <a:endParaRPr lang="es-MX"/>
                    </a:p>
                  </a:txBody>
                  <a:tcPr/>
                </a:tc>
                <a:tc>
                  <a:txBody>
                    <a:bodyPr/>
                    <a:lstStyle/>
                    <a:p>
                      <a:endParaRPr lang="es-MX" dirty="0"/>
                    </a:p>
                  </a:txBody>
                  <a:tcPr/>
                </a:tc>
                <a:tc>
                  <a:txBody>
                    <a:bodyPr/>
                    <a:lstStyle/>
                    <a:p>
                      <a:endParaRPr lang="es-MX"/>
                    </a:p>
                  </a:txBody>
                  <a:tcPr/>
                </a:tc>
              </a:tr>
              <a:tr h="370840">
                <a:tc>
                  <a:txBody>
                    <a:bodyPr/>
                    <a:lstStyle/>
                    <a:p>
                      <a:endParaRPr lang="es-MX"/>
                    </a:p>
                  </a:txBody>
                  <a:tcPr/>
                </a:tc>
                <a:tc>
                  <a:txBody>
                    <a:bodyPr/>
                    <a:lstStyle/>
                    <a:p>
                      <a:endParaRPr lang="es-MX"/>
                    </a:p>
                  </a:txBody>
                  <a:tcPr/>
                </a:tc>
                <a:tc>
                  <a:txBody>
                    <a:bodyPr/>
                    <a:lstStyle/>
                    <a:p>
                      <a:endParaRPr lang="es-MX"/>
                    </a:p>
                  </a:txBody>
                  <a:tcPr/>
                </a:tc>
                <a:tc>
                  <a:txBody>
                    <a:bodyPr/>
                    <a:lstStyle/>
                    <a:p>
                      <a:endParaRPr lang="es-MX" dirty="0"/>
                    </a:p>
                  </a:txBody>
                  <a:tcPr/>
                </a:tc>
              </a:tr>
            </a:tbl>
          </a:graphicData>
        </a:graphic>
      </p:graphicFrame>
    </p:spTree>
    <p:extLst>
      <p:ext uri="{BB962C8B-B14F-4D97-AF65-F5344CB8AC3E}">
        <p14:creationId xmlns="" xmlns:p14="http://schemas.microsoft.com/office/powerpoint/2010/main" val="265122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3224F731-B888-5F47-8F28-25747EE91283}"/>
              </a:ext>
            </a:extLst>
          </p:cNvPr>
          <p:cNvSpPr/>
          <p:nvPr/>
        </p:nvSpPr>
        <p:spPr>
          <a:xfrm>
            <a:off x="0" y="545604"/>
            <a:ext cx="8991600" cy="6309420"/>
          </a:xfrm>
          <a:prstGeom prst="rect">
            <a:avLst/>
          </a:prstGeom>
        </p:spPr>
        <p:txBody>
          <a:bodyPr wrap="square">
            <a:spAutoFit/>
          </a:bodyPr>
          <a:lstStyle/>
          <a:p>
            <a:pPr marL="14941">
              <a:spcBef>
                <a:spcPts val="447"/>
              </a:spcBef>
            </a:pPr>
            <a:r>
              <a:rPr lang="en-US" sz="4000" b="1" spc="-5" dirty="0" err="1">
                <a:solidFill>
                  <a:srgbClr val="004A81"/>
                </a:solidFill>
                <a:latin typeface="Soberana Sans"/>
                <a:cs typeface="Soberana Sans"/>
              </a:rPr>
              <a:t>Actividad</a:t>
            </a:r>
            <a:r>
              <a:rPr lang="en-US" sz="4000" b="1" spc="-5" dirty="0">
                <a:solidFill>
                  <a:srgbClr val="004A81"/>
                </a:solidFill>
                <a:latin typeface="Soberana Sans"/>
                <a:cs typeface="Soberana Sans"/>
              </a:rPr>
              <a:t> </a:t>
            </a:r>
            <a:r>
              <a:rPr lang="en-US" sz="4000" b="1" dirty="0">
                <a:solidFill>
                  <a:srgbClr val="004A81"/>
                </a:solidFill>
                <a:latin typeface="Soberana Sans"/>
                <a:cs typeface="Soberana Sans"/>
              </a:rPr>
              <a:t>2</a:t>
            </a:r>
            <a:r>
              <a:rPr lang="en-US" sz="4000" b="1" dirty="0" smtClean="0">
                <a:solidFill>
                  <a:srgbClr val="004A81"/>
                </a:solidFill>
                <a:latin typeface="Soberana Sans"/>
                <a:cs typeface="Soberana Sans"/>
              </a:rPr>
              <a:t>. </a:t>
            </a:r>
            <a:r>
              <a:rPr lang="es-MX" sz="3600" b="1" dirty="0" smtClean="0">
                <a:solidFill>
                  <a:srgbClr val="00B0F0"/>
                </a:solidFill>
                <a:latin typeface="Arial" pitchFamily="34" charset="0"/>
                <a:cs typeface="Arial" pitchFamily="34" charset="0"/>
              </a:rPr>
              <a:t>Compromisos del grupo</a:t>
            </a:r>
            <a:r>
              <a:rPr lang="es-MX" sz="4000" dirty="0" smtClean="0"/>
              <a:t>. </a:t>
            </a:r>
            <a:endParaRPr lang="en-US" sz="4000" spc="-10" dirty="0">
              <a:solidFill>
                <a:srgbClr val="004A81"/>
              </a:solidFill>
              <a:latin typeface="Soberana Sans"/>
              <a:cs typeface="Soberana Sans"/>
            </a:endParaRPr>
          </a:p>
          <a:p>
            <a:pPr algn="just"/>
            <a:endParaRPr lang="es-ES" sz="2400" dirty="0" smtClean="0"/>
          </a:p>
          <a:p>
            <a:pPr algn="just"/>
            <a:r>
              <a:rPr lang="es-MX" sz="2000" dirty="0" smtClean="0">
                <a:latin typeface="Arial" pitchFamily="34" charset="0"/>
                <a:cs typeface="Arial" pitchFamily="34" charset="0"/>
              </a:rPr>
              <a:t>Para dar un mayor sentido a la actividad anterior, es necesario que el grupo se comprometa a colaborar en la atención de las necesidades del plantel y que las retomen en futuros ejercicios.</a:t>
            </a:r>
          </a:p>
          <a:p>
            <a:pPr algn="just"/>
            <a:endParaRPr lang="es-MX" sz="2000" dirty="0" smtClean="0">
              <a:latin typeface="Arial" pitchFamily="34" charset="0"/>
              <a:cs typeface="Arial" pitchFamily="34" charset="0"/>
            </a:endParaRPr>
          </a:p>
          <a:p>
            <a:pPr algn="just"/>
            <a:r>
              <a:rPr lang="es-MX" sz="2000" dirty="0" smtClean="0">
                <a:latin typeface="Arial" pitchFamily="34" charset="0"/>
                <a:cs typeface="Arial" pitchFamily="34" charset="0"/>
              </a:rPr>
              <a:t> Necesitas una hoja blanca, un bolígrafo y cinta adhesiva. Dibuja el contorno de tu mano y adentro del dibujo escribe, en una palabra, qué te comprometes a aportar para el logro de objetivos colectivos en los espacios escolares; puede ser una acción, una actitud, una herramienta, una habilidad, un valor, entre otros. </a:t>
            </a:r>
          </a:p>
          <a:p>
            <a:pPr algn="just"/>
            <a:endParaRPr lang="es-ES" sz="2000" dirty="0" smtClean="0">
              <a:latin typeface="Arial" pitchFamily="34" charset="0"/>
              <a:cs typeface="Arial" pitchFamily="34" charset="0"/>
            </a:endParaRPr>
          </a:p>
          <a:p>
            <a:pPr algn="just"/>
            <a:endParaRPr lang="es-ES" sz="2000" dirty="0" smtClean="0">
              <a:latin typeface="Arial" pitchFamily="34" charset="0"/>
              <a:cs typeface="Arial" pitchFamily="34" charset="0"/>
            </a:endParaRPr>
          </a:p>
          <a:p>
            <a:pPr algn="just"/>
            <a:endParaRPr lang="es-MX" sz="2000" dirty="0" smtClean="0">
              <a:latin typeface="Arial" pitchFamily="34" charset="0"/>
              <a:cs typeface="Arial" pitchFamily="34" charset="0"/>
            </a:endParaRPr>
          </a:p>
          <a:p>
            <a:pPr algn="just"/>
            <a:r>
              <a:rPr lang="es-MX" sz="2000" dirty="0" smtClean="0">
                <a:latin typeface="Arial" pitchFamily="34" charset="0"/>
                <a:cs typeface="Arial" pitchFamily="34" charset="0"/>
              </a:rPr>
              <a:t>En la parte superior de la hoja, escribe tu nombre. Al terminar, pega el dibujo de tu mano en un lugar visible. </a:t>
            </a:r>
          </a:p>
          <a:p>
            <a:pPr algn="just"/>
            <a:endParaRPr lang="es-MX" sz="2000" dirty="0" smtClean="0">
              <a:latin typeface="Arial" pitchFamily="34" charset="0"/>
              <a:cs typeface="Arial" pitchFamily="34" charset="0"/>
            </a:endParaRPr>
          </a:p>
          <a:p>
            <a:pPr algn="just"/>
            <a:r>
              <a:rPr lang="es-MX" sz="2000" dirty="0" smtClean="0">
                <a:latin typeface="Arial" pitchFamily="34" charset="0"/>
                <a:cs typeface="Arial" pitchFamily="34" charset="0"/>
              </a:rPr>
              <a:t>• Reflexione junto con el grupo sobre el asunto de la colaboración y la metáfora de las manos como una señal de alianza y compromiso. </a:t>
            </a:r>
            <a:endParaRPr lang="en-US" sz="2000" dirty="0">
              <a:latin typeface="Arial" pitchFamily="34" charset="0"/>
              <a:cs typeface="Arial" pitchFamily="34" charset="0"/>
            </a:endParaRPr>
          </a:p>
        </p:txBody>
      </p:sp>
      <p:sp>
        <p:nvSpPr>
          <p:cNvPr id="3" name="object 8">
            <a:extLst>
              <a:ext uri="{FF2B5EF4-FFF2-40B4-BE49-F238E27FC236}">
                <a16:creationId xmlns="" xmlns:a16="http://schemas.microsoft.com/office/drawing/2014/main" id="{43BD8204-512F-F449-8C88-0469A1952012}"/>
              </a:ext>
            </a:extLst>
          </p:cNvPr>
          <p:cNvSpPr/>
          <p:nvPr/>
        </p:nvSpPr>
        <p:spPr>
          <a:xfrm>
            <a:off x="1143000" y="0"/>
            <a:ext cx="2362200" cy="6858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pic>
        <p:nvPicPr>
          <p:cNvPr id="6" name="Picture 11">
            <a:extLst>
              <a:ext uri="{FF2B5EF4-FFF2-40B4-BE49-F238E27FC236}">
                <a16:creationId xmlns="" xmlns:a16="http://schemas.microsoft.com/office/drawing/2014/main" id="{CDC0B9EF-4261-4A43-BE28-326C0BC7C73F}"/>
              </a:ext>
            </a:extLst>
          </p:cNvPr>
          <p:cNvPicPr>
            <a:picLocks noChangeAspect="1"/>
          </p:cNvPicPr>
          <p:nvPr/>
        </p:nvPicPr>
        <p:blipFill>
          <a:blip r:embed="rId2" cstate="print"/>
          <a:stretch>
            <a:fillRect/>
          </a:stretch>
        </p:blipFill>
        <p:spPr>
          <a:xfrm>
            <a:off x="6553200" y="76200"/>
            <a:ext cx="762000" cy="762000"/>
          </a:xfrm>
          <a:prstGeom prst="rect">
            <a:avLst/>
          </a:prstGeom>
        </p:spPr>
      </p:pic>
      <p:pic>
        <p:nvPicPr>
          <p:cNvPr id="1026" name="Picture 2" descr="C:\Users\BECAS 3\AppData\Local\Microsoft\Windows\Temporary Internet Files\Content.IE5\91PAMXRL\mis-manos[1].jpg"/>
          <p:cNvPicPr>
            <a:picLocks noChangeAspect="1" noChangeArrowheads="1"/>
          </p:cNvPicPr>
          <p:nvPr/>
        </p:nvPicPr>
        <p:blipFill>
          <a:blip r:embed="rId3" cstate="print"/>
          <a:srcRect/>
          <a:stretch>
            <a:fillRect/>
          </a:stretch>
        </p:blipFill>
        <p:spPr bwMode="auto">
          <a:xfrm>
            <a:off x="1981200" y="3962400"/>
            <a:ext cx="1155699" cy="1320799"/>
          </a:xfrm>
          <a:prstGeom prst="rect">
            <a:avLst/>
          </a:prstGeom>
          <a:noFill/>
        </p:spPr>
      </p:pic>
      <p:pic>
        <p:nvPicPr>
          <p:cNvPr id="1027" name="Picture 3" descr="C:\Users\BECAS 3\AppData\Local\Microsoft\Windows\Temporary Internet Files\Content.IE5\D6YHD9ME\manos-unidas-2370904[1].jpg"/>
          <p:cNvPicPr>
            <a:picLocks noChangeAspect="1" noChangeArrowheads="1"/>
          </p:cNvPicPr>
          <p:nvPr/>
        </p:nvPicPr>
        <p:blipFill>
          <a:blip r:embed="rId4" cstate="print"/>
          <a:srcRect/>
          <a:stretch>
            <a:fillRect/>
          </a:stretch>
        </p:blipFill>
        <p:spPr bwMode="auto">
          <a:xfrm>
            <a:off x="5943600" y="4114800"/>
            <a:ext cx="1338942" cy="1053301"/>
          </a:xfrm>
          <a:prstGeom prst="rect">
            <a:avLst/>
          </a:prstGeom>
          <a:noFill/>
        </p:spPr>
      </p:pic>
      <p:sp>
        <p:nvSpPr>
          <p:cNvPr id="7" name="6 CuadroTexto"/>
          <p:cNvSpPr txBox="1"/>
          <p:nvPr/>
        </p:nvSpPr>
        <p:spPr>
          <a:xfrm>
            <a:off x="3352800" y="4419600"/>
            <a:ext cx="2514600" cy="479362"/>
          </a:xfrm>
          <a:prstGeom prst="rect">
            <a:avLst/>
          </a:prstGeom>
          <a:noFill/>
        </p:spPr>
        <p:txBody>
          <a:bodyPr wrap="square" rtlCol="0">
            <a:spAutoFit/>
          </a:bodyPr>
          <a:lstStyle/>
          <a:p>
            <a:r>
              <a:rPr lang="es-ES" sz="900" dirty="0" smtClean="0"/>
              <a:t>Imágenes  prediseñadas </a:t>
            </a:r>
            <a:r>
              <a:rPr lang="es-ES" sz="900" dirty="0" smtClean="0"/>
              <a:t>de office Online</a:t>
            </a:r>
            <a:endParaRPr lang="es-MX" sz="900" dirty="0" smtClean="0"/>
          </a:p>
          <a:p>
            <a:endParaRPr lang="es-MX" dirty="0"/>
          </a:p>
        </p:txBody>
      </p:sp>
    </p:spTree>
    <p:extLst>
      <p:ext uri="{BB962C8B-B14F-4D97-AF65-F5344CB8AC3E}">
        <p14:creationId xmlns="" xmlns:p14="http://schemas.microsoft.com/office/powerpoint/2010/main" val="3827032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3224F731-B888-5F47-8F28-25747EE91283}"/>
              </a:ext>
            </a:extLst>
          </p:cNvPr>
          <p:cNvSpPr/>
          <p:nvPr/>
        </p:nvSpPr>
        <p:spPr>
          <a:xfrm>
            <a:off x="228600" y="510361"/>
            <a:ext cx="8915400" cy="5693866"/>
          </a:xfrm>
          <a:prstGeom prst="rect">
            <a:avLst/>
          </a:prstGeom>
        </p:spPr>
        <p:txBody>
          <a:bodyPr wrap="square">
            <a:spAutoFit/>
          </a:bodyPr>
          <a:lstStyle/>
          <a:p>
            <a:pPr algn="just"/>
            <a:endParaRPr lang="es-MX" sz="2800" dirty="0" smtClean="0">
              <a:latin typeface="Arial Black" pitchFamily="34" charset="0"/>
            </a:endParaRPr>
          </a:p>
          <a:p>
            <a:pPr algn="just"/>
            <a:r>
              <a:rPr lang="es-MX" sz="2800" dirty="0" smtClean="0">
                <a:solidFill>
                  <a:srgbClr val="00B0F0"/>
                </a:solidFill>
                <a:latin typeface="Arial Black" pitchFamily="34" charset="0"/>
              </a:rPr>
              <a:t>REAFIRMO Y ORDENO </a:t>
            </a:r>
          </a:p>
          <a:p>
            <a:pPr algn="just"/>
            <a:endParaRPr lang="es-MX" sz="2800" dirty="0" smtClean="0"/>
          </a:p>
          <a:p>
            <a:pPr algn="just"/>
            <a:r>
              <a:rPr lang="es-MX" sz="2800" dirty="0" smtClean="0"/>
              <a:t>La escuela está conformada como un colectivo. Puedes colaborar en ella no sólo con otros estudiantes sino también con docentes, directivos y familiares. </a:t>
            </a:r>
          </a:p>
          <a:p>
            <a:pPr algn="just"/>
            <a:endParaRPr lang="es-MX" sz="2800" dirty="0" smtClean="0"/>
          </a:p>
          <a:p>
            <a:pPr algn="just"/>
            <a:r>
              <a:rPr lang="es-MX" sz="2800" dirty="0" smtClean="0">
                <a:solidFill>
                  <a:srgbClr val="0070C0"/>
                </a:solidFill>
              </a:rPr>
              <a:t>Es importante que se reúnan y propongan acciones para mejorar tanto los aspectos académicos de la institución como los sociales o de convivencia. </a:t>
            </a:r>
          </a:p>
          <a:p>
            <a:pPr algn="just"/>
            <a:endParaRPr lang="es-MX" sz="2800" dirty="0" smtClean="0"/>
          </a:p>
          <a:p>
            <a:pPr algn="just"/>
            <a:r>
              <a:rPr lang="es-MX" sz="2800" dirty="0" smtClean="0"/>
              <a:t>Tu participación en estos espacios tendrá un impacto positivo a nivel personal y a nivel comunitario.</a:t>
            </a:r>
            <a:endParaRPr lang="es-ES" sz="2800" dirty="0" smtClean="0">
              <a:latin typeface="Soberana Sans" panose="02000000000000000000" pitchFamily="2" charset="77"/>
            </a:endParaRPr>
          </a:p>
        </p:txBody>
      </p:sp>
      <p:sp>
        <p:nvSpPr>
          <p:cNvPr id="3" name="object 8">
            <a:extLst>
              <a:ext uri="{FF2B5EF4-FFF2-40B4-BE49-F238E27FC236}">
                <a16:creationId xmlns="" xmlns:a16="http://schemas.microsoft.com/office/drawing/2014/main" id="{43BD8204-512F-F449-8C88-0469A1952012}"/>
              </a:ext>
            </a:extLst>
          </p:cNvPr>
          <p:cNvSpPr/>
          <p:nvPr/>
        </p:nvSpPr>
        <p:spPr>
          <a:xfrm>
            <a:off x="1143000" y="0"/>
            <a:ext cx="2362200" cy="6858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pic>
        <p:nvPicPr>
          <p:cNvPr id="6" name="Picture 11">
            <a:extLst>
              <a:ext uri="{FF2B5EF4-FFF2-40B4-BE49-F238E27FC236}">
                <a16:creationId xmlns="" xmlns:a16="http://schemas.microsoft.com/office/drawing/2014/main" id="{CDC0B9EF-4261-4A43-BE28-326C0BC7C73F}"/>
              </a:ext>
            </a:extLst>
          </p:cNvPr>
          <p:cNvPicPr>
            <a:picLocks noChangeAspect="1"/>
          </p:cNvPicPr>
          <p:nvPr/>
        </p:nvPicPr>
        <p:blipFill>
          <a:blip r:embed="rId2" cstate="print"/>
          <a:stretch>
            <a:fillRect/>
          </a:stretch>
        </p:blipFill>
        <p:spPr>
          <a:xfrm>
            <a:off x="6400800" y="228600"/>
            <a:ext cx="914400" cy="914400"/>
          </a:xfrm>
          <a:prstGeom prst="rect">
            <a:avLst/>
          </a:prstGeom>
        </p:spPr>
      </p:pic>
    </p:spTree>
    <p:extLst>
      <p:ext uri="{BB962C8B-B14F-4D97-AF65-F5344CB8AC3E}">
        <p14:creationId xmlns="" xmlns:p14="http://schemas.microsoft.com/office/powerpoint/2010/main" val="2395081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8">
            <a:extLst>
              <a:ext uri="{FF2B5EF4-FFF2-40B4-BE49-F238E27FC236}">
                <a16:creationId xmlns="" xmlns:a16="http://schemas.microsoft.com/office/drawing/2014/main" id="{93C68F64-59BF-4540-9459-4FC4E983006E}"/>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3" name="object 8">
            <a:extLst>
              <a:ext uri="{FF2B5EF4-FFF2-40B4-BE49-F238E27FC236}">
                <a16:creationId xmlns="" xmlns:a16="http://schemas.microsoft.com/office/drawing/2014/main" id="{136C9A33-2B37-1047-8B7D-A3B722769859}"/>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4" name="Rectangle 1">
            <a:extLst>
              <a:ext uri="{FF2B5EF4-FFF2-40B4-BE49-F238E27FC236}">
                <a16:creationId xmlns="" xmlns:a16="http://schemas.microsoft.com/office/drawing/2014/main" id="{3224F731-B888-5F47-8F28-25747EE91283}"/>
              </a:ext>
            </a:extLst>
          </p:cNvPr>
          <p:cNvSpPr/>
          <p:nvPr/>
        </p:nvSpPr>
        <p:spPr>
          <a:xfrm>
            <a:off x="0" y="76200"/>
            <a:ext cx="8991600" cy="7602081"/>
          </a:xfrm>
          <a:prstGeom prst="rect">
            <a:avLst/>
          </a:prstGeom>
        </p:spPr>
        <p:txBody>
          <a:bodyPr wrap="square">
            <a:spAutoFit/>
          </a:bodyPr>
          <a:lstStyle/>
          <a:p>
            <a:pPr marL="457200" indent="-457200" algn="just"/>
            <a:r>
              <a:rPr lang="es-ES" sz="2000" b="1" i="1" dirty="0" smtClean="0">
                <a:solidFill>
                  <a:srgbClr val="0070C0"/>
                </a:solidFill>
                <a:latin typeface="Arial" pitchFamily="34" charset="0"/>
                <a:cs typeface="Arial" pitchFamily="34" charset="0"/>
              </a:rPr>
              <a:t>PARA TU VIDA DIARIA</a:t>
            </a:r>
          </a:p>
          <a:p>
            <a:pPr marL="457200" indent="-457200" algn="just"/>
            <a:r>
              <a:rPr lang="es-MX" sz="2000" dirty="0" smtClean="0">
                <a:solidFill>
                  <a:schemeClr val="accent5">
                    <a:lumMod val="75000"/>
                  </a:schemeClr>
                </a:solidFill>
              </a:rPr>
              <a:t>Cuando te comprometas a participar en proyectos colaborativos, ten en cuenta que hay una interdependencia de las acciones para conseguir las metas. Por esto se requiere que cumplas con los compromisos y acuerdos de trabajo, realizando las actividades en tiempo, con calidad y de manera ética.</a:t>
            </a:r>
          </a:p>
          <a:p>
            <a:pPr marL="457200" indent="-457200" algn="just"/>
            <a:endParaRPr lang="es-ES" sz="2000" i="1" dirty="0" smtClean="0">
              <a:latin typeface="Soberana Sans" panose="02000000000000000000" pitchFamily="2" charset="77"/>
            </a:endParaRPr>
          </a:p>
          <a:p>
            <a:pPr marL="457200" indent="-457200" algn="just"/>
            <a:r>
              <a:rPr lang="es-ES" sz="2000" b="1" i="1" dirty="0" smtClean="0">
                <a:solidFill>
                  <a:srgbClr val="0070C0"/>
                </a:solidFill>
                <a:latin typeface="Arial" pitchFamily="34" charset="0"/>
                <a:cs typeface="Arial" pitchFamily="34" charset="0"/>
              </a:rPr>
              <a:t>QUIERES SABER MÁS?</a:t>
            </a:r>
          </a:p>
          <a:p>
            <a:pPr marL="457200" indent="-457200" algn="just"/>
            <a:r>
              <a:rPr lang="es-MX" sz="2000" dirty="0" smtClean="0"/>
              <a:t>Para explorar cómo el trabajo colaborativo puede llevarnos a solucionar las problemáticas más difíciles si se hace adecuadamente, revisa el video “Cómo convertir a un grupo de extraños en un equipo” de </a:t>
            </a:r>
            <a:r>
              <a:rPr lang="es-MX" sz="2000" dirty="0" err="1" smtClean="0"/>
              <a:t>Amy</a:t>
            </a:r>
            <a:r>
              <a:rPr lang="es-MX" sz="2000" dirty="0" smtClean="0"/>
              <a:t> </a:t>
            </a:r>
            <a:r>
              <a:rPr lang="es-MX" sz="2000" dirty="0" err="1" smtClean="0"/>
              <a:t>Edmondson</a:t>
            </a:r>
            <a:r>
              <a:rPr lang="es-MX" sz="2000" dirty="0" smtClean="0"/>
              <a:t>, disponible en: https://bit. </a:t>
            </a:r>
            <a:r>
              <a:rPr lang="es-MX" sz="2000" dirty="0" err="1" smtClean="0"/>
              <a:t>ly</a:t>
            </a:r>
            <a:r>
              <a:rPr lang="es-MX" sz="2000" dirty="0" smtClean="0"/>
              <a:t>/2M2Pq7O</a:t>
            </a:r>
            <a:endParaRPr lang="es-ES" sz="2000" i="1" dirty="0" smtClean="0">
              <a:latin typeface="Soberana Sans" panose="02000000000000000000" pitchFamily="2" charset="77"/>
            </a:endParaRPr>
          </a:p>
          <a:p>
            <a:pPr algn="just"/>
            <a:endParaRPr lang="es-ES" sz="2000" i="1" dirty="0" smtClean="0">
              <a:latin typeface="Soberana Sans" panose="02000000000000000000" pitchFamily="2" charset="77"/>
            </a:endParaRPr>
          </a:p>
          <a:p>
            <a:pPr algn="just"/>
            <a:r>
              <a:rPr lang="es-ES" sz="2000" b="1" i="1" dirty="0" smtClean="0">
                <a:solidFill>
                  <a:srgbClr val="0070C0"/>
                </a:solidFill>
                <a:latin typeface="Arial" pitchFamily="34" charset="0"/>
                <a:cs typeface="Arial" pitchFamily="34" charset="0"/>
              </a:rPr>
              <a:t>APLICACIONES PARA EL AULA Y SU VIDA DIARIA</a:t>
            </a:r>
          </a:p>
          <a:p>
            <a:pPr algn="just"/>
            <a:r>
              <a:rPr lang="es-MX" sz="2000" b="1" dirty="0" smtClean="0">
                <a:solidFill>
                  <a:schemeClr val="accent5">
                    <a:lumMod val="75000"/>
                  </a:schemeClr>
                </a:solidFill>
              </a:rPr>
              <a:t>En el aula promueva un ambiente de confianza y respeto, donde los estudiantes se sientan cómodos expresando sus ideas, emociones, inquietudes, dudas y participen en las actividades sin temor a ser juzgados negativamente. Recomiende y encamine al estudiantado a los distintos espacios de colaboración que hay en su centro escolar. Es importante que en el quehacer colegiado u otros espacios propicios, facilite la creación de nuevos ámbitos donde se practique el trabajo colaborativo en el centro escolar. Conviene explorar vías de coparticipar con los familiares del alumnado, ya que la colaboración con las familias es vital para potenciar lo aprendido en el aula.</a:t>
            </a:r>
            <a:endParaRPr lang="es-ES" sz="2000" b="1" i="1" dirty="0" smtClean="0">
              <a:solidFill>
                <a:schemeClr val="accent5">
                  <a:lumMod val="75000"/>
                </a:schemeClr>
              </a:solidFill>
              <a:latin typeface="Soberana Sans" panose="02000000000000000000" pitchFamily="2" charset="77"/>
            </a:endParaRPr>
          </a:p>
          <a:p>
            <a:pPr algn="just"/>
            <a:endParaRPr lang="es-ES" sz="2000" i="1" dirty="0" smtClean="0">
              <a:latin typeface="Soberana Sans" panose="02000000000000000000" pitchFamily="2" charset="77"/>
            </a:endParaRPr>
          </a:p>
          <a:p>
            <a:pPr algn="just"/>
            <a:endParaRPr lang="en-US" sz="2800" i="1" dirty="0">
              <a:latin typeface="Soberana Sans" panose="02000000000000000000" pitchFamily="2" charset="77"/>
            </a:endParaRPr>
          </a:p>
        </p:txBody>
      </p:sp>
    </p:spTree>
    <p:extLst>
      <p:ext uri="{BB962C8B-B14F-4D97-AF65-F5344CB8AC3E}">
        <p14:creationId xmlns="" xmlns:p14="http://schemas.microsoft.com/office/powerpoint/2010/main" val="17518272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8">
            <a:extLst>
              <a:ext uri="{FF2B5EF4-FFF2-40B4-BE49-F238E27FC236}">
                <a16:creationId xmlns="" xmlns:a16="http://schemas.microsoft.com/office/drawing/2014/main" id="{AD660D75-67BB-664B-BFD1-C1277D46D824}"/>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3" name="object 8">
            <a:extLst>
              <a:ext uri="{FF2B5EF4-FFF2-40B4-BE49-F238E27FC236}">
                <a16:creationId xmlns="" xmlns:a16="http://schemas.microsoft.com/office/drawing/2014/main" id="{E1C22324-154A-D94C-B08B-1ECFD16FE7E3}"/>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4" name="object 9">
            <a:extLst>
              <a:ext uri="{FF2B5EF4-FFF2-40B4-BE49-F238E27FC236}">
                <a16:creationId xmlns="" xmlns:a16="http://schemas.microsoft.com/office/drawing/2014/main" id="{442181FA-95F4-AD46-A6C4-B05EF93DD585}"/>
              </a:ext>
            </a:extLst>
          </p:cNvPr>
          <p:cNvSpPr/>
          <p:nvPr/>
        </p:nvSpPr>
        <p:spPr>
          <a:xfrm>
            <a:off x="0" y="457200"/>
            <a:ext cx="9144000" cy="6096000"/>
          </a:xfrm>
          <a:custGeom>
            <a:avLst/>
            <a:gdLst/>
            <a:ahLst/>
            <a:cxnLst/>
            <a:rect l="l" t="t" r="r" b="b"/>
            <a:pathLst>
              <a:path w="2256154" h="3878579">
                <a:moveTo>
                  <a:pt x="0" y="3878148"/>
                </a:moveTo>
                <a:lnTo>
                  <a:pt x="2256002" y="3878148"/>
                </a:lnTo>
                <a:lnTo>
                  <a:pt x="2256002" y="0"/>
                </a:lnTo>
                <a:lnTo>
                  <a:pt x="0" y="0"/>
                </a:lnTo>
                <a:lnTo>
                  <a:pt x="0" y="3878148"/>
                </a:lnTo>
                <a:close/>
              </a:path>
            </a:pathLst>
          </a:custGeom>
          <a:solidFill>
            <a:schemeClr val="bg1">
              <a:lumMod val="85000"/>
            </a:schemeClr>
          </a:solidFill>
        </p:spPr>
        <p:txBody>
          <a:bodyPr wrap="square" lIns="0" tIns="0" rIns="0" bIns="0" rtlCol="0"/>
          <a:lstStyle/>
          <a:p>
            <a:r>
              <a:rPr lang="es-MX" sz="2000" dirty="0" smtClean="0"/>
              <a:t>De acuerdo a las siguientes afirmaciones, seleccione la opción que refleje su opinión</a:t>
            </a:r>
            <a:endParaRPr sz="1900" dirty="0"/>
          </a:p>
        </p:txBody>
      </p:sp>
      <p:sp>
        <p:nvSpPr>
          <p:cNvPr id="5" name="object 10">
            <a:extLst>
              <a:ext uri="{FF2B5EF4-FFF2-40B4-BE49-F238E27FC236}">
                <a16:creationId xmlns="" xmlns:a16="http://schemas.microsoft.com/office/drawing/2014/main" id="{29700AC3-8E6B-3242-A3F9-D407FB9AF115}"/>
              </a:ext>
            </a:extLst>
          </p:cNvPr>
          <p:cNvSpPr/>
          <p:nvPr/>
        </p:nvSpPr>
        <p:spPr>
          <a:xfrm>
            <a:off x="685800" y="0"/>
            <a:ext cx="7634514" cy="464335"/>
          </a:xfrm>
          <a:custGeom>
            <a:avLst/>
            <a:gdLst/>
            <a:ahLst/>
            <a:cxnLst/>
            <a:rect l="l" t="t" r="r" b="b"/>
            <a:pathLst>
              <a:path w="2256154" h="318134">
                <a:moveTo>
                  <a:pt x="2116302" y="0"/>
                </a:moveTo>
                <a:lnTo>
                  <a:pt x="139700" y="0"/>
                </a:lnTo>
                <a:lnTo>
                  <a:pt x="58935" y="2182"/>
                </a:lnTo>
                <a:lnTo>
                  <a:pt x="17462" y="17462"/>
                </a:lnTo>
                <a:lnTo>
                  <a:pt x="2182" y="58935"/>
                </a:lnTo>
                <a:lnTo>
                  <a:pt x="0" y="139700"/>
                </a:lnTo>
                <a:lnTo>
                  <a:pt x="0" y="317804"/>
                </a:lnTo>
                <a:lnTo>
                  <a:pt x="2256002" y="317804"/>
                </a:lnTo>
                <a:lnTo>
                  <a:pt x="2256002" y="139700"/>
                </a:lnTo>
                <a:lnTo>
                  <a:pt x="2253819" y="58935"/>
                </a:lnTo>
                <a:lnTo>
                  <a:pt x="2238540" y="17462"/>
                </a:lnTo>
                <a:lnTo>
                  <a:pt x="2197066" y="2182"/>
                </a:lnTo>
                <a:lnTo>
                  <a:pt x="2116302" y="0"/>
                </a:lnTo>
                <a:close/>
              </a:path>
            </a:pathLst>
          </a:custGeom>
          <a:solidFill>
            <a:schemeClr val="accent5">
              <a:lumMod val="60000"/>
              <a:lumOff val="40000"/>
            </a:schemeClr>
          </a:solidFill>
          <a:ln>
            <a:solidFill>
              <a:schemeClr val="accent2">
                <a:lumMod val="60000"/>
                <a:lumOff val="40000"/>
              </a:schemeClr>
            </a:solidFill>
          </a:ln>
        </p:spPr>
        <p:txBody>
          <a:bodyPr wrap="square" lIns="0" tIns="0" rIns="0" bIns="0" rtlCol="0"/>
          <a:lstStyle/>
          <a:p>
            <a:endParaRPr sz="1900"/>
          </a:p>
        </p:txBody>
      </p:sp>
      <p:sp>
        <p:nvSpPr>
          <p:cNvPr id="6" name="object 34">
            <a:extLst>
              <a:ext uri="{FF2B5EF4-FFF2-40B4-BE49-F238E27FC236}">
                <a16:creationId xmlns="" xmlns:a16="http://schemas.microsoft.com/office/drawing/2014/main" id="{E754D0E2-1A68-F040-940E-A10FFF65897C}"/>
              </a:ext>
            </a:extLst>
          </p:cNvPr>
          <p:cNvSpPr txBox="1"/>
          <p:nvPr/>
        </p:nvSpPr>
        <p:spPr>
          <a:xfrm>
            <a:off x="685800" y="-76200"/>
            <a:ext cx="7620000" cy="384419"/>
          </a:xfrm>
          <a:prstGeom prst="rect">
            <a:avLst/>
          </a:prstGeom>
          <a:ln>
            <a:solidFill>
              <a:schemeClr val="accent2">
                <a:lumMod val="60000"/>
                <a:lumOff val="40000"/>
              </a:schemeClr>
            </a:solidFill>
          </a:ln>
        </p:spPr>
        <p:txBody>
          <a:bodyPr vert="horz" wrap="square" lIns="0" tIns="14941" rIns="0" bIns="0" rtlCol="0">
            <a:spAutoFit/>
          </a:bodyPr>
          <a:lstStyle/>
          <a:p>
            <a:pPr marL="14941">
              <a:spcBef>
                <a:spcPts val="117"/>
              </a:spcBef>
            </a:pPr>
            <a:r>
              <a:rPr lang="es-ES" sz="2400" b="1" spc="-5" dirty="0" smtClean="0">
                <a:solidFill>
                  <a:srgbClr val="FFFFFF"/>
                </a:solidFill>
                <a:latin typeface="Soberana Sans"/>
                <a:cs typeface="Soberana Sans"/>
              </a:rPr>
              <a:t>Evaluación de la sesión    Prepa:     Grupo:      Turno:</a:t>
            </a:r>
          </a:p>
        </p:txBody>
      </p:sp>
      <p:graphicFrame>
        <p:nvGraphicFramePr>
          <p:cNvPr id="10" name="9 Tabla"/>
          <p:cNvGraphicFramePr>
            <a:graphicFrameLocks noGrp="1"/>
          </p:cNvGraphicFramePr>
          <p:nvPr/>
        </p:nvGraphicFramePr>
        <p:xfrm>
          <a:off x="0" y="838200"/>
          <a:ext cx="9144000" cy="6035040"/>
        </p:xfrm>
        <a:graphic>
          <a:graphicData uri="http://schemas.openxmlformats.org/drawingml/2006/table">
            <a:tbl>
              <a:tblPr firstRow="1" bandRow="1">
                <a:tableStyleId>{7DF18680-E054-41AD-8BC1-D1AEF772440D}</a:tableStyleId>
              </a:tblPr>
              <a:tblGrid>
                <a:gridCol w="3429000"/>
                <a:gridCol w="1524000"/>
                <a:gridCol w="1219200"/>
                <a:gridCol w="838200"/>
                <a:gridCol w="914400"/>
                <a:gridCol w="1219200"/>
              </a:tblGrid>
              <a:tr h="609600">
                <a:tc>
                  <a:txBody>
                    <a:bodyPr/>
                    <a:lstStyle/>
                    <a:p>
                      <a:r>
                        <a:rPr lang="es-MX" dirty="0" smtClean="0"/>
                        <a:t>Rubro</a:t>
                      </a:r>
                      <a:endParaRPr lang="es-MX" dirty="0"/>
                    </a:p>
                  </a:txBody>
                  <a:tcPr/>
                </a:tc>
                <a:tc>
                  <a:txBody>
                    <a:bodyPr/>
                    <a:lstStyle/>
                    <a:p>
                      <a:r>
                        <a:rPr lang="es-MX" sz="1600" dirty="0" smtClean="0"/>
                        <a:t>Totalmente en desacuerdo</a:t>
                      </a:r>
                      <a:endParaRPr lang="es-MX" sz="1600" dirty="0"/>
                    </a:p>
                  </a:txBody>
                  <a:tcPr/>
                </a:tc>
                <a:tc>
                  <a:txBody>
                    <a:bodyPr/>
                    <a:lstStyle/>
                    <a:p>
                      <a:r>
                        <a:rPr lang="es-MX" sz="1600" dirty="0" smtClean="0"/>
                        <a:t>En desacuerdo</a:t>
                      </a:r>
                      <a:endParaRPr lang="es-MX" sz="1600" dirty="0"/>
                    </a:p>
                  </a:txBody>
                  <a:tcPr/>
                </a:tc>
                <a:tc>
                  <a:txBody>
                    <a:bodyPr/>
                    <a:lstStyle/>
                    <a:p>
                      <a:r>
                        <a:rPr lang="es-MX" sz="1600" dirty="0" smtClean="0"/>
                        <a:t>Neutral</a:t>
                      </a:r>
                      <a:endParaRPr lang="es-MX" sz="1600" dirty="0"/>
                    </a:p>
                  </a:txBody>
                  <a:tcPr/>
                </a:tc>
                <a:tc>
                  <a:txBody>
                    <a:bodyPr/>
                    <a:lstStyle/>
                    <a:p>
                      <a:r>
                        <a:rPr lang="es-MX" sz="1600" dirty="0" smtClean="0"/>
                        <a:t>De acuerdo</a:t>
                      </a:r>
                      <a:endParaRPr lang="es-MX" sz="1600" dirty="0"/>
                    </a:p>
                  </a:txBody>
                  <a:tcPr/>
                </a:tc>
                <a:tc>
                  <a:txBody>
                    <a:bodyPr/>
                    <a:lstStyle/>
                    <a:p>
                      <a:r>
                        <a:rPr lang="es-MX" sz="1600" dirty="0" smtClean="0"/>
                        <a:t>Totalmente de acuerdo</a:t>
                      </a:r>
                      <a:endParaRPr lang="es-MX" sz="1600" dirty="0"/>
                    </a:p>
                  </a:txBody>
                  <a:tcPr/>
                </a:tc>
              </a:tr>
              <a:tr h="1004835">
                <a:tc>
                  <a:txBody>
                    <a:bodyPr/>
                    <a:lstStyle/>
                    <a:p>
                      <a:r>
                        <a:rPr lang="es-MX" dirty="0" smtClean="0"/>
                        <a:t>Al menos el 50% de estudiantes identificaron actitudes y compromisos clave para fortalecer la habilidad socioemocional de colaboración.</a:t>
                      </a:r>
                      <a:endParaRPr lang="es-MX" dirty="0"/>
                    </a:p>
                  </a:txBody>
                  <a:tcPr/>
                </a:tc>
                <a:tc>
                  <a:txBody>
                    <a:bodyPr/>
                    <a:lstStyle/>
                    <a:p>
                      <a:endParaRPr lang="es-MX" dirty="0"/>
                    </a:p>
                  </a:txBody>
                  <a:tcPr/>
                </a:tc>
                <a:tc>
                  <a:txBody>
                    <a:bodyPr/>
                    <a:lstStyle/>
                    <a:p>
                      <a:endParaRPr lang="es-MX"/>
                    </a:p>
                  </a:txBody>
                  <a:tcPr/>
                </a:tc>
                <a:tc>
                  <a:txBody>
                    <a:bodyPr/>
                    <a:lstStyle/>
                    <a:p>
                      <a:endParaRPr lang="es-MX" dirty="0"/>
                    </a:p>
                  </a:txBody>
                  <a:tcPr/>
                </a:tc>
                <a:tc>
                  <a:txBody>
                    <a:bodyPr/>
                    <a:lstStyle/>
                    <a:p>
                      <a:endParaRPr lang="es-MX"/>
                    </a:p>
                  </a:txBody>
                  <a:tcPr/>
                </a:tc>
                <a:tc>
                  <a:txBody>
                    <a:bodyPr/>
                    <a:lstStyle/>
                    <a:p>
                      <a:endParaRPr lang="es-MX"/>
                    </a:p>
                  </a:txBody>
                  <a:tcPr/>
                </a:tc>
              </a:tr>
              <a:tr h="670560">
                <a:tc>
                  <a:txBody>
                    <a:bodyPr/>
                    <a:lstStyle/>
                    <a:p>
                      <a:r>
                        <a:rPr lang="es-MX" dirty="0" smtClean="0"/>
                        <a:t>Los estudiantes mostraron interés y se involucraron en la actividad.</a:t>
                      </a:r>
                      <a:endParaRPr lang="es-MX" dirty="0"/>
                    </a:p>
                  </a:txBody>
                  <a:tcPr/>
                </a:tc>
                <a:tc>
                  <a:txBody>
                    <a:bodyPr/>
                    <a:lstStyle/>
                    <a:p>
                      <a:endParaRPr lang="es-MX" dirty="0"/>
                    </a:p>
                  </a:txBody>
                  <a:tcPr/>
                </a:tc>
                <a:tc>
                  <a:txBody>
                    <a:bodyPr/>
                    <a:lstStyle/>
                    <a:p>
                      <a:endParaRPr lang="es-MX"/>
                    </a:p>
                  </a:txBody>
                  <a:tcPr/>
                </a:tc>
                <a:tc>
                  <a:txBody>
                    <a:bodyPr/>
                    <a:lstStyle/>
                    <a:p>
                      <a:endParaRPr lang="es-MX"/>
                    </a:p>
                  </a:txBody>
                  <a:tcPr/>
                </a:tc>
                <a:tc>
                  <a:txBody>
                    <a:bodyPr/>
                    <a:lstStyle/>
                    <a:p>
                      <a:endParaRPr lang="es-MX"/>
                    </a:p>
                  </a:txBody>
                  <a:tcPr/>
                </a:tc>
                <a:tc>
                  <a:txBody>
                    <a:bodyPr/>
                    <a:lstStyle/>
                    <a:p>
                      <a:endParaRPr lang="es-MX"/>
                    </a:p>
                  </a:txBody>
                  <a:tcPr/>
                </a:tc>
              </a:tr>
              <a:tr h="647533">
                <a:tc>
                  <a:txBody>
                    <a:bodyPr/>
                    <a:lstStyle/>
                    <a:p>
                      <a:r>
                        <a:rPr lang="es-MX" dirty="0" smtClean="0"/>
                        <a:t>Se logró un clima de confianza en el grupo.</a:t>
                      </a:r>
                      <a:endParaRPr lang="es-MX" dirty="0"/>
                    </a:p>
                  </a:txBody>
                  <a:tcPr/>
                </a:tc>
                <a:tc>
                  <a:txBody>
                    <a:bodyPr/>
                    <a:lstStyle/>
                    <a:p>
                      <a:endParaRPr lang="es-MX"/>
                    </a:p>
                  </a:txBody>
                  <a:tcPr/>
                </a:tc>
                <a:tc>
                  <a:txBody>
                    <a:bodyPr/>
                    <a:lstStyle/>
                    <a:p>
                      <a:endParaRPr lang="es-MX"/>
                    </a:p>
                  </a:txBody>
                  <a:tcPr/>
                </a:tc>
                <a:tc>
                  <a:txBody>
                    <a:bodyPr/>
                    <a:lstStyle/>
                    <a:p>
                      <a:endParaRPr lang="es-MX" dirty="0"/>
                    </a:p>
                  </a:txBody>
                  <a:tcPr/>
                </a:tc>
                <a:tc>
                  <a:txBody>
                    <a:bodyPr/>
                    <a:lstStyle/>
                    <a:p>
                      <a:endParaRPr lang="es-MX"/>
                    </a:p>
                  </a:txBody>
                  <a:tcPr/>
                </a:tc>
                <a:tc>
                  <a:txBody>
                    <a:bodyPr/>
                    <a:lstStyle/>
                    <a:p>
                      <a:endParaRPr lang="es-MX"/>
                    </a:p>
                  </a:txBody>
                  <a:tcPr/>
                </a:tc>
              </a:tr>
              <a:tr h="571667">
                <a:tc gridSpan="6">
                  <a:txBody>
                    <a:bodyPr/>
                    <a:lstStyle/>
                    <a:p>
                      <a:r>
                        <a:rPr lang="es-MX" dirty="0" smtClean="0"/>
                        <a:t>¿Qué funcionó bien y qué efectos positivos se observaron al realizar la actividad?</a:t>
                      </a:r>
                      <a:endParaRPr lang="es-MX" dirty="0"/>
                    </a:p>
                  </a:txBody>
                  <a:tcPr/>
                </a:tc>
                <a:tc hMerge="1">
                  <a:txBody>
                    <a:bodyPr/>
                    <a:lstStyle/>
                    <a:p>
                      <a:endParaRPr lang="es-MX" dirty="0"/>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609600">
                <a:tc gridSpan="6">
                  <a:txBody>
                    <a:bodyPr/>
                    <a:lstStyle/>
                    <a:p>
                      <a:r>
                        <a:rPr lang="es-MX" dirty="0" smtClean="0"/>
                        <a:t>Descripción de dificultades y áreas de oportunidad</a:t>
                      </a:r>
                      <a:endParaRPr lang="es-MX" dirty="0"/>
                    </a:p>
                  </a:txBody>
                  <a:tcPr/>
                </a:tc>
                <a:tc hMerge="1">
                  <a:txBody>
                    <a:bodyPr/>
                    <a:lstStyle/>
                    <a:p>
                      <a:endParaRPr lang="es-MX" dirty="0"/>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785027">
                <a:tc gridSpan="6">
                  <a:txBody>
                    <a:bodyPr/>
                    <a:lstStyle/>
                    <a:p>
                      <a:r>
                        <a:rPr lang="es-MX" sz="1800" dirty="0" smtClean="0"/>
                        <a:t>¿Qué alumnos no</a:t>
                      </a:r>
                      <a:r>
                        <a:rPr lang="es-MX" sz="1800" baseline="0" dirty="0" smtClean="0"/>
                        <a:t> realiz</a:t>
                      </a:r>
                      <a:r>
                        <a:rPr lang="es-MX" sz="1800" dirty="0" smtClean="0"/>
                        <a:t>aron la actividad? </a:t>
                      </a:r>
                    </a:p>
                    <a:p>
                      <a:r>
                        <a:rPr lang="es-ES" sz="1800" dirty="0" smtClean="0"/>
                        <a:t>1.</a:t>
                      </a:r>
                    </a:p>
                    <a:p>
                      <a:r>
                        <a:rPr lang="es-ES" sz="1800" dirty="0" smtClean="0"/>
                        <a:t>2.</a:t>
                      </a:r>
                    </a:p>
                    <a:p>
                      <a:r>
                        <a:rPr lang="es-ES" sz="1800" dirty="0" smtClean="0"/>
                        <a:t>3.</a:t>
                      </a:r>
                    </a:p>
                    <a:p>
                      <a:r>
                        <a:rPr lang="es-ES" sz="1800" dirty="0" smtClean="0"/>
                        <a:t>4.</a:t>
                      </a:r>
                      <a:endParaRPr lang="es-MX" dirty="0"/>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dirty="0"/>
                    </a:p>
                  </a:txBody>
                  <a:tcPr/>
                </a:tc>
              </a:tr>
            </a:tbl>
          </a:graphicData>
        </a:graphic>
      </p:graphicFrame>
    </p:spTree>
    <p:extLst>
      <p:ext uri="{BB962C8B-B14F-4D97-AF65-F5344CB8AC3E}">
        <p14:creationId xmlns="" xmlns:p14="http://schemas.microsoft.com/office/powerpoint/2010/main" val="2348780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AD4835"/>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1828</TotalTime>
  <Words>1029</Words>
  <Application>Microsoft Office PowerPoint</Application>
  <PresentationFormat>Carta (216 x 279 mm)</PresentationFormat>
  <Paragraphs>87</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Office Theme</vt:lpstr>
      <vt:lpstr> Colaborar en la Escuela </vt:lpstr>
      <vt:lpstr>Diapositiva 2</vt:lpstr>
      <vt:lpstr>Diapositiva 3</vt:lpstr>
      <vt:lpstr>Diapositiva 4</vt:lpstr>
      <vt:lpstr>Diapositiva 5</vt:lpstr>
      <vt:lpstr>Diapositiva 6</vt:lpstr>
      <vt:lpstr>Diapositiva 7</vt:lpstr>
      <vt:lpstr>Diapositiva 8</vt:lpstr>
      <vt:lpstr>Diapositiva 9</vt:lpstr>
      <vt:lpstr>Diapositiva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 ¿De qué se trata la conciencia social?</dc:title>
  <dc:creator>Ana Paulina Monroy Velasco</dc:creator>
  <cp:lastModifiedBy>TUTORIAS ELIZABETH</cp:lastModifiedBy>
  <cp:revision>150</cp:revision>
  <dcterms:created xsi:type="dcterms:W3CDTF">2018-06-27T19:50:18Z</dcterms:created>
  <dcterms:modified xsi:type="dcterms:W3CDTF">2020-02-20T17:56:15Z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2018-05-29T00:00:00Z</vt:filetime>
  </property>
  <property fmtid="{D5CDD505-2E9C-101B-9397-08002B2CF9AE}" pid="3" name="Creator">
    <vt:lpwstr>Adobe InDesign CC 13.0 (Windows)</vt:lpwstr>
  </property>
  <property fmtid="{D5CDD505-2E9C-101B-9397-08002B2CF9AE}" pid="4" name="LastSaved">
    <vt:filetime>2018-06-27T00:00:00Z</vt:filetime>
  </property>
</Properties>
</file>