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docProps/custom.xml" ContentType="application/vnd.openxmlformats-officedocument.custom-propertie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59" r:id="rId2"/>
    <p:sldId id="328" r:id="rId3"/>
    <p:sldId id="326" r:id="rId4"/>
    <p:sldId id="327" r:id="rId5"/>
    <p:sldId id="265" r:id="rId6"/>
    <p:sldId id="316" r:id="rId7"/>
    <p:sldId id="329" r:id="rId8"/>
    <p:sldId id="317" r:id="rId9"/>
    <p:sldId id="335" r:id="rId10"/>
    <p:sldId id="337" r:id="rId11"/>
    <p:sldId id="334" r:id="rId12"/>
  </p:sldIdLst>
  <p:sldSz cx="9144000" cy="6858000" type="letter"/>
  <p:notesSz cx="10058400" cy="7772400"/>
  <p:defaultTextStyle>
    <a:defPPr>
      <a:defRPr lang="en-US"/>
    </a:defPPr>
    <a:lvl1pPr marL="0" algn="l" defTabSz="820583" rtl="0" eaLnBrk="1" latinLnBrk="0" hangingPunct="1">
      <a:defRPr sz="1615" kern="1200">
        <a:solidFill>
          <a:schemeClr val="tx1"/>
        </a:solidFill>
        <a:latin typeface="+mn-lt"/>
        <a:ea typeface="+mn-ea"/>
        <a:cs typeface="+mn-cs"/>
      </a:defRPr>
    </a:lvl1pPr>
    <a:lvl2pPr marL="410291" algn="l" defTabSz="820583" rtl="0" eaLnBrk="1" latinLnBrk="0" hangingPunct="1">
      <a:defRPr sz="1615" kern="1200">
        <a:solidFill>
          <a:schemeClr val="tx1"/>
        </a:solidFill>
        <a:latin typeface="+mn-lt"/>
        <a:ea typeface="+mn-ea"/>
        <a:cs typeface="+mn-cs"/>
      </a:defRPr>
    </a:lvl2pPr>
    <a:lvl3pPr marL="820583" algn="l" defTabSz="820583" rtl="0" eaLnBrk="1" latinLnBrk="0" hangingPunct="1">
      <a:defRPr sz="1615" kern="1200">
        <a:solidFill>
          <a:schemeClr val="tx1"/>
        </a:solidFill>
        <a:latin typeface="+mn-lt"/>
        <a:ea typeface="+mn-ea"/>
        <a:cs typeface="+mn-cs"/>
      </a:defRPr>
    </a:lvl3pPr>
    <a:lvl4pPr marL="1230874" algn="l" defTabSz="820583" rtl="0" eaLnBrk="1" latinLnBrk="0" hangingPunct="1">
      <a:defRPr sz="1615" kern="1200">
        <a:solidFill>
          <a:schemeClr val="tx1"/>
        </a:solidFill>
        <a:latin typeface="+mn-lt"/>
        <a:ea typeface="+mn-ea"/>
        <a:cs typeface="+mn-cs"/>
      </a:defRPr>
    </a:lvl4pPr>
    <a:lvl5pPr marL="1641165" algn="l" defTabSz="820583" rtl="0" eaLnBrk="1" latinLnBrk="0" hangingPunct="1">
      <a:defRPr sz="1615" kern="1200">
        <a:solidFill>
          <a:schemeClr val="tx1"/>
        </a:solidFill>
        <a:latin typeface="+mn-lt"/>
        <a:ea typeface="+mn-ea"/>
        <a:cs typeface="+mn-cs"/>
      </a:defRPr>
    </a:lvl5pPr>
    <a:lvl6pPr marL="2051456" algn="l" defTabSz="820583" rtl="0" eaLnBrk="1" latinLnBrk="0" hangingPunct="1">
      <a:defRPr sz="1615" kern="1200">
        <a:solidFill>
          <a:schemeClr val="tx1"/>
        </a:solidFill>
        <a:latin typeface="+mn-lt"/>
        <a:ea typeface="+mn-ea"/>
        <a:cs typeface="+mn-cs"/>
      </a:defRPr>
    </a:lvl6pPr>
    <a:lvl7pPr marL="2461748" algn="l" defTabSz="820583" rtl="0" eaLnBrk="1" latinLnBrk="0" hangingPunct="1">
      <a:defRPr sz="1615" kern="1200">
        <a:solidFill>
          <a:schemeClr val="tx1"/>
        </a:solidFill>
        <a:latin typeface="+mn-lt"/>
        <a:ea typeface="+mn-ea"/>
        <a:cs typeface="+mn-cs"/>
      </a:defRPr>
    </a:lvl7pPr>
    <a:lvl8pPr marL="2872039" algn="l" defTabSz="820583" rtl="0" eaLnBrk="1" latinLnBrk="0" hangingPunct="1">
      <a:defRPr sz="1615" kern="1200">
        <a:solidFill>
          <a:schemeClr val="tx1"/>
        </a:solidFill>
        <a:latin typeface="+mn-lt"/>
        <a:ea typeface="+mn-ea"/>
        <a:cs typeface="+mn-cs"/>
      </a:defRPr>
    </a:lvl8pPr>
    <a:lvl9pPr marL="3282330" algn="l" defTabSz="820583" rtl="0" eaLnBrk="1" latinLnBrk="0" hangingPunct="1">
      <a:defRPr sz="1615"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1964" userDrawn="1">
          <p15:clr>
            <a:srgbClr val="A4A3A4"/>
          </p15:clr>
        </p15:guide>
        <p15:guide id="2" pos="2541"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004A81"/>
    <a:srgbClr val="AD4835"/>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676"/>
    <p:restoredTop sz="94458"/>
  </p:normalViewPr>
  <p:slideViewPr>
    <p:cSldViewPr>
      <p:cViewPr varScale="1">
        <p:scale>
          <a:sx n="86" d="100"/>
          <a:sy n="86" d="100"/>
        </p:scale>
        <p:origin x="-1734" y="-90"/>
      </p:cViewPr>
      <p:guideLst>
        <p:guide orient="horz" pos="1964"/>
        <p:guide pos="2541"/>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4359275" cy="388938"/>
          </a:xfrm>
          <a:prstGeom prst="rect">
            <a:avLst/>
          </a:prstGeom>
        </p:spPr>
        <p:txBody>
          <a:bodyPr vert="horz" lIns="91440" tIns="45720" rIns="91440" bIns="45720" rtlCol="0"/>
          <a:lstStyle>
            <a:lvl1pPr algn="l">
              <a:defRPr sz="1200"/>
            </a:lvl1pPr>
          </a:lstStyle>
          <a:p>
            <a:endParaRPr lang="es-MX"/>
          </a:p>
        </p:txBody>
      </p:sp>
      <p:sp>
        <p:nvSpPr>
          <p:cNvPr id="3" name="Marcador de fecha 2"/>
          <p:cNvSpPr>
            <a:spLocks noGrp="1"/>
          </p:cNvSpPr>
          <p:nvPr>
            <p:ph type="dt" idx="1"/>
          </p:nvPr>
        </p:nvSpPr>
        <p:spPr>
          <a:xfrm>
            <a:off x="5697538" y="0"/>
            <a:ext cx="4359275" cy="388938"/>
          </a:xfrm>
          <a:prstGeom prst="rect">
            <a:avLst/>
          </a:prstGeom>
        </p:spPr>
        <p:txBody>
          <a:bodyPr vert="horz" lIns="91440" tIns="45720" rIns="91440" bIns="45720" rtlCol="0"/>
          <a:lstStyle>
            <a:lvl1pPr algn="r">
              <a:defRPr sz="1200"/>
            </a:lvl1pPr>
          </a:lstStyle>
          <a:p>
            <a:fld id="{DFD506CD-1467-42F4-AD6C-CBE31907FF8B}" type="datetimeFigureOut">
              <a:rPr lang="es-MX" smtClean="0"/>
              <a:pPr/>
              <a:t>20/02/2020</a:t>
            </a:fld>
            <a:endParaRPr lang="es-MX"/>
          </a:p>
        </p:txBody>
      </p:sp>
      <p:sp>
        <p:nvSpPr>
          <p:cNvPr id="4" name="Marcador de imagen de diapositiva 3"/>
          <p:cNvSpPr>
            <a:spLocks noGrp="1" noRot="1" noChangeAspect="1"/>
          </p:cNvSpPr>
          <p:nvPr>
            <p:ph type="sldImg" idx="2"/>
          </p:nvPr>
        </p:nvSpPr>
        <p:spPr>
          <a:xfrm>
            <a:off x="3281363" y="971550"/>
            <a:ext cx="3495675" cy="2622550"/>
          </a:xfrm>
          <a:prstGeom prst="rect">
            <a:avLst/>
          </a:prstGeom>
          <a:noFill/>
          <a:ln w="12700">
            <a:solidFill>
              <a:prstClr val="black"/>
            </a:solidFill>
          </a:ln>
        </p:spPr>
        <p:txBody>
          <a:bodyPr vert="horz" lIns="91440" tIns="45720" rIns="91440" bIns="45720" rtlCol="0" anchor="ctr"/>
          <a:lstStyle/>
          <a:p>
            <a:endParaRPr lang="es-MX"/>
          </a:p>
        </p:txBody>
      </p:sp>
      <p:sp>
        <p:nvSpPr>
          <p:cNvPr id="5" name="Marcador de notas 4"/>
          <p:cNvSpPr>
            <a:spLocks noGrp="1"/>
          </p:cNvSpPr>
          <p:nvPr>
            <p:ph type="body" sz="quarter" idx="3"/>
          </p:nvPr>
        </p:nvSpPr>
        <p:spPr>
          <a:xfrm>
            <a:off x="1006475" y="3740150"/>
            <a:ext cx="8045450" cy="3060700"/>
          </a:xfrm>
          <a:prstGeom prst="rect">
            <a:avLst/>
          </a:prstGeom>
        </p:spPr>
        <p:txBody>
          <a:bodyPr vert="horz" lIns="91440" tIns="45720" rIns="91440" bIns="45720" rtlCol="0"/>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6" name="Marcador de pie de página 5"/>
          <p:cNvSpPr>
            <a:spLocks noGrp="1"/>
          </p:cNvSpPr>
          <p:nvPr>
            <p:ph type="ftr" sz="quarter" idx="4"/>
          </p:nvPr>
        </p:nvSpPr>
        <p:spPr>
          <a:xfrm>
            <a:off x="0" y="7383463"/>
            <a:ext cx="4359275" cy="388937"/>
          </a:xfrm>
          <a:prstGeom prst="rect">
            <a:avLst/>
          </a:prstGeom>
        </p:spPr>
        <p:txBody>
          <a:bodyPr vert="horz" lIns="91440" tIns="45720" rIns="91440" bIns="45720" rtlCol="0" anchor="b"/>
          <a:lstStyle>
            <a:lvl1pPr algn="l">
              <a:defRPr sz="1200"/>
            </a:lvl1pPr>
          </a:lstStyle>
          <a:p>
            <a:endParaRPr lang="es-MX"/>
          </a:p>
        </p:txBody>
      </p:sp>
      <p:sp>
        <p:nvSpPr>
          <p:cNvPr id="7" name="Marcador de número de diapositiva 6"/>
          <p:cNvSpPr>
            <a:spLocks noGrp="1"/>
          </p:cNvSpPr>
          <p:nvPr>
            <p:ph type="sldNum" sz="quarter" idx="5"/>
          </p:nvPr>
        </p:nvSpPr>
        <p:spPr>
          <a:xfrm>
            <a:off x="5697538" y="7383463"/>
            <a:ext cx="4359275" cy="388937"/>
          </a:xfrm>
          <a:prstGeom prst="rect">
            <a:avLst/>
          </a:prstGeom>
        </p:spPr>
        <p:txBody>
          <a:bodyPr vert="horz" lIns="91440" tIns="45720" rIns="91440" bIns="45720" rtlCol="0" anchor="b"/>
          <a:lstStyle>
            <a:lvl1pPr algn="r">
              <a:defRPr sz="1200"/>
            </a:lvl1pPr>
          </a:lstStyle>
          <a:p>
            <a:fld id="{960D7EE9-E02C-4917-ACCB-5BE85E6C142C}" type="slidenum">
              <a:rPr lang="es-MX" smtClean="0"/>
              <a:pPr/>
              <a:t>‹Nº›</a:t>
            </a:fld>
            <a:endParaRPr lang="es-MX"/>
          </a:p>
        </p:txBody>
      </p:sp>
    </p:spTree>
    <p:extLst>
      <p:ext uri="{BB962C8B-B14F-4D97-AF65-F5344CB8AC3E}">
        <p14:creationId xmlns:p14="http://schemas.microsoft.com/office/powerpoint/2010/main" xmlns="" val="20779870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685800" y="2125980"/>
            <a:ext cx="7772400" cy="338554"/>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1371600" y="3840481"/>
            <a:ext cx="6400800" cy="276999"/>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2/20/2020</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‹Nº›</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a:xfrm>
            <a:off x="1134913" y="522502"/>
            <a:ext cx="6874175" cy="398251"/>
          </a:xfrm>
        </p:spPr>
        <p:txBody>
          <a:bodyPr lIns="0" tIns="0" rIns="0" bIns="0"/>
          <a:lstStyle>
            <a:lvl1pPr>
              <a:defRPr sz="2588" b="1" i="0">
                <a:solidFill>
                  <a:schemeClr val="bg1"/>
                </a:solidFill>
                <a:latin typeface="Soberana Sans"/>
                <a:cs typeface="Soberana Sans"/>
              </a:defRPr>
            </a:lvl1pPr>
          </a:lstStyle>
          <a:p>
            <a:endParaRPr/>
          </a:p>
        </p:txBody>
      </p:sp>
      <p:sp>
        <p:nvSpPr>
          <p:cNvPr id="3" name="Holder 3"/>
          <p:cNvSpPr>
            <a:spLocks noGrp="1"/>
          </p:cNvSpPr>
          <p:nvPr>
            <p:ph type="body" idx="1"/>
          </p:nvPr>
        </p:nvSpPr>
        <p:spPr/>
        <p:txBody>
          <a:bodyPr lIns="0" tIns="0" rIns="0" bIns="0"/>
          <a:lstStyle>
            <a:lvl1pPr>
              <a:defRPr b="0" i="0">
                <a:solidFill>
                  <a:schemeClr val="tx1"/>
                </a:solidFill>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2/20/2020</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‹Nº›</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a:xfrm>
            <a:off x="1134913" y="522502"/>
            <a:ext cx="6874175" cy="398251"/>
          </a:xfrm>
        </p:spPr>
        <p:txBody>
          <a:bodyPr lIns="0" tIns="0" rIns="0" bIns="0"/>
          <a:lstStyle>
            <a:lvl1pPr>
              <a:defRPr sz="2588" b="1" i="0">
                <a:solidFill>
                  <a:schemeClr val="bg1"/>
                </a:solidFill>
                <a:latin typeface="Soberana Sans"/>
                <a:cs typeface="Soberana Sans"/>
              </a:defRPr>
            </a:lvl1pPr>
          </a:lstStyle>
          <a:p>
            <a:endParaRPr/>
          </a:p>
        </p:txBody>
      </p:sp>
      <p:sp>
        <p:nvSpPr>
          <p:cNvPr id="3" name="Holder 3"/>
          <p:cNvSpPr>
            <a:spLocks noGrp="1"/>
          </p:cNvSpPr>
          <p:nvPr>
            <p:ph sz="half" idx="2"/>
          </p:nvPr>
        </p:nvSpPr>
        <p:spPr>
          <a:xfrm>
            <a:off x="457200" y="1577341"/>
            <a:ext cx="3977640" cy="276999"/>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4709160" y="1577341"/>
            <a:ext cx="3977640" cy="276999"/>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2/20/2020</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‹Nº›</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a:xfrm>
            <a:off x="1134913" y="522502"/>
            <a:ext cx="6874175" cy="398251"/>
          </a:xfrm>
        </p:spPr>
        <p:txBody>
          <a:bodyPr lIns="0" tIns="0" rIns="0" bIns="0"/>
          <a:lstStyle>
            <a:lvl1pPr>
              <a:defRPr sz="2588" b="1" i="0">
                <a:solidFill>
                  <a:schemeClr val="bg1"/>
                </a:solidFill>
                <a:latin typeface="Soberana Sans"/>
                <a:cs typeface="Soberana Sans"/>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2/20/2020</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‹Nº›</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2/20/2020</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‹Nº›</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a:xfrm>
            <a:off x="1134913" y="522502"/>
            <a:ext cx="6874175" cy="338554"/>
          </a:xfrm>
          <a:prstGeom prst="rect">
            <a:avLst/>
          </a:prstGeom>
        </p:spPr>
        <p:txBody>
          <a:bodyPr wrap="square" lIns="0" tIns="0" rIns="0" bIns="0">
            <a:spAutoFit/>
          </a:bodyPr>
          <a:lstStyle>
            <a:lvl1pPr>
              <a:defRPr sz="2200" b="1" i="0">
                <a:solidFill>
                  <a:schemeClr val="bg1"/>
                </a:solidFill>
                <a:latin typeface="Soberana Sans"/>
                <a:cs typeface="Soberana Sans"/>
              </a:defRPr>
            </a:lvl1pPr>
          </a:lstStyle>
          <a:p>
            <a:endParaRPr/>
          </a:p>
        </p:txBody>
      </p:sp>
      <p:sp>
        <p:nvSpPr>
          <p:cNvPr id="3" name="Holder 3"/>
          <p:cNvSpPr>
            <a:spLocks noGrp="1"/>
          </p:cNvSpPr>
          <p:nvPr>
            <p:ph type="body" idx="1"/>
          </p:nvPr>
        </p:nvSpPr>
        <p:spPr>
          <a:xfrm>
            <a:off x="619419" y="2234006"/>
            <a:ext cx="7905164" cy="276999"/>
          </a:xfrm>
          <a:prstGeom prst="rect">
            <a:avLst/>
          </a:prstGeom>
        </p:spPr>
        <p:txBody>
          <a:bodyPr wrap="square" lIns="0" tIns="0" rIns="0" bIns="0">
            <a:spAutoFit/>
          </a:bodyPr>
          <a:lstStyle>
            <a:lvl1pPr>
              <a:defRPr b="0" i="0">
                <a:solidFill>
                  <a:schemeClr val="tx1"/>
                </a:solidFill>
              </a:defRPr>
            </a:lvl1pPr>
          </a:lstStyle>
          <a:p>
            <a:endParaRPr/>
          </a:p>
        </p:txBody>
      </p:sp>
      <p:sp>
        <p:nvSpPr>
          <p:cNvPr id="4" name="Holder 4"/>
          <p:cNvSpPr>
            <a:spLocks noGrp="1"/>
          </p:cNvSpPr>
          <p:nvPr>
            <p:ph type="ftr" sz="quarter" idx="5"/>
          </p:nvPr>
        </p:nvSpPr>
        <p:spPr>
          <a:xfrm>
            <a:off x="3108960" y="6377940"/>
            <a:ext cx="2926080" cy="248530"/>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457200" y="6377940"/>
            <a:ext cx="2103120" cy="24853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pPr/>
              <a:t>2/20/2020</a:t>
            </a:fld>
            <a:endParaRPr lang="en-US"/>
          </a:p>
        </p:txBody>
      </p:sp>
      <p:sp>
        <p:nvSpPr>
          <p:cNvPr id="6" name="Holder 6"/>
          <p:cNvSpPr>
            <a:spLocks noGrp="1"/>
          </p:cNvSpPr>
          <p:nvPr>
            <p:ph type="sldNum" sz="quarter" idx="7"/>
          </p:nvPr>
        </p:nvSpPr>
        <p:spPr>
          <a:xfrm>
            <a:off x="6583680" y="6377940"/>
            <a:ext cx="2103120" cy="24853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rPr/>
              <a:pPr/>
              <a:t>‹Nº›</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537897">
        <a:defRPr>
          <a:latin typeface="+mn-lt"/>
          <a:ea typeface="+mn-ea"/>
          <a:cs typeface="+mn-cs"/>
        </a:defRPr>
      </a:lvl2pPr>
      <a:lvl3pPr marL="1075796">
        <a:defRPr>
          <a:latin typeface="+mn-lt"/>
          <a:ea typeface="+mn-ea"/>
          <a:cs typeface="+mn-cs"/>
        </a:defRPr>
      </a:lvl3pPr>
      <a:lvl4pPr marL="1613693">
        <a:defRPr>
          <a:latin typeface="+mn-lt"/>
          <a:ea typeface="+mn-ea"/>
          <a:cs typeface="+mn-cs"/>
        </a:defRPr>
      </a:lvl4pPr>
      <a:lvl5pPr marL="2151590">
        <a:defRPr>
          <a:latin typeface="+mn-lt"/>
          <a:ea typeface="+mn-ea"/>
          <a:cs typeface="+mn-cs"/>
        </a:defRPr>
      </a:lvl5pPr>
      <a:lvl6pPr marL="2689487">
        <a:defRPr>
          <a:latin typeface="+mn-lt"/>
          <a:ea typeface="+mn-ea"/>
          <a:cs typeface="+mn-cs"/>
        </a:defRPr>
      </a:lvl6pPr>
      <a:lvl7pPr marL="3227386">
        <a:defRPr>
          <a:latin typeface="+mn-lt"/>
          <a:ea typeface="+mn-ea"/>
          <a:cs typeface="+mn-cs"/>
        </a:defRPr>
      </a:lvl7pPr>
      <a:lvl8pPr marL="3765283">
        <a:defRPr>
          <a:latin typeface="+mn-lt"/>
          <a:ea typeface="+mn-ea"/>
          <a:cs typeface="+mn-cs"/>
        </a:defRPr>
      </a:lvl8pPr>
      <a:lvl9pPr marL="4303180">
        <a:defRPr>
          <a:latin typeface="+mn-lt"/>
          <a:ea typeface="+mn-ea"/>
          <a:cs typeface="+mn-cs"/>
        </a:defRPr>
      </a:lvl9pPr>
    </p:bodyStyle>
    <p:otherStyle>
      <a:lvl1pPr marL="0">
        <a:defRPr>
          <a:latin typeface="+mn-lt"/>
          <a:ea typeface="+mn-ea"/>
          <a:cs typeface="+mn-cs"/>
        </a:defRPr>
      </a:lvl1pPr>
      <a:lvl2pPr marL="537897">
        <a:defRPr>
          <a:latin typeface="+mn-lt"/>
          <a:ea typeface="+mn-ea"/>
          <a:cs typeface="+mn-cs"/>
        </a:defRPr>
      </a:lvl2pPr>
      <a:lvl3pPr marL="1075796">
        <a:defRPr>
          <a:latin typeface="+mn-lt"/>
          <a:ea typeface="+mn-ea"/>
          <a:cs typeface="+mn-cs"/>
        </a:defRPr>
      </a:lvl3pPr>
      <a:lvl4pPr marL="1613693">
        <a:defRPr>
          <a:latin typeface="+mn-lt"/>
          <a:ea typeface="+mn-ea"/>
          <a:cs typeface="+mn-cs"/>
        </a:defRPr>
      </a:lvl4pPr>
      <a:lvl5pPr marL="2151590">
        <a:defRPr>
          <a:latin typeface="+mn-lt"/>
          <a:ea typeface="+mn-ea"/>
          <a:cs typeface="+mn-cs"/>
        </a:defRPr>
      </a:lvl5pPr>
      <a:lvl6pPr marL="2689487">
        <a:defRPr>
          <a:latin typeface="+mn-lt"/>
          <a:ea typeface="+mn-ea"/>
          <a:cs typeface="+mn-cs"/>
        </a:defRPr>
      </a:lvl6pPr>
      <a:lvl7pPr marL="3227386">
        <a:defRPr>
          <a:latin typeface="+mn-lt"/>
          <a:ea typeface="+mn-ea"/>
          <a:cs typeface="+mn-cs"/>
        </a:defRPr>
      </a:lvl7pPr>
      <a:lvl8pPr marL="3765283">
        <a:defRPr>
          <a:latin typeface="+mn-lt"/>
          <a:ea typeface="+mn-ea"/>
          <a:cs typeface="+mn-cs"/>
        </a:defRPr>
      </a:lvl8pPr>
      <a:lvl9pPr marL="430318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2.emf"/><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2.emf"/><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emf"/><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2.emf"/><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ject 7">
            <a:extLst>
              <a:ext uri="{FF2B5EF4-FFF2-40B4-BE49-F238E27FC236}">
                <a16:creationId xmlns:a16="http://schemas.microsoft.com/office/drawing/2014/main" xmlns="" id="{29B119A2-E424-214C-A32B-4C4628CEB5CE}"/>
              </a:ext>
            </a:extLst>
          </p:cNvPr>
          <p:cNvSpPr/>
          <p:nvPr/>
        </p:nvSpPr>
        <p:spPr>
          <a:xfrm>
            <a:off x="2915024" y="0"/>
            <a:ext cx="6228976" cy="6858000"/>
          </a:xfrm>
          <a:custGeom>
            <a:avLst/>
            <a:gdLst/>
            <a:ahLst/>
            <a:cxnLst/>
            <a:rect l="l" t="t" r="r" b="b"/>
            <a:pathLst>
              <a:path w="5294630" h="1566545">
                <a:moveTo>
                  <a:pt x="0" y="1565998"/>
                </a:moveTo>
                <a:lnTo>
                  <a:pt x="5294566" y="1565998"/>
                </a:lnTo>
                <a:lnTo>
                  <a:pt x="5294566" y="0"/>
                </a:lnTo>
                <a:lnTo>
                  <a:pt x="0" y="0"/>
                </a:lnTo>
                <a:lnTo>
                  <a:pt x="0" y="1565998"/>
                </a:lnTo>
                <a:close/>
              </a:path>
            </a:pathLst>
          </a:custGeom>
          <a:solidFill>
            <a:schemeClr val="tx2">
              <a:lumMod val="60000"/>
              <a:lumOff val="40000"/>
            </a:schemeClr>
          </a:solidFill>
        </p:spPr>
        <p:txBody>
          <a:bodyPr wrap="square" lIns="0" tIns="0" rIns="0" bIns="0" rtlCol="0"/>
          <a:lstStyle/>
          <a:p>
            <a:endParaRPr sz="1900"/>
          </a:p>
        </p:txBody>
      </p:sp>
      <p:sp>
        <p:nvSpPr>
          <p:cNvPr id="5" name="object 8">
            <a:extLst>
              <a:ext uri="{FF2B5EF4-FFF2-40B4-BE49-F238E27FC236}">
                <a16:creationId xmlns:a16="http://schemas.microsoft.com/office/drawing/2014/main" xmlns="" id="{93AA6DA6-6460-904E-BA4B-E51826C86834}"/>
              </a:ext>
            </a:extLst>
          </p:cNvPr>
          <p:cNvSpPr/>
          <p:nvPr/>
        </p:nvSpPr>
        <p:spPr>
          <a:xfrm>
            <a:off x="0" y="0"/>
            <a:ext cx="2917265" cy="6858000"/>
          </a:xfrm>
          <a:custGeom>
            <a:avLst/>
            <a:gdLst/>
            <a:ahLst/>
            <a:cxnLst/>
            <a:rect l="l" t="t" r="r" b="b"/>
            <a:pathLst>
              <a:path w="2479675" h="1566545">
                <a:moveTo>
                  <a:pt x="0" y="1565998"/>
                </a:moveTo>
                <a:lnTo>
                  <a:pt x="2479332" y="1565998"/>
                </a:lnTo>
                <a:lnTo>
                  <a:pt x="2479332" y="0"/>
                </a:lnTo>
                <a:lnTo>
                  <a:pt x="0" y="0"/>
                </a:lnTo>
                <a:lnTo>
                  <a:pt x="0" y="1565998"/>
                </a:lnTo>
                <a:close/>
              </a:path>
            </a:pathLst>
          </a:custGeom>
          <a:solidFill>
            <a:schemeClr val="tx2">
              <a:lumMod val="20000"/>
              <a:lumOff val="80000"/>
            </a:schemeClr>
          </a:solidFill>
        </p:spPr>
        <p:txBody>
          <a:bodyPr wrap="square" lIns="0" tIns="0" rIns="0" bIns="0" rtlCol="0"/>
          <a:lstStyle/>
          <a:p>
            <a:endParaRPr sz="1900"/>
          </a:p>
        </p:txBody>
      </p:sp>
      <p:sp>
        <p:nvSpPr>
          <p:cNvPr id="6" name="object 10">
            <a:extLst>
              <a:ext uri="{FF2B5EF4-FFF2-40B4-BE49-F238E27FC236}">
                <a16:creationId xmlns:a16="http://schemas.microsoft.com/office/drawing/2014/main" xmlns="" id="{90A54EB5-7157-B740-8A0F-EC2698345950}"/>
              </a:ext>
            </a:extLst>
          </p:cNvPr>
          <p:cNvSpPr txBox="1">
            <a:spLocks noGrp="1"/>
          </p:cNvSpPr>
          <p:nvPr>
            <p:ph type="title"/>
          </p:nvPr>
        </p:nvSpPr>
        <p:spPr>
          <a:xfrm>
            <a:off x="533400" y="2196973"/>
            <a:ext cx="8009090" cy="974626"/>
          </a:xfrm>
          <a:prstGeom prst="rect">
            <a:avLst/>
          </a:prstGeom>
        </p:spPr>
        <p:txBody>
          <a:bodyPr vert="horz" wrap="square" lIns="0" tIns="0" rIns="0" bIns="0" rtlCol="0">
            <a:spAutoFit/>
          </a:bodyPr>
          <a:lstStyle/>
          <a:p>
            <a:pPr marL="1970088" indent="-1955800">
              <a:lnSpc>
                <a:spcPts val="3812"/>
              </a:lnSpc>
            </a:pPr>
            <a:r>
              <a:rPr sz="12706" baseline="-20061" dirty="0" smtClean="0"/>
              <a:t> </a:t>
            </a:r>
            <a:r>
              <a:rPr lang="es-MX" sz="5400" dirty="0" smtClean="0">
                <a:solidFill>
                  <a:srgbClr val="C00000"/>
                </a:solidFill>
              </a:rPr>
              <a:t>Carrera con obstáculos</a:t>
            </a:r>
            <a:r>
              <a:rPr lang="es-MX" sz="5400" dirty="0" smtClean="0"/>
              <a:t/>
            </a:r>
            <a:br>
              <a:rPr lang="es-MX" sz="5400" dirty="0" smtClean="0"/>
            </a:br>
            <a:endParaRPr sz="5400" dirty="0"/>
          </a:p>
        </p:txBody>
      </p:sp>
      <p:sp>
        <p:nvSpPr>
          <p:cNvPr id="8" name="object 14">
            <a:extLst>
              <a:ext uri="{FF2B5EF4-FFF2-40B4-BE49-F238E27FC236}">
                <a16:creationId xmlns:a16="http://schemas.microsoft.com/office/drawing/2014/main" xmlns="" id="{1629FED3-F6BB-C14A-B152-496947790C6A}"/>
              </a:ext>
            </a:extLst>
          </p:cNvPr>
          <p:cNvSpPr/>
          <p:nvPr/>
        </p:nvSpPr>
        <p:spPr>
          <a:xfrm>
            <a:off x="1225633" y="499489"/>
            <a:ext cx="0" cy="374276"/>
          </a:xfrm>
          <a:custGeom>
            <a:avLst/>
            <a:gdLst/>
            <a:ahLst/>
            <a:cxnLst/>
            <a:rect l="l" t="t" r="r" b="b"/>
            <a:pathLst>
              <a:path h="318134">
                <a:moveTo>
                  <a:pt x="0" y="0"/>
                </a:moveTo>
                <a:lnTo>
                  <a:pt x="0" y="317804"/>
                </a:lnTo>
              </a:path>
            </a:pathLst>
          </a:custGeom>
          <a:ln w="12700">
            <a:solidFill>
              <a:srgbClr val="FFFFFF"/>
            </a:solidFill>
          </a:ln>
        </p:spPr>
        <p:txBody>
          <a:bodyPr wrap="square" lIns="0" tIns="0" rIns="0" bIns="0" rtlCol="0"/>
          <a:lstStyle/>
          <a:p>
            <a:endParaRPr sz="1900"/>
          </a:p>
        </p:txBody>
      </p:sp>
      <p:sp>
        <p:nvSpPr>
          <p:cNvPr id="9" name="Oval 8">
            <a:extLst>
              <a:ext uri="{FF2B5EF4-FFF2-40B4-BE49-F238E27FC236}">
                <a16:creationId xmlns:a16="http://schemas.microsoft.com/office/drawing/2014/main" xmlns="" id="{A542659A-4FA0-6F4D-B73D-B428747300F6}"/>
              </a:ext>
            </a:extLst>
          </p:cNvPr>
          <p:cNvSpPr/>
          <p:nvPr/>
        </p:nvSpPr>
        <p:spPr>
          <a:xfrm>
            <a:off x="6477000" y="3884499"/>
            <a:ext cx="2514600" cy="2362200"/>
          </a:xfrm>
          <a:prstGeom prst="ellipse">
            <a:avLst/>
          </a:prstGeom>
          <a:solidFill>
            <a:schemeClr val="tx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smtClean="0"/>
          </a:p>
          <a:p>
            <a:pPr algn="ctr"/>
            <a:endParaRPr lang="en-US" dirty="0" smtClean="0"/>
          </a:p>
          <a:p>
            <a:pPr algn="ctr"/>
            <a:endParaRPr lang="en-US" dirty="0" smtClean="0"/>
          </a:p>
          <a:p>
            <a:pPr algn="ctr"/>
            <a:endParaRPr lang="en-US" dirty="0" smtClean="0"/>
          </a:p>
          <a:p>
            <a:pPr algn="ctr"/>
            <a:endParaRPr lang="en-US" dirty="0" smtClean="0"/>
          </a:p>
          <a:p>
            <a:pPr algn="ctr"/>
            <a:endParaRPr lang="en-US" dirty="0" smtClean="0"/>
          </a:p>
          <a:p>
            <a:pPr algn="ctr"/>
            <a:endParaRPr lang="en-US" dirty="0" smtClean="0"/>
          </a:p>
          <a:p>
            <a:pPr algn="ctr"/>
            <a:r>
              <a:rPr lang="en-US" dirty="0" smtClean="0"/>
              <a:t>COLABORACIÓN</a:t>
            </a:r>
            <a:endParaRPr lang="en-US" dirty="0"/>
          </a:p>
        </p:txBody>
      </p:sp>
      <p:pic>
        <p:nvPicPr>
          <p:cNvPr id="10" name="9 Imagen" descr="C:\Users\BECAS 3\AppData\Local\Microsoft\Windows\Temporary Internet Files\Content.IE5\1C1B17PN\discapacidad1-300x272[1].jpg"/>
          <p:cNvPicPr/>
          <p:nvPr/>
        </p:nvPicPr>
        <p:blipFill>
          <a:blip r:embed="rId2" cstate="print"/>
          <a:srcRect/>
          <a:stretch>
            <a:fillRect/>
          </a:stretch>
        </p:blipFill>
        <p:spPr bwMode="auto">
          <a:xfrm>
            <a:off x="6934200" y="4191000"/>
            <a:ext cx="1600200" cy="1524000"/>
          </a:xfrm>
          <a:prstGeom prst="rect">
            <a:avLst/>
          </a:prstGeom>
          <a:noFill/>
          <a:ln w="9525">
            <a:noFill/>
            <a:miter lim="800000"/>
            <a:headEnd/>
            <a:tailEnd/>
          </a:ln>
        </p:spPr>
      </p:pic>
    </p:spTree>
    <p:extLst>
      <p:ext uri="{BB962C8B-B14F-4D97-AF65-F5344CB8AC3E}">
        <p14:creationId xmlns:p14="http://schemas.microsoft.com/office/powerpoint/2010/main" xmlns="" val="26581513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8">
            <a:extLst>
              <a:ext uri="{FF2B5EF4-FFF2-40B4-BE49-F238E27FC236}">
                <a16:creationId xmlns:a16="http://schemas.microsoft.com/office/drawing/2014/main" xmlns="" id="{AD660D75-67BB-664B-BFD1-C1277D46D824}"/>
              </a:ext>
            </a:extLst>
          </p:cNvPr>
          <p:cNvSpPr/>
          <p:nvPr/>
        </p:nvSpPr>
        <p:spPr>
          <a:xfrm>
            <a:off x="838200" y="-7257"/>
            <a:ext cx="2362200" cy="381000"/>
          </a:xfrm>
          <a:custGeom>
            <a:avLst/>
            <a:gdLst/>
            <a:ahLst/>
            <a:cxnLst/>
            <a:rect l="l" t="t" r="r" b="b"/>
            <a:pathLst>
              <a:path w="2479675" h="1566545">
                <a:moveTo>
                  <a:pt x="0" y="1565998"/>
                </a:moveTo>
                <a:lnTo>
                  <a:pt x="2479332" y="1565998"/>
                </a:lnTo>
                <a:lnTo>
                  <a:pt x="2479332" y="0"/>
                </a:lnTo>
                <a:lnTo>
                  <a:pt x="0" y="0"/>
                </a:lnTo>
                <a:lnTo>
                  <a:pt x="0" y="1565998"/>
                </a:lnTo>
                <a:close/>
              </a:path>
            </a:pathLst>
          </a:custGeom>
          <a:solidFill>
            <a:schemeClr val="accent6">
              <a:lumMod val="75000"/>
            </a:schemeClr>
          </a:solidFill>
        </p:spPr>
        <p:txBody>
          <a:bodyPr wrap="square" lIns="0" tIns="0" rIns="0" bIns="0" rtlCol="0"/>
          <a:lstStyle/>
          <a:p>
            <a:endParaRPr sz="1900"/>
          </a:p>
        </p:txBody>
      </p:sp>
      <p:sp>
        <p:nvSpPr>
          <p:cNvPr id="3" name="object 8">
            <a:extLst>
              <a:ext uri="{FF2B5EF4-FFF2-40B4-BE49-F238E27FC236}">
                <a16:creationId xmlns:a16="http://schemas.microsoft.com/office/drawing/2014/main" xmlns="" id="{E1C22324-154A-D94C-B08B-1ECFD16FE7E3}"/>
              </a:ext>
            </a:extLst>
          </p:cNvPr>
          <p:cNvSpPr/>
          <p:nvPr/>
        </p:nvSpPr>
        <p:spPr>
          <a:xfrm>
            <a:off x="6281057" y="6495143"/>
            <a:ext cx="2362200" cy="381000"/>
          </a:xfrm>
          <a:custGeom>
            <a:avLst/>
            <a:gdLst/>
            <a:ahLst/>
            <a:cxnLst/>
            <a:rect l="l" t="t" r="r" b="b"/>
            <a:pathLst>
              <a:path w="2479675" h="1566545">
                <a:moveTo>
                  <a:pt x="0" y="1565998"/>
                </a:moveTo>
                <a:lnTo>
                  <a:pt x="2479332" y="1565998"/>
                </a:lnTo>
                <a:lnTo>
                  <a:pt x="2479332" y="0"/>
                </a:lnTo>
                <a:lnTo>
                  <a:pt x="0" y="0"/>
                </a:lnTo>
                <a:lnTo>
                  <a:pt x="0" y="1565998"/>
                </a:lnTo>
                <a:close/>
              </a:path>
            </a:pathLst>
          </a:custGeom>
          <a:solidFill>
            <a:schemeClr val="accent6">
              <a:lumMod val="75000"/>
            </a:schemeClr>
          </a:solidFill>
        </p:spPr>
        <p:txBody>
          <a:bodyPr wrap="square" lIns="0" tIns="0" rIns="0" bIns="0" rtlCol="0"/>
          <a:lstStyle/>
          <a:p>
            <a:endParaRPr sz="1900"/>
          </a:p>
        </p:txBody>
      </p:sp>
      <p:sp>
        <p:nvSpPr>
          <p:cNvPr id="4" name="object 9">
            <a:extLst>
              <a:ext uri="{FF2B5EF4-FFF2-40B4-BE49-F238E27FC236}">
                <a16:creationId xmlns:a16="http://schemas.microsoft.com/office/drawing/2014/main" xmlns="" id="{442181FA-95F4-AD46-A6C4-B05EF93DD585}"/>
              </a:ext>
            </a:extLst>
          </p:cNvPr>
          <p:cNvSpPr/>
          <p:nvPr/>
        </p:nvSpPr>
        <p:spPr>
          <a:xfrm>
            <a:off x="0" y="533400"/>
            <a:ext cx="9144000" cy="6096000"/>
          </a:xfrm>
          <a:custGeom>
            <a:avLst/>
            <a:gdLst/>
            <a:ahLst/>
            <a:cxnLst/>
            <a:rect l="l" t="t" r="r" b="b"/>
            <a:pathLst>
              <a:path w="2256154" h="3878579">
                <a:moveTo>
                  <a:pt x="0" y="3878148"/>
                </a:moveTo>
                <a:lnTo>
                  <a:pt x="2256002" y="3878148"/>
                </a:lnTo>
                <a:lnTo>
                  <a:pt x="2256002" y="0"/>
                </a:lnTo>
                <a:lnTo>
                  <a:pt x="0" y="0"/>
                </a:lnTo>
                <a:lnTo>
                  <a:pt x="0" y="3878148"/>
                </a:lnTo>
                <a:close/>
              </a:path>
            </a:pathLst>
          </a:custGeom>
          <a:solidFill>
            <a:schemeClr val="bg1">
              <a:lumMod val="85000"/>
            </a:schemeClr>
          </a:solidFill>
        </p:spPr>
        <p:txBody>
          <a:bodyPr wrap="square" lIns="0" tIns="0" rIns="0" bIns="0" rtlCol="0"/>
          <a:lstStyle/>
          <a:p>
            <a:r>
              <a:rPr lang="es-MX" sz="2000" dirty="0" smtClean="0"/>
              <a:t>De acuerdo a las siguientes afirmaciones, seleccione la opción que refleje su opinión</a:t>
            </a:r>
            <a:endParaRPr sz="1900" dirty="0"/>
          </a:p>
        </p:txBody>
      </p:sp>
      <p:sp>
        <p:nvSpPr>
          <p:cNvPr id="5" name="object 10">
            <a:extLst>
              <a:ext uri="{FF2B5EF4-FFF2-40B4-BE49-F238E27FC236}">
                <a16:creationId xmlns:a16="http://schemas.microsoft.com/office/drawing/2014/main" xmlns="" id="{29700AC3-8E6B-3242-A3F9-D407FB9AF115}"/>
              </a:ext>
            </a:extLst>
          </p:cNvPr>
          <p:cNvSpPr/>
          <p:nvPr/>
        </p:nvSpPr>
        <p:spPr>
          <a:xfrm>
            <a:off x="685800" y="0"/>
            <a:ext cx="7634514" cy="464335"/>
          </a:xfrm>
          <a:custGeom>
            <a:avLst/>
            <a:gdLst/>
            <a:ahLst/>
            <a:cxnLst/>
            <a:rect l="l" t="t" r="r" b="b"/>
            <a:pathLst>
              <a:path w="2256154" h="318134">
                <a:moveTo>
                  <a:pt x="2116302" y="0"/>
                </a:moveTo>
                <a:lnTo>
                  <a:pt x="139700" y="0"/>
                </a:lnTo>
                <a:lnTo>
                  <a:pt x="58935" y="2182"/>
                </a:lnTo>
                <a:lnTo>
                  <a:pt x="17462" y="17462"/>
                </a:lnTo>
                <a:lnTo>
                  <a:pt x="2182" y="58935"/>
                </a:lnTo>
                <a:lnTo>
                  <a:pt x="0" y="139700"/>
                </a:lnTo>
                <a:lnTo>
                  <a:pt x="0" y="317804"/>
                </a:lnTo>
                <a:lnTo>
                  <a:pt x="2256002" y="317804"/>
                </a:lnTo>
                <a:lnTo>
                  <a:pt x="2256002" y="139700"/>
                </a:lnTo>
                <a:lnTo>
                  <a:pt x="2253819" y="58935"/>
                </a:lnTo>
                <a:lnTo>
                  <a:pt x="2238540" y="17462"/>
                </a:lnTo>
                <a:lnTo>
                  <a:pt x="2197066" y="2182"/>
                </a:lnTo>
                <a:lnTo>
                  <a:pt x="2116302" y="0"/>
                </a:lnTo>
                <a:close/>
              </a:path>
            </a:pathLst>
          </a:custGeom>
          <a:solidFill>
            <a:schemeClr val="tx2">
              <a:lumMod val="20000"/>
              <a:lumOff val="80000"/>
            </a:schemeClr>
          </a:solidFill>
        </p:spPr>
        <p:txBody>
          <a:bodyPr wrap="square" lIns="0" tIns="0" rIns="0" bIns="0" rtlCol="0"/>
          <a:lstStyle/>
          <a:p>
            <a:endParaRPr sz="1900"/>
          </a:p>
        </p:txBody>
      </p:sp>
      <p:sp>
        <p:nvSpPr>
          <p:cNvPr id="6" name="object 34">
            <a:extLst>
              <a:ext uri="{FF2B5EF4-FFF2-40B4-BE49-F238E27FC236}">
                <a16:creationId xmlns:a16="http://schemas.microsoft.com/office/drawing/2014/main" xmlns="" id="{E754D0E2-1A68-F040-940E-A10FFF65897C}"/>
              </a:ext>
            </a:extLst>
          </p:cNvPr>
          <p:cNvSpPr txBox="1"/>
          <p:nvPr/>
        </p:nvSpPr>
        <p:spPr>
          <a:xfrm>
            <a:off x="685800" y="-76200"/>
            <a:ext cx="7620000" cy="384419"/>
          </a:xfrm>
          <a:prstGeom prst="rect">
            <a:avLst/>
          </a:prstGeom>
        </p:spPr>
        <p:txBody>
          <a:bodyPr vert="horz" wrap="square" lIns="0" tIns="14941" rIns="0" bIns="0" rtlCol="0">
            <a:spAutoFit/>
          </a:bodyPr>
          <a:lstStyle/>
          <a:p>
            <a:pPr marL="14941">
              <a:spcBef>
                <a:spcPts val="117"/>
              </a:spcBef>
            </a:pPr>
            <a:r>
              <a:rPr lang="es-ES" sz="2400" b="1" spc="-5" dirty="0" smtClean="0">
                <a:solidFill>
                  <a:srgbClr val="FFFFFF"/>
                </a:solidFill>
                <a:latin typeface="Soberana Sans"/>
                <a:cs typeface="Soberana Sans"/>
              </a:rPr>
              <a:t>Evaluación de la sesión    Prepa:     Grupo:      Turno:</a:t>
            </a:r>
            <a:endParaRPr sz="2400" dirty="0">
              <a:latin typeface="Soberana Sans"/>
              <a:cs typeface="Soberana Sans"/>
            </a:endParaRPr>
          </a:p>
        </p:txBody>
      </p:sp>
      <p:graphicFrame>
        <p:nvGraphicFramePr>
          <p:cNvPr id="10" name="9 Tabla"/>
          <p:cNvGraphicFramePr>
            <a:graphicFrameLocks noGrp="1"/>
          </p:cNvGraphicFramePr>
          <p:nvPr/>
        </p:nvGraphicFramePr>
        <p:xfrm>
          <a:off x="0" y="914400"/>
          <a:ext cx="9144000" cy="6522720"/>
        </p:xfrm>
        <a:graphic>
          <a:graphicData uri="http://schemas.openxmlformats.org/drawingml/2006/table">
            <a:tbl>
              <a:tblPr firstRow="1" bandRow="1">
                <a:tableStyleId>{5C22544A-7EE6-4342-B048-85BDC9FD1C3A}</a:tableStyleId>
              </a:tblPr>
              <a:tblGrid>
                <a:gridCol w="3429000"/>
                <a:gridCol w="1524000"/>
                <a:gridCol w="1219200"/>
                <a:gridCol w="838200"/>
                <a:gridCol w="914400"/>
                <a:gridCol w="1219200"/>
              </a:tblGrid>
              <a:tr h="609600">
                <a:tc>
                  <a:txBody>
                    <a:bodyPr/>
                    <a:lstStyle/>
                    <a:p>
                      <a:r>
                        <a:rPr lang="es-MX" dirty="0" smtClean="0"/>
                        <a:t>Rubro</a:t>
                      </a:r>
                      <a:endParaRPr lang="es-MX" dirty="0"/>
                    </a:p>
                  </a:txBody>
                  <a:tcPr/>
                </a:tc>
                <a:tc>
                  <a:txBody>
                    <a:bodyPr/>
                    <a:lstStyle/>
                    <a:p>
                      <a:r>
                        <a:rPr lang="es-MX" sz="1600" dirty="0" smtClean="0"/>
                        <a:t>Totalmente en desacuerdo</a:t>
                      </a:r>
                      <a:endParaRPr lang="es-MX" sz="1600" dirty="0"/>
                    </a:p>
                  </a:txBody>
                  <a:tcPr/>
                </a:tc>
                <a:tc>
                  <a:txBody>
                    <a:bodyPr/>
                    <a:lstStyle/>
                    <a:p>
                      <a:r>
                        <a:rPr lang="es-MX" sz="1600" dirty="0" smtClean="0"/>
                        <a:t>En desacuerdo</a:t>
                      </a:r>
                      <a:endParaRPr lang="es-MX" sz="1600" dirty="0"/>
                    </a:p>
                  </a:txBody>
                  <a:tcPr/>
                </a:tc>
                <a:tc>
                  <a:txBody>
                    <a:bodyPr/>
                    <a:lstStyle/>
                    <a:p>
                      <a:r>
                        <a:rPr lang="es-MX" sz="1600" dirty="0" smtClean="0"/>
                        <a:t>Neutral</a:t>
                      </a:r>
                      <a:endParaRPr lang="es-MX" sz="1600" dirty="0"/>
                    </a:p>
                  </a:txBody>
                  <a:tcPr/>
                </a:tc>
                <a:tc>
                  <a:txBody>
                    <a:bodyPr/>
                    <a:lstStyle/>
                    <a:p>
                      <a:r>
                        <a:rPr lang="es-MX" sz="1600" dirty="0" smtClean="0"/>
                        <a:t>De acuerdo</a:t>
                      </a:r>
                      <a:endParaRPr lang="es-MX" sz="1600" dirty="0"/>
                    </a:p>
                  </a:txBody>
                  <a:tcPr/>
                </a:tc>
                <a:tc>
                  <a:txBody>
                    <a:bodyPr/>
                    <a:lstStyle/>
                    <a:p>
                      <a:r>
                        <a:rPr lang="es-MX" sz="1600" dirty="0" smtClean="0"/>
                        <a:t>Totalmente de acuerdo</a:t>
                      </a:r>
                      <a:endParaRPr lang="es-MX" sz="1600" dirty="0"/>
                    </a:p>
                  </a:txBody>
                  <a:tcPr/>
                </a:tc>
              </a:tr>
              <a:tr h="714375">
                <a:tc>
                  <a:txBody>
                    <a:bodyPr/>
                    <a:lstStyle/>
                    <a:p>
                      <a:r>
                        <a:rPr lang="es-MX" sz="1600" dirty="0" smtClean="0"/>
                        <a:t>Al menos el 50% de los estudiantes reconocieron el obstáculo como un reto para mejorar la convivencia o el rendimiento académico dentro de su plantel, a partir de compartir una visión en común con sus compañeros, así como prever escenarios de éxito y posibles obstáculos para alcanzar las metas.</a:t>
                      </a:r>
                      <a:endParaRPr lang="es-MX" sz="1600" dirty="0"/>
                    </a:p>
                  </a:txBody>
                  <a:tcPr/>
                </a:tc>
                <a:tc>
                  <a:txBody>
                    <a:bodyPr/>
                    <a:lstStyle/>
                    <a:p>
                      <a:endParaRPr lang="es-MX" dirty="0"/>
                    </a:p>
                  </a:txBody>
                  <a:tcPr/>
                </a:tc>
                <a:tc>
                  <a:txBody>
                    <a:bodyPr/>
                    <a:lstStyle/>
                    <a:p>
                      <a:endParaRPr lang="es-MX"/>
                    </a:p>
                  </a:txBody>
                  <a:tcPr/>
                </a:tc>
                <a:tc>
                  <a:txBody>
                    <a:bodyPr/>
                    <a:lstStyle/>
                    <a:p>
                      <a:endParaRPr lang="es-MX"/>
                    </a:p>
                  </a:txBody>
                  <a:tcPr/>
                </a:tc>
                <a:tc>
                  <a:txBody>
                    <a:bodyPr/>
                    <a:lstStyle/>
                    <a:p>
                      <a:endParaRPr lang="es-MX"/>
                    </a:p>
                  </a:txBody>
                  <a:tcPr/>
                </a:tc>
                <a:tc>
                  <a:txBody>
                    <a:bodyPr/>
                    <a:lstStyle/>
                    <a:p>
                      <a:endParaRPr lang="es-MX"/>
                    </a:p>
                  </a:txBody>
                  <a:tcPr/>
                </a:tc>
              </a:tr>
              <a:tr h="624840">
                <a:tc>
                  <a:txBody>
                    <a:bodyPr/>
                    <a:lstStyle/>
                    <a:p>
                      <a:r>
                        <a:rPr lang="es-MX" sz="1600" dirty="0" smtClean="0"/>
                        <a:t>Los estudiantes mostraron interés y se involucraron en la lección.</a:t>
                      </a:r>
                      <a:endParaRPr lang="es-MX" sz="1600" dirty="0"/>
                    </a:p>
                  </a:txBody>
                  <a:tcPr/>
                </a:tc>
                <a:tc>
                  <a:txBody>
                    <a:bodyPr/>
                    <a:lstStyle/>
                    <a:p>
                      <a:endParaRPr lang="es-MX" dirty="0"/>
                    </a:p>
                  </a:txBody>
                  <a:tcPr/>
                </a:tc>
                <a:tc>
                  <a:txBody>
                    <a:bodyPr/>
                    <a:lstStyle/>
                    <a:p>
                      <a:endParaRPr lang="es-MX"/>
                    </a:p>
                  </a:txBody>
                  <a:tcPr/>
                </a:tc>
                <a:tc>
                  <a:txBody>
                    <a:bodyPr/>
                    <a:lstStyle/>
                    <a:p>
                      <a:endParaRPr lang="es-MX"/>
                    </a:p>
                  </a:txBody>
                  <a:tcPr/>
                </a:tc>
                <a:tc>
                  <a:txBody>
                    <a:bodyPr/>
                    <a:lstStyle/>
                    <a:p>
                      <a:endParaRPr lang="es-MX"/>
                    </a:p>
                  </a:txBody>
                  <a:tcPr/>
                </a:tc>
                <a:tc>
                  <a:txBody>
                    <a:bodyPr/>
                    <a:lstStyle/>
                    <a:p>
                      <a:endParaRPr lang="es-MX"/>
                    </a:p>
                  </a:txBody>
                  <a:tcPr/>
                </a:tc>
              </a:tr>
              <a:tr h="594360">
                <a:tc>
                  <a:txBody>
                    <a:bodyPr/>
                    <a:lstStyle/>
                    <a:p>
                      <a:r>
                        <a:rPr lang="es-MX" sz="1600" dirty="0" smtClean="0"/>
                        <a:t>Se logró un clima de confianza en el grupo.</a:t>
                      </a:r>
                      <a:endParaRPr lang="es-MX" sz="1600" dirty="0"/>
                    </a:p>
                  </a:txBody>
                  <a:tcPr/>
                </a:tc>
                <a:tc>
                  <a:txBody>
                    <a:bodyPr/>
                    <a:lstStyle/>
                    <a:p>
                      <a:endParaRPr lang="es-MX"/>
                    </a:p>
                  </a:txBody>
                  <a:tcPr/>
                </a:tc>
                <a:tc>
                  <a:txBody>
                    <a:bodyPr/>
                    <a:lstStyle/>
                    <a:p>
                      <a:endParaRPr lang="es-MX" dirty="0"/>
                    </a:p>
                  </a:txBody>
                  <a:tcPr/>
                </a:tc>
                <a:tc>
                  <a:txBody>
                    <a:bodyPr/>
                    <a:lstStyle/>
                    <a:p>
                      <a:endParaRPr lang="es-MX" dirty="0"/>
                    </a:p>
                  </a:txBody>
                  <a:tcPr/>
                </a:tc>
                <a:tc>
                  <a:txBody>
                    <a:bodyPr/>
                    <a:lstStyle/>
                    <a:p>
                      <a:endParaRPr lang="es-MX"/>
                    </a:p>
                  </a:txBody>
                  <a:tcPr/>
                </a:tc>
                <a:tc>
                  <a:txBody>
                    <a:bodyPr/>
                    <a:lstStyle/>
                    <a:p>
                      <a:endParaRPr lang="es-MX"/>
                    </a:p>
                  </a:txBody>
                  <a:tcPr/>
                </a:tc>
              </a:tr>
              <a:tr h="563880">
                <a:tc gridSpan="6">
                  <a:txBody>
                    <a:bodyPr/>
                    <a:lstStyle/>
                    <a:p>
                      <a:r>
                        <a:rPr lang="es-MX" sz="1600" dirty="0" smtClean="0"/>
                        <a:t>¿Qué funcionó bien y qué efectos positivos se observaron al impartir la lección?</a:t>
                      </a:r>
                      <a:endParaRPr lang="es-MX" sz="1600" dirty="0"/>
                    </a:p>
                  </a:txBody>
                  <a:tcPr/>
                </a:tc>
                <a:tc hMerge="1">
                  <a:txBody>
                    <a:bodyPr/>
                    <a:lstStyle/>
                    <a:p>
                      <a:endParaRPr lang="es-MX" dirty="0"/>
                    </a:p>
                  </a:txBody>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tr>
              <a:tr h="533400">
                <a:tc gridSpan="6">
                  <a:txBody>
                    <a:bodyPr/>
                    <a:lstStyle/>
                    <a:p>
                      <a:r>
                        <a:rPr lang="es-MX" sz="1600" dirty="0" smtClean="0"/>
                        <a:t>Descripción de dificultades y áreas de oportunidad</a:t>
                      </a:r>
                      <a:endParaRPr lang="es-MX" sz="1600" dirty="0"/>
                    </a:p>
                  </a:txBody>
                  <a:tcPr/>
                </a:tc>
                <a:tc hMerge="1">
                  <a:txBody>
                    <a:bodyPr/>
                    <a:lstStyle/>
                    <a:p>
                      <a:endParaRPr lang="es-MX" dirty="0"/>
                    </a:p>
                  </a:txBody>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tr>
              <a:tr h="714375">
                <a:tc gridSpan="6">
                  <a:txBody>
                    <a:bodyPr/>
                    <a:lstStyle/>
                    <a:p>
                      <a:r>
                        <a:rPr lang="es-MX" sz="1600" dirty="0" smtClean="0"/>
                        <a:t>¿Qué alumnos no</a:t>
                      </a:r>
                      <a:r>
                        <a:rPr lang="es-MX" sz="1600" baseline="0" dirty="0" smtClean="0"/>
                        <a:t> realiz</a:t>
                      </a:r>
                      <a:r>
                        <a:rPr lang="es-MX" sz="1600" dirty="0" smtClean="0"/>
                        <a:t>aron la actividad? </a:t>
                      </a:r>
                    </a:p>
                    <a:p>
                      <a:r>
                        <a:rPr lang="es-ES" sz="1600" dirty="0" smtClean="0"/>
                        <a:t>1.</a:t>
                      </a:r>
                    </a:p>
                    <a:p>
                      <a:r>
                        <a:rPr lang="es-ES" sz="1600" dirty="0" smtClean="0"/>
                        <a:t>2.</a:t>
                      </a:r>
                    </a:p>
                    <a:p>
                      <a:r>
                        <a:rPr lang="es-ES" sz="1600" dirty="0" smtClean="0"/>
                        <a:t>3.</a:t>
                      </a:r>
                    </a:p>
                    <a:p>
                      <a:r>
                        <a:rPr lang="es-ES" sz="1600" dirty="0" smtClean="0"/>
                        <a:t>4.</a:t>
                      </a:r>
                      <a:endParaRPr lang="es-MX" sz="1600" dirty="0"/>
                    </a:p>
                  </a:txBody>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dirty="0"/>
                    </a:p>
                  </a:txBody>
                  <a:tcPr/>
                </a:tc>
              </a:tr>
            </a:tbl>
          </a:graphicData>
        </a:graphic>
      </p:graphicFrame>
    </p:spTree>
    <p:extLst>
      <p:ext uri="{BB962C8B-B14F-4D97-AF65-F5344CB8AC3E}">
        <p14:creationId xmlns:p14="http://schemas.microsoft.com/office/powerpoint/2010/main" xmlns="" val="23487803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 name="Picture 7">
            <a:extLst>
              <a:ext uri="{FF2B5EF4-FFF2-40B4-BE49-F238E27FC236}">
                <a16:creationId xmlns:a16="http://schemas.microsoft.com/office/drawing/2014/main" xmlns="" id="{562E1E49-7DFD-CD4A-BF9B-ACD78050E875}"/>
              </a:ext>
            </a:extLst>
          </p:cNvPr>
          <p:cNvPicPr>
            <a:picLocks noChangeAspect="1"/>
          </p:cNvPicPr>
          <p:nvPr/>
        </p:nvPicPr>
        <p:blipFill>
          <a:blip r:embed="rId2" cstate="print"/>
          <a:stretch>
            <a:fillRect/>
          </a:stretch>
        </p:blipFill>
        <p:spPr>
          <a:xfrm>
            <a:off x="7467772" y="228600"/>
            <a:ext cx="914400" cy="914400"/>
          </a:xfrm>
          <a:prstGeom prst="rect">
            <a:avLst/>
          </a:prstGeom>
        </p:spPr>
      </p:pic>
      <p:sp>
        <p:nvSpPr>
          <p:cNvPr id="17" name="Rectangle 8">
            <a:extLst>
              <a:ext uri="{FF2B5EF4-FFF2-40B4-BE49-F238E27FC236}">
                <a16:creationId xmlns:a16="http://schemas.microsoft.com/office/drawing/2014/main" xmlns="" id="{D0AED072-3FD6-894E-BD91-3688E04E582E}"/>
              </a:ext>
            </a:extLst>
          </p:cNvPr>
          <p:cNvSpPr/>
          <p:nvPr/>
        </p:nvSpPr>
        <p:spPr>
          <a:xfrm>
            <a:off x="7348061" y="1164771"/>
            <a:ext cx="1035220" cy="477054"/>
          </a:xfrm>
          <a:prstGeom prst="rect">
            <a:avLst/>
          </a:prstGeom>
        </p:spPr>
        <p:txBody>
          <a:bodyPr wrap="none">
            <a:spAutoFit/>
          </a:bodyPr>
          <a:lstStyle/>
          <a:p>
            <a:pPr marL="14941">
              <a:spcBef>
                <a:spcPts val="447"/>
              </a:spcBef>
            </a:pPr>
            <a:r>
              <a:rPr lang="en-US" sz="2500" b="1" spc="-5" dirty="0">
                <a:solidFill>
                  <a:srgbClr val="004A81"/>
                </a:solidFill>
                <a:latin typeface="Soberana Sans"/>
                <a:cs typeface="Soberana Sans"/>
              </a:rPr>
              <a:t>3</a:t>
            </a:r>
            <a:r>
              <a:rPr lang="en-US" sz="2500" b="1" spc="-5" dirty="0" smtClean="0">
                <a:solidFill>
                  <a:srgbClr val="004A81"/>
                </a:solidFill>
                <a:latin typeface="Soberana Sans"/>
                <a:cs typeface="Soberana Sans"/>
              </a:rPr>
              <a:t> </a:t>
            </a:r>
            <a:r>
              <a:rPr lang="en-US" sz="2500" b="1" spc="-5" dirty="0">
                <a:solidFill>
                  <a:srgbClr val="004A81"/>
                </a:solidFill>
                <a:latin typeface="Soberana Sans"/>
                <a:cs typeface="Soberana Sans"/>
              </a:rPr>
              <a:t>min</a:t>
            </a:r>
            <a:endParaRPr lang="en-US" sz="2500" dirty="0">
              <a:solidFill>
                <a:srgbClr val="004A81"/>
              </a:solidFill>
              <a:latin typeface="Soberana Sans"/>
              <a:cs typeface="Soberana Sans"/>
            </a:endParaRPr>
          </a:p>
        </p:txBody>
      </p:sp>
      <p:sp>
        <p:nvSpPr>
          <p:cNvPr id="18" name="object 8">
            <a:extLst>
              <a:ext uri="{FF2B5EF4-FFF2-40B4-BE49-F238E27FC236}">
                <a16:creationId xmlns:a16="http://schemas.microsoft.com/office/drawing/2014/main" xmlns="" id="{1C06EEA0-4EF7-A444-9B22-8213EC8E3D7B}"/>
              </a:ext>
            </a:extLst>
          </p:cNvPr>
          <p:cNvSpPr/>
          <p:nvPr/>
        </p:nvSpPr>
        <p:spPr>
          <a:xfrm>
            <a:off x="838200" y="0"/>
            <a:ext cx="2362200" cy="381000"/>
          </a:xfrm>
          <a:custGeom>
            <a:avLst/>
            <a:gdLst/>
            <a:ahLst/>
            <a:cxnLst/>
            <a:rect l="l" t="t" r="r" b="b"/>
            <a:pathLst>
              <a:path w="2479675" h="1566545">
                <a:moveTo>
                  <a:pt x="0" y="1565998"/>
                </a:moveTo>
                <a:lnTo>
                  <a:pt x="2479332" y="1565998"/>
                </a:lnTo>
                <a:lnTo>
                  <a:pt x="2479332" y="0"/>
                </a:lnTo>
                <a:lnTo>
                  <a:pt x="0" y="0"/>
                </a:lnTo>
                <a:lnTo>
                  <a:pt x="0" y="1565998"/>
                </a:lnTo>
                <a:close/>
              </a:path>
            </a:pathLst>
          </a:custGeom>
          <a:solidFill>
            <a:schemeClr val="tx2">
              <a:lumMod val="20000"/>
              <a:lumOff val="80000"/>
            </a:schemeClr>
          </a:solidFill>
        </p:spPr>
        <p:txBody>
          <a:bodyPr wrap="square" lIns="0" tIns="0" rIns="0" bIns="0" rtlCol="0"/>
          <a:lstStyle/>
          <a:p>
            <a:endParaRPr sz="1900"/>
          </a:p>
        </p:txBody>
      </p:sp>
      <p:sp>
        <p:nvSpPr>
          <p:cNvPr id="19" name="object 8">
            <a:extLst>
              <a:ext uri="{FF2B5EF4-FFF2-40B4-BE49-F238E27FC236}">
                <a16:creationId xmlns:a16="http://schemas.microsoft.com/office/drawing/2014/main" xmlns="" id="{FAABECC6-50FC-2C49-947B-C5F2B8C72BB4}"/>
              </a:ext>
            </a:extLst>
          </p:cNvPr>
          <p:cNvSpPr/>
          <p:nvPr/>
        </p:nvSpPr>
        <p:spPr>
          <a:xfrm>
            <a:off x="6281057" y="6495143"/>
            <a:ext cx="2362200" cy="381000"/>
          </a:xfrm>
          <a:custGeom>
            <a:avLst/>
            <a:gdLst/>
            <a:ahLst/>
            <a:cxnLst/>
            <a:rect l="l" t="t" r="r" b="b"/>
            <a:pathLst>
              <a:path w="2479675" h="1566545">
                <a:moveTo>
                  <a:pt x="0" y="1565998"/>
                </a:moveTo>
                <a:lnTo>
                  <a:pt x="2479332" y="1565998"/>
                </a:lnTo>
                <a:lnTo>
                  <a:pt x="2479332" y="0"/>
                </a:lnTo>
                <a:lnTo>
                  <a:pt x="0" y="0"/>
                </a:lnTo>
                <a:lnTo>
                  <a:pt x="0" y="1565998"/>
                </a:lnTo>
                <a:close/>
              </a:path>
            </a:pathLst>
          </a:custGeom>
          <a:solidFill>
            <a:schemeClr val="tx2">
              <a:lumMod val="20000"/>
              <a:lumOff val="80000"/>
            </a:schemeClr>
          </a:solidFill>
        </p:spPr>
        <p:txBody>
          <a:bodyPr wrap="square" lIns="0" tIns="0" rIns="0" bIns="0" rtlCol="0"/>
          <a:lstStyle/>
          <a:p>
            <a:endParaRPr sz="1900"/>
          </a:p>
        </p:txBody>
      </p:sp>
      <p:pic>
        <p:nvPicPr>
          <p:cNvPr id="3" name="Imagen 2">
            <a:extLst>
              <a:ext uri="{FF2B5EF4-FFF2-40B4-BE49-F238E27FC236}">
                <a16:creationId xmlns:a16="http://schemas.microsoft.com/office/drawing/2014/main" xmlns="" id="{1DF1F269-802B-7143-93E7-6C65E080850C}"/>
              </a:ext>
            </a:extLst>
          </p:cNvPr>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1524000" y="1371600"/>
            <a:ext cx="5591200" cy="5500532"/>
          </a:xfrm>
          <a:prstGeom prst="rect">
            <a:avLst/>
          </a:prstGeom>
          <a:solidFill>
            <a:schemeClr val="tx2">
              <a:lumMod val="40000"/>
              <a:lumOff val="60000"/>
            </a:schemeClr>
          </a:solidFill>
        </p:spPr>
      </p:pic>
      <p:sp>
        <p:nvSpPr>
          <p:cNvPr id="15" name="object 10">
            <a:extLst>
              <a:ext uri="{FF2B5EF4-FFF2-40B4-BE49-F238E27FC236}">
                <a16:creationId xmlns:a16="http://schemas.microsoft.com/office/drawing/2014/main" xmlns="" id="{1C3E75F3-53B5-C147-A4CD-E3E61C64C996}"/>
              </a:ext>
            </a:extLst>
          </p:cNvPr>
          <p:cNvSpPr txBox="1"/>
          <p:nvPr/>
        </p:nvSpPr>
        <p:spPr>
          <a:xfrm rot="60000">
            <a:off x="1072868" y="500473"/>
            <a:ext cx="4965333" cy="738664"/>
          </a:xfrm>
          <a:prstGeom prst="rect">
            <a:avLst/>
          </a:prstGeom>
        </p:spPr>
        <p:txBody>
          <a:bodyPr vert="horz" wrap="square" lIns="0" tIns="0" rIns="0" bIns="0" rtlCol="0">
            <a:spAutoFit/>
          </a:bodyPr>
          <a:lstStyle/>
          <a:p>
            <a:r>
              <a:rPr lang="es-ES" sz="2400" dirty="0">
                <a:latin typeface="Soberana Sans"/>
                <a:cs typeface="Soberana Sans"/>
              </a:rPr>
              <a:t>Escribe en</a:t>
            </a:r>
            <a:r>
              <a:rPr sz="2400" dirty="0">
                <a:latin typeface="Soberana Sans"/>
                <a:cs typeface="Soberana Sans"/>
              </a:rPr>
              <a:t> </a:t>
            </a:r>
            <a:r>
              <a:rPr lang="es-ES" sz="2400" dirty="0" smtClean="0">
                <a:latin typeface="Soberana Sans"/>
                <a:cs typeface="Soberana Sans"/>
              </a:rPr>
              <a:t>tres</a:t>
            </a:r>
            <a:r>
              <a:rPr sz="2400" dirty="0" smtClean="0">
                <a:latin typeface="Soberana Sans"/>
                <a:cs typeface="Soberana Sans"/>
              </a:rPr>
              <a:t> </a:t>
            </a:r>
            <a:r>
              <a:rPr sz="2400" dirty="0" err="1" smtClean="0">
                <a:latin typeface="Soberana Sans"/>
                <a:cs typeface="Soberana Sans"/>
              </a:rPr>
              <a:t>minuto</a:t>
            </a:r>
            <a:r>
              <a:rPr lang="es-ES" sz="2400" dirty="0" smtClean="0">
                <a:latin typeface="Soberana Sans"/>
                <a:cs typeface="Soberana Sans"/>
              </a:rPr>
              <a:t>s </a:t>
            </a:r>
            <a:endParaRPr lang="es-ES" sz="2400" dirty="0">
              <a:latin typeface="Soberana Sans"/>
              <a:cs typeface="Soberana Sans"/>
            </a:endParaRPr>
          </a:p>
          <a:p>
            <a:r>
              <a:rPr lang="es-ES" sz="2400" dirty="0">
                <a:latin typeface="Soberana Sans"/>
                <a:cs typeface="Soberana Sans"/>
              </a:rPr>
              <a:t>qué te llevas de la lección</a:t>
            </a:r>
            <a:endParaRPr sz="2400" dirty="0">
              <a:latin typeface="Soberana Sans"/>
              <a:cs typeface="Soberana Sans"/>
            </a:endParaRPr>
          </a:p>
        </p:txBody>
      </p:sp>
    </p:spTree>
    <p:extLst>
      <p:ext uri="{BB962C8B-B14F-4D97-AF65-F5344CB8AC3E}">
        <p14:creationId xmlns:p14="http://schemas.microsoft.com/office/powerpoint/2010/main" xmlns="" val="39642626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ject 7">
            <a:extLst>
              <a:ext uri="{FF2B5EF4-FFF2-40B4-BE49-F238E27FC236}">
                <a16:creationId xmlns:a16="http://schemas.microsoft.com/office/drawing/2014/main" xmlns="" id="{518E3142-096A-134B-84C2-0630E844E6F5}"/>
              </a:ext>
            </a:extLst>
          </p:cNvPr>
          <p:cNvSpPr/>
          <p:nvPr/>
        </p:nvSpPr>
        <p:spPr>
          <a:xfrm>
            <a:off x="-72" y="0"/>
            <a:ext cx="9144072" cy="6858000"/>
          </a:xfrm>
          <a:custGeom>
            <a:avLst/>
            <a:gdLst/>
            <a:ahLst/>
            <a:cxnLst/>
            <a:rect l="l" t="t" r="r" b="b"/>
            <a:pathLst>
              <a:path w="5294630" h="1566545">
                <a:moveTo>
                  <a:pt x="0" y="1565998"/>
                </a:moveTo>
                <a:lnTo>
                  <a:pt x="5294566" y="1565998"/>
                </a:lnTo>
                <a:lnTo>
                  <a:pt x="5294566" y="0"/>
                </a:lnTo>
                <a:lnTo>
                  <a:pt x="0" y="0"/>
                </a:lnTo>
                <a:lnTo>
                  <a:pt x="0" y="1565998"/>
                </a:lnTo>
                <a:close/>
              </a:path>
            </a:pathLst>
          </a:custGeom>
          <a:solidFill>
            <a:schemeClr val="tx2">
              <a:lumMod val="20000"/>
              <a:lumOff val="80000"/>
            </a:schemeClr>
          </a:solidFill>
          <a:ln>
            <a:solidFill>
              <a:srgbClr val="004A81"/>
            </a:solidFill>
          </a:ln>
        </p:spPr>
        <p:txBody>
          <a:bodyPr wrap="square" lIns="0" tIns="0" rIns="0" bIns="0" rtlCol="0"/>
          <a:lstStyle/>
          <a:p>
            <a:endParaRPr sz="1900"/>
          </a:p>
        </p:txBody>
      </p:sp>
      <p:sp>
        <p:nvSpPr>
          <p:cNvPr id="5" name="object 8">
            <a:extLst>
              <a:ext uri="{FF2B5EF4-FFF2-40B4-BE49-F238E27FC236}">
                <a16:creationId xmlns:a16="http://schemas.microsoft.com/office/drawing/2014/main" xmlns="" id="{9F0FBF7E-10FB-C044-BBD5-0A1EA8F93F6D}"/>
              </a:ext>
            </a:extLst>
          </p:cNvPr>
          <p:cNvSpPr/>
          <p:nvPr/>
        </p:nvSpPr>
        <p:spPr>
          <a:xfrm>
            <a:off x="838200" y="-7257"/>
            <a:ext cx="2362200" cy="381000"/>
          </a:xfrm>
          <a:custGeom>
            <a:avLst/>
            <a:gdLst/>
            <a:ahLst/>
            <a:cxnLst/>
            <a:rect l="l" t="t" r="r" b="b"/>
            <a:pathLst>
              <a:path w="2479675" h="1566545">
                <a:moveTo>
                  <a:pt x="0" y="1565998"/>
                </a:moveTo>
                <a:lnTo>
                  <a:pt x="2479332" y="1565998"/>
                </a:lnTo>
                <a:lnTo>
                  <a:pt x="2479332" y="0"/>
                </a:lnTo>
                <a:lnTo>
                  <a:pt x="0" y="0"/>
                </a:lnTo>
                <a:lnTo>
                  <a:pt x="0" y="1565998"/>
                </a:lnTo>
                <a:close/>
              </a:path>
            </a:pathLst>
          </a:custGeom>
          <a:solidFill>
            <a:schemeClr val="bg1"/>
          </a:solidFill>
        </p:spPr>
        <p:txBody>
          <a:bodyPr wrap="square" lIns="0" tIns="0" rIns="0" bIns="0" rtlCol="0"/>
          <a:lstStyle/>
          <a:p>
            <a:endParaRPr sz="1900"/>
          </a:p>
        </p:txBody>
      </p:sp>
      <p:sp>
        <p:nvSpPr>
          <p:cNvPr id="6" name="object 8">
            <a:extLst>
              <a:ext uri="{FF2B5EF4-FFF2-40B4-BE49-F238E27FC236}">
                <a16:creationId xmlns:a16="http://schemas.microsoft.com/office/drawing/2014/main" xmlns="" id="{5EFF320A-D5A8-6548-8E95-0DA83A457C59}"/>
              </a:ext>
            </a:extLst>
          </p:cNvPr>
          <p:cNvSpPr/>
          <p:nvPr/>
        </p:nvSpPr>
        <p:spPr>
          <a:xfrm>
            <a:off x="6281057" y="6495143"/>
            <a:ext cx="2362200" cy="381000"/>
          </a:xfrm>
          <a:custGeom>
            <a:avLst/>
            <a:gdLst/>
            <a:ahLst/>
            <a:cxnLst/>
            <a:rect l="l" t="t" r="r" b="b"/>
            <a:pathLst>
              <a:path w="2479675" h="1566545">
                <a:moveTo>
                  <a:pt x="0" y="1565998"/>
                </a:moveTo>
                <a:lnTo>
                  <a:pt x="2479332" y="1565998"/>
                </a:lnTo>
                <a:lnTo>
                  <a:pt x="2479332" y="0"/>
                </a:lnTo>
                <a:lnTo>
                  <a:pt x="0" y="0"/>
                </a:lnTo>
                <a:lnTo>
                  <a:pt x="0" y="1565998"/>
                </a:lnTo>
                <a:close/>
              </a:path>
            </a:pathLst>
          </a:custGeom>
          <a:solidFill>
            <a:schemeClr val="bg1"/>
          </a:solidFill>
        </p:spPr>
        <p:txBody>
          <a:bodyPr wrap="square" lIns="0" tIns="0" rIns="0" bIns="0" rtlCol="0"/>
          <a:lstStyle/>
          <a:p>
            <a:endParaRPr sz="1900"/>
          </a:p>
        </p:txBody>
      </p:sp>
      <p:pic>
        <p:nvPicPr>
          <p:cNvPr id="8" name="Picture 11">
            <a:extLst>
              <a:ext uri="{FF2B5EF4-FFF2-40B4-BE49-F238E27FC236}">
                <a16:creationId xmlns:a16="http://schemas.microsoft.com/office/drawing/2014/main" xmlns="" id="{CDC0B9EF-4261-4A43-BE28-326C0BC7C73F}"/>
              </a:ext>
            </a:extLst>
          </p:cNvPr>
          <p:cNvPicPr>
            <a:picLocks noChangeAspect="1"/>
          </p:cNvPicPr>
          <p:nvPr/>
        </p:nvPicPr>
        <p:blipFill>
          <a:blip r:embed="rId2" cstate="print">
            <a:biLevel thresh="25000"/>
          </a:blip>
          <a:stretch>
            <a:fillRect/>
          </a:stretch>
        </p:blipFill>
        <p:spPr>
          <a:xfrm>
            <a:off x="6400800" y="228600"/>
            <a:ext cx="914400" cy="914400"/>
          </a:xfrm>
          <a:prstGeom prst="rect">
            <a:avLst/>
          </a:prstGeom>
        </p:spPr>
      </p:pic>
      <p:sp>
        <p:nvSpPr>
          <p:cNvPr id="12" name="Rectangle 11">
            <a:extLst>
              <a:ext uri="{FF2B5EF4-FFF2-40B4-BE49-F238E27FC236}">
                <a16:creationId xmlns:a16="http://schemas.microsoft.com/office/drawing/2014/main" xmlns="" id="{D8CDE6EA-7FCC-1A40-8768-9D9FE31BD33E}"/>
              </a:ext>
            </a:extLst>
          </p:cNvPr>
          <p:cNvSpPr/>
          <p:nvPr/>
        </p:nvSpPr>
        <p:spPr>
          <a:xfrm>
            <a:off x="0" y="-76200"/>
            <a:ext cx="8077200" cy="6288901"/>
          </a:xfrm>
          <a:prstGeom prst="rect">
            <a:avLst/>
          </a:prstGeom>
        </p:spPr>
        <p:txBody>
          <a:bodyPr wrap="square">
            <a:spAutoFit/>
          </a:bodyPr>
          <a:lstStyle/>
          <a:p>
            <a:pPr marL="14941">
              <a:spcBef>
                <a:spcPts val="447"/>
              </a:spcBef>
            </a:pPr>
            <a:r>
              <a:rPr lang="es-MX" sz="3200" b="1" dirty="0" smtClean="0">
                <a:solidFill>
                  <a:schemeClr val="tx2">
                    <a:lumMod val="60000"/>
                    <a:lumOff val="40000"/>
                  </a:schemeClr>
                </a:solidFill>
              </a:rPr>
              <a:t>CONTEXTO</a:t>
            </a:r>
          </a:p>
          <a:p>
            <a:pPr marL="14941" algn="just">
              <a:spcBef>
                <a:spcPts val="447"/>
              </a:spcBef>
            </a:pPr>
            <a:endParaRPr lang="es-MX" sz="2800" dirty="0" smtClean="0">
              <a:latin typeface="Arial" pitchFamily="34" charset="0"/>
              <a:cs typeface="Arial" pitchFamily="34" charset="0"/>
            </a:endParaRPr>
          </a:p>
          <a:p>
            <a:pPr marL="14941" algn="just">
              <a:spcBef>
                <a:spcPts val="447"/>
              </a:spcBef>
            </a:pPr>
            <a:r>
              <a:rPr lang="es-MX" sz="2800" dirty="0" smtClean="0">
                <a:latin typeface="Arial" pitchFamily="34" charset="0"/>
                <a:cs typeface="Arial" pitchFamily="34" charset="0"/>
              </a:rPr>
              <a:t>Clarificar los obstáculos o amenazas que afectan las acciones para alcanzar las metas de sus proyectos, ayudará a los alumnos a superar todo aquello que ponga en riesgo el trabajo colaborativo. Los obstáculos pueden ser debilidades internas o amenazas externas que si se identifican pueden sortearse y potencializar las capacidades del alumnado. De tal modo, los obstáculos pueden verse no como limitaciones sino como retos que hagan poner en juego habilidades que incrementarán las posibilidades de lograr metas comunes. </a:t>
            </a:r>
          </a:p>
        </p:txBody>
      </p:sp>
      <p:pic>
        <p:nvPicPr>
          <p:cNvPr id="3" name="Picture 2">
            <a:extLst>
              <a:ext uri="{FF2B5EF4-FFF2-40B4-BE49-F238E27FC236}">
                <a16:creationId xmlns:a16="http://schemas.microsoft.com/office/drawing/2014/main" xmlns="" id="{1329982E-4A41-0149-B81B-7C5AD95181C4}"/>
              </a:ext>
            </a:extLst>
          </p:cNvPr>
          <p:cNvPicPr>
            <a:picLocks noChangeAspect="1"/>
          </p:cNvPicPr>
          <p:nvPr/>
        </p:nvPicPr>
        <p:blipFill>
          <a:blip r:embed="rId3" cstate="print">
            <a:lum bright="70000" contrast="-70000"/>
          </a:blip>
          <a:stretch>
            <a:fillRect/>
          </a:stretch>
        </p:blipFill>
        <p:spPr>
          <a:xfrm>
            <a:off x="8001000" y="4343400"/>
            <a:ext cx="1143000" cy="1993900"/>
          </a:xfrm>
          <a:prstGeom prst="rect">
            <a:avLst/>
          </a:prstGeom>
        </p:spPr>
      </p:pic>
    </p:spTree>
    <p:extLst>
      <p:ext uri="{BB962C8B-B14F-4D97-AF65-F5344CB8AC3E}">
        <p14:creationId xmlns:p14="http://schemas.microsoft.com/office/powerpoint/2010/main" xmlns="" val="38341750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ject 7">
            <a:extLst>
              <a:ext uri="{FF2B5EF4-FFF2-40B4-BE49-F238E27FC236}">
                <a16:creationId xmlns:a16="http://schemas.microsoft.com/office/drawing/2014/main" xmlns="" id="{518E3142-096A-134B-84C2-0630E844E6F5}"/>
              </a:ext>
            </a:extLst>
          </p:cNvPr>
          <p:cNvSpPr/>
          <p:nvPr/>
        </p:nvSpPr>
        <p:spPr>
          <a:xfrm>
            <a:off x="0" y="0"/>
            <a:ext cx="9144072" cy="6858000"/>
          </a:xfrm>
          <a:custGeom>
            <a:avLst/>
            <a:gdLst/>
            <a:ahLst/>
            <a:cxnLst/>
            <a:rect l="l" t="t" r="r" b="b"/>
            <a:pathLst>
              <a:path w="5294630" h="1566545">
                <a:moveTo>
                  <a:pt x="0" y="1565998"/>
                </a:moveTo>
                <a:lnTo>
                  <a:pt x="5294566" y="1565998"/>
                </a:lnTo>
                <a:lnTo>
                  <a:pt x="5294566" y="0"/>
                </a:lnTo>
                <a:lnTo>
                  <a:pt x="0" y="0"/>
                </a:lnTo>
                <a:lnTo>
                  <a:pt x="0" y="1565998"/>
                </a:lnTo>
                <a:close/>
              </a:path>
            </a:pathLst>
          </a:custGeom>
          <a:solidFill>
            <a:schemeClr val="accent6">
              <a:lumMod val="60000"/>
              <a:lumOff val="40000"/>
            </a:schemeClr>
          </a:solidFill>
          <a:ln>
            <a:solidFill>
              <a:srgbClr val="004A81"/>
            </a:solidFill>
          </a:ln>
        </p:spPr>
        <p:txBody>
          <a:bodyPr wrap="square" lIns="0" tIns="0" rIns="0" bIns="0" rtlCol="0"/>
          <a:lstStyle/>
          <a:p>
            <a:endParaRPr sz="1900"/>
          </a:p>
        </p:txBody>
      </p:sp>
      <p:sp>
        <p:nvSpPr>
          <p:cNvPr id="5" name="object 8">
            <a:extLst>
              <a:ext uri="{FF2B5EF4-FFF2-40B4-BE49-F238E27FC236}">
                <a16:creationId xmlns:a16="http://schemas.microsoft.com/office/drawing/2014/main" xmlns="" id="{9F0FBF7E-10FB-C044-BBD5-0A1EA8F93F6D}"/>
              </a:ext>
            </a:extLst>
          </p:cNvPr>
          <p:cNvSpPr/>
          <p:nvPr/>
        </p:nvSpPr>
        <p:spPr>
          <a:xfrm>
            <a:off x="838200" y="-7257"/>
            <a:ext cx="2362200" cy="381000"/>
          </a:xfrm>
          <a:custGeom>
            <a:avLst/>
            <a:gdLst/>
            <a:ahLst/>
            <a:cxnLst/>
            <a:rect l="l" t="t" r="r" b="b"/>
            <a:pathLst>
              <a:path w="2479675" h="1566545">
                <a:moveTo>
                  <a:pt x="0" y="1565998"/>
                </a:moveTo>
                <a:lnTo>
                  <a:pt x="2479332" y="1565998"/>
                </a:lnTo>
                <a:lnTo>
                  <a:pt x="2479332" y="0"/>
                </a:lnTo>
                <a:lnTo>
                  <a:pt x="0" y="0"/>
                </a:lnTo>
                <a:lnTo>
                  <a:pt x="0" y="1565998"/>
                </a:lnTo>
                <a:close/>
              </a:path>
            </a:pathLst>
          </a:custGeom>
          <a:solidFill>
            <a:schemeClr val="bg1"/>
          </a:solidFill>
        </p:spPr>
        <p:txBody>
          <a:bodyPr wrap="square" lIns="0" tIns="0" rIns="0" bIns="0" rtlCol="0"/>
          <a:lstStyle/>
          <a:p>
            <a:endParaRPr sz="1900"/>
          </a:p>
        </p:txBody>
      </p:sp>
      <p:sp>
        <p:nvSpPr>
          <p:cNvPr id="6" name="object 8">
            <a:extLst>
              <a:ext uri="{FF2B5EF4-FFF2-40B4-BE49-F238E27FC236}">
                <a16:creationId xmlns:a16="http://schemas.microsoft.com/office/drawing/2014/main" xmlns="" id="{5EFF320A-D5A8-6548-8E95-0DA83A457C59}"/>
              </a:ext>
            </a:extLst>
          </p:cNvPr>
          <p:cNvSpPr/>
          <p:nvPr/>
        </p:nvSpPr>
        <p:spPr>
          <a:xfrm>
            <a:off x="6281057" y="6495143"/>
            <a:ext cx="2362200" cy="381000"/>
          </a:xfrm>
          <a:custGeom>
            <a:avLst/>
            <a:gdLst/>
            <a:ahLst/>
            <a:cxnLst/>
            <a:rect l="l" t="t" r="r" b="b"/>
            <a:pathLst>
              <a:path w="2479675" h="1566545">
                <a:moveTo>
                  <a:pt x="0" y="1565998"/>
                </a:moveTo>
                <a:lnTo>
                  <a:pt x="2479332" y="1565998"/>
                </a:lnTo>
                <a:lnTo>
                  <a:pt x="2479332" y="0"/>
                </a:lnTo>
                <a:lnTo>
                  <a:pt x="0" y="0"/>
                </a:lnTo>
                <a:lnTo>
                  <a:pt x="0" y="1565998"/>
                </a:lnTo>
                <a:close/>
              </a:path>
            </a:pathLst>
          </a:custGeom>
          <a:solidFill>
            <a:schemeClr val="bg1"/>
          </a:solidFill>
        </p:spPr>
        <p:txBody>
          <a:bodyPr wrap="square" lIns="0" tIns="0" rIns="0" bIns="0" rtlCol="0"/>
          <a:lstStyle/>
          <a:p>
            <a:endParaRPr sz="1900"/>
          </a:p>
        </p:txBody>
      </p:sp>
      <p:sp>
        <p:nvSpPr>
          <p:cNvPr id="11" name="Rectangle 1">
            <a:extLst>
              <a:ext uri="{FF2B5EF4-FFF2-40B4-BE49-F238E27FC236}">
                <a16:creationId xmlns:a16="http://schemas.microsoft.com/office/drawing/2014/main" xmlns="" id="{3224F731-B888-5F47-8F28-25747EE91283}"/>
              </a:ext>
            </a:extLst>
          </p:cNvPr>
          <p:cNvSpPr/>
          <p:nvPr/>
        </p:nvSpPr>
        <p:spPr>
          <a:xfrm>
            <a:off x="0" y="-152400"/>
            <a:ext cx="9143999" cy="6801862"/>
          </a:xfrm>
          <a:prstGeom prst="rect">
            <a:avLst/>
          </a:prstGeom>
          <a:solidFill>
            <a:schemeClr val="tx2">
              <a:lumMod val="40000"/>
              <a:lumOff val="60000"/>
            </a:schemeClr>
          </a:solidFill>
        </p:spPr>
        <p:txBody>
          <a:bodyPr wrap="square">
            <a:spAutoFit/>
          </a:bodyPr>
          <a:lstStyle/>
          <a:p>
            <a:pPr algn="ctr"/>
            <a:r>
              <a:rPr lang="es-MX" sz="3200" dirty="0" smtClean="0"/>
              <a:t> </a:t>
            </a:r>
            <a:r>
              <a:rPr lang="es-MX" sz="2800" dirty="0" smtClean="0">
                <a:solidFill>
                  <a:schemeClr val="tx2">
                    <a:lumMod val="60000"/>
                    <a:lumOff val="40000"/>
                  </a:schemeClr>
                </a:solidFill>
                <a:latin typeface="Arial Black" pitchFamily="34" charset="0"/>
              </a:rPr>
              <a:t>¿Cuál es el objetivo de la lección? </a:t>
            </a:r>
          </a:p>
          <a:p>
            <a:pPr algn="just"/>
            <a:r>
              <a:rPr lang="es-MX" sz="2000" dirty="0" smtClean="0"/>
              <a:t>Que los estudiantes establezcan metas para mejorar la convivencia escolar y el rendimiento académico dentro de su plantel, a partir de compartir una visión en común con sus compañeros, así como de prever escenarios de éxito y posibles obstáculos para alcanzarlas.</a:t>
            </a:r>
            <a:endParaRPr lang="es-ES" sz="2000" dirty="0" smtClean="0">
              <a:solidFill>
                <a:schemeClr val="bg1"/>
              </a:solidFill>
              <a:latin typeface="Arial Black" pitchFamily="34" charset="0"/>
            </a:endParaRPr>
          </a:p>
          <a:p>
            <a:pPr algn="just"/>
            <a:r>
              <a:rPr lang="es-MX" sz="2800" dirty="0" smtClean="0">
                <a:solidFill>
                  <a:schemeClr val="tx2">
                    <a:lumMod val="75000"/>
                  </a:schemeClr>
                </a:solidFill>
                <a:latin typeface="Arial Black" pitchFamily="34" charset="0"/>
              </a:rPr>
              <a:t>¿Por qué es importante?</a:t>
            </a:r>
          </a:p>
          <a:p>
            <a:pPr algn="just"/>
            <a:r>
              <a:rPr lang="es-MX" sz="2000" dirty="0" smtClean="0"/>
              <a:t>Porque al reconocer los obstáculos que se les presentan, pueden visualizarlos como retos para el logro de objetivos.</a:t>
            </a:r>
            <a:endParaRPr lang="es-MX" sz="2000" dirty="0" smtClean="0">
              <a:latin typeface="Arial" pitchFamily="34" charset="0"/>
              <a:cs typeface="Arial" pitchFamily="34" charset="0"/>
            </a:endParaRPr>
          </a:p>
          <a:p>
            <a:pPr algn="just"/>
            <a:r>
              <a:rPr lang="es-MX" sz="1800" i="1" dirty="0" smtClean="0">
                <a:latin typeface="Arial Black" pitchFamily="34" charset="0"/>
              </a:rPr>
              <a:t>Invita a los estudiantes a leer la introducción de la actividad y El Reto es</a:t>
            </a:r>
            <a:r>
              <a:rPr lang="es-MX" sz="1800" dirty="0" smtClean="0">
                <a:latin typeface="Arial Black" pitchFamily="34" charset="0"/>
              </a:rPr>
              <a:t>.</a:t>
            </a:r>
            <a:endParaRPr lang="en-US" sz="1800" dirty="0" smtClean="0">
              <a:solidFill>
                <a:schemeClr val="bg1"/>
              </a:solidFill>
              <a:latin typeface="Arial Black" pitchFamily="34" charset="0"/>
              <a:cs typeface="Soberana Sans"/>
            </a:endParaRPr>
          </a:p>
          <a:p>
            <a:pPr algn="just"/>
            <a:endParaRPr lang="es-ES" sz="2000" dirty="0" smtClean="0">
              <a:solidFill>
                <a:schemeClr val="bg1"/>
              </a:solidFill>
              <a:latin typeface="Arial Black" pitchFamily="34" charset="0"/>
            </a:endParaRPr>
          </a:p>
          <a:p>
            <a:pPr algn="just"/>
            <a:r>
              <a:rPr lang="es-ES" sz="2000" dirty="0" smtClean="0">
                <a:solidFill>
                  <a:schemeClr val="tx2">
                    <a:lumMod val="75000"/>
                  </a:schemeClr>
                </a:solidFill>
                <a:latin typeface="Arial Black" pitchFamily="34" charset="0"/>
              </a:rPr>
              <a:t>INTRODUCCIÓN:</a:t>
            </a:r>
          </a:p>
          <a:p>
            <a:pPr algn="just"/>
            <a:r>
              <a:rPr lang="es-MX" sz="2000" dirty="0" smtClean="0"/>
              <a:t>Al emprender proyectos o trabajos colaborativos, deben tenerse en cuenta los objetivos, recursos y acciones necesarios para lograr las metas que nos proponemos. Durante el proceso pueden presentarse una serie de obstáculos que, si no atendemos, pueden limitar el trabajo colaborativo y, por lo tanto, el logro de nuestras metas. Por eso, es importante identificar los obstáculos, pues si los omitimos y no los atendemos, repercutirá en el logro de las metas y en la convivencia. </a:t>
            </a:r>
          </a:p>
          <a:p>
            <a:pPr algn="just"/>
            <a:r>
              <a:rPr lang="es-MX" sz="2000" b="1" dirty="0" smtClean="0"/>
              <a:t>El reto es</a:t>
            </a:r>
            <a:r>
              <a:rPr lang="es-MX" sz="2000" dirty="0" smtClean="0"/>
              <a:t> establecer metas para mejorar la convivencia y el rendimiento académico dentro de su plantel, a partir de una visión en común con sus compañeros, así como de prever escenarios de éxito y posibles obstáculos para alcanzarlas.</a:t>
            </a:r>
            <a:endParaRPr lang="en-US" sz="2000" dirty="0">
              <a:solidFill>
                <a:srgbClr val="C00000"/>
              </a:solidFill>
              <a:latin typeface="Arial Black" pitchFamily="34" charset="0"/>
            </a:endParaRPr>
          </a:p>
        </p:txBody>
      </p:sp>
    </p:spTree>
    <p:extLst>
      <p:ext uri="{BB962C8B-B14F-4D97-AF65-F5344CB8AC3E}">
        <p14:creationId xmlns:p14="http://schemas.microsoft.com/office/powerpoint/2010/main" xmlns="" val="8135876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ject 7">
            <a:extLst>
              <a:ext uri="{FF2B5EF4-FFF2-40B4-BE49-F238E27FC236}">
                <a16:creationId xmlns:a16="http://schemas.microsoft.com/office/drawing/2014/main" xmlns="" id="{518E3142-096A-134B-84C2-0630E844E6F5}"/>
              </a:ext>
            </a:extLst>
          </p:cNvPr>
          <p:cNvSpPr/>
          <p:nvPr/>
        </p:nvSpPr>
        <p:spPr>
          <a:xfrm>
            <a:off x="0" y="0"/>
            <a:ext cx="9144072" cy="6858000"/>
          </a:xfrm>
          <a:custGeom>
            <a:avLst/>
            <a:gdLst/>
            <a:ahLst/>
            <a:cxnLst/>
            <a:rect l="l" t="t" r="r" b="b"/>
            <a:pathLst>
              <a:path w="5294630" h="1566545">
                <a:moveTo>
                  <a:pt x="0" y="1565998"/>
                </a:moveTo>
                <a:lnTo>
                  <a:pt x="5294566" y="1565998"/>
                </a:lnTo>
                <a:lnTo>
                  <a:pt x="5294566" y="0"/>
                </a:lnTo>
                <a:lnTo>
                  <a:pt x="0" y="0"/>
                </a:lnTo>
                <a:lnTo>
                  <a:pt x="0" y="1565998"/>
                </a:lnTo>
                <a:close/>
              </a:path>
            </a:pathLst>
          </a:custGeom>
          <a:solidFill>
            <a:schemeClr val="tx2">
              <a:lumMod val="20000"/>
              <a:lumOff val="80000"/>
            </a:schemeClr>
          </a:solidFill>
          <a:ln>
            <a:solidFill>
              <a:srgbClr val="004A81"/>
            </a:solidFill>
          </a:ln>
        </p:spPr>
        <p:txBody>
          <a:bodyPr wrap="square" lIns="0" tIns="0" rIns="0" bIns="0" rtlCol="0"/>
          <a:lstStyle/>
          <a:p>
            <a:pPr algn="just"/>
            <a:endParaRPr sz="1900" dirty="0"/>
          </a:p>
        </p:txBody>
      </p:sp>
      <p:sp>
        <p:nvSpPr>
          <p:cNvPr id="5" name="object 8">
            <a:extLst>
              <a:ext uri="{FF2B5EF4-FFF2-40B4-BE49-F238E27FC236}">
                <a16:creationId xmlns:a16="http://schemas.microsoft.com/office/drawing/2014/main" xmlns="" id="{9F0FBF7E-10FB-C044-BBD5-0A1EA8F93F6D}"/>
              </a:ext>
            </a:extLst>
          </p:cNvPr>
          <p:cNvSpPr/>
          <p:nvPr/>
        </p:nvSpPr>
        <p:spPr>
          <a:xfrm>
            <a:off x="838200" y="-7257"/>
            <a:ext cx="2362200" cy="381000"/>
          </a:xfrm>
          <a:custGeom>
            <a:avLst/>
            <a:gdLst/>
            <a:ahLst/>
            <a:cxnLst/>
            <a:rect l="l" t="t" r="r" b="b"/>
            <a:pathLst>
              <a:path w="2479675" h="1566545">
                <a:moveTo>
                  <a:pt x="0" y="1565998"/>
                </a:moveTo>
                <a:lnTo>
                  <a:pt x="2479332" y="1565998"/>
                </a:lnTo>
                <a:lnTo>
                  <a:pt x="2479332" y="0"/>
                </a:lnTo>
                <a:lnTo>
                  <a:pt x="0" y="0"/>
                </a:lnTo>
                <a:lnTo>
                  <a:pt x="0" y="1565998"/>
                </a:lnTo>
                <a:close/>
              </a:path>
            </a:pathLst>
          </a:custGeom>
          <a:solidFill>
            <a:schemeClr val="bg1"/>
          </a:solidFill>
        </p:spPr>
        <p:txBody>
          <a:bodyPr wrap="square" lIns="0" tIns="0" rIns="0" bIns="0" rtlCol="0"/>
          <a:lstStyle/>
          <a:p>
            <a:endParaRPr sz="1900"/>
          </a:p>
        </p:txBody>
      </p:sp>
      <p:sp>
        <p:nvSpPr>
          <p:cNvPr id="6" name="object 8">
            <a:extLst>
              <a:ext uri="{FF2B5EF4-FFF2-40B4-BE49-F238E27FC236}">
                <a16:creationId xmlns:a16="http://schemas.microsoft.com/office/drawing/2014/main" xmlns="" id="{5EFF320A-D5A8-6548-8E95-0DA83A457C59}"/>
              </a:ext>
            </a:extLst>
          </p:cNvPr>
          <p:cNvSpPr/>
          <p:nvPr/>
        </p:nvSpPr>
        <p:spPr>
          <a:xfrm>
            <a:off x="6281057" y="6495143"/>
            <a:ext cx="2362200" cy="381000"/>
          </a:xfrm>
          <a:custGeom>
            <a:avLst/>
            <a:gdLst/>
            <a:ahLst/>
            <a:cxnLst/>
            <a:rect l="l" t="t" r="r" b="b"/>
            <a:pathLst>
              <a:path w="2479675" h="1566545">
                <a:moveTo>
                  <a:pt x="0" y="1565998"/>
                </a:moveTo>
                <a:lnTo>
                  <a:pt x="2479332" y="1565998"/>
                </a:lnTo>
                <a:lnTo>
                  <a:pt x="2479332" y="0"/>
                </a:lnTo>
                <a:lnTo>
                  <a:pt x="0" y="0"/>
                </a:lnTo>
                <a:lnTo>
                  <a:pt x="0" y="1565998"/>
                </a:lnTo>
                <a:close/>
              </a:path>
            </a:pathLst>
          </a:custGeom>
          <a:solidFill>
            <a:schemeClr val="bg1"/>
          </a:solidFill>
        </p:spPr>
        <p:txBody>
          <a:bodyPr wrap="square" lIns="0" tIns="0" rIns="0" bIns="0" rtlCol="0"/>
          <a:lstStyle/>
          <a:p>
            <a:endParaRPr sz="1900"/>
          </a:p>
        </p:txBody>
      </p:sp>
      <p:sp>
        <p:nvSpPr>
          <p:cNvPr id="10" name="Rectangle 1">
            <a:extLst>
              <a:ext uri="{FF2B5EF4-FFF2-40B4-BE49-F238E27FC236}">
                <a16:creationId xmlns:a16="http://schemas.microsoft.com/office/drawing/2014/main" xmlns="" id="{3224F731-B888-5F47-8F28-25747EE91283}"/>
              </a:ext>
            </a:extLst>
          </p:cNvPr>
          <p:cNvSpPr/>
          <p:nvPr/>
        </p:nvSpPr>
        <p:spPr>
          <a:xfrm>
            <a:off x="381000" y="1143000"/>
            <a:ext cx="8229600" cy="5693866"/>
          </a:xfrm>
          <a:prstGeom prst="rect">
            <a:avLst/>
          </a:prstGeom>
        </p:spPr>
        <p:txBody>
          <a:bodyPr wrap="square">
            <a:spAutoFit/>
          </a:bodyPr>
          <a:lstStyle/>
          <a:p>
            <a:pPr algn="just"/>
            <a:r>
              <a:rPr lang="es-MX" sz="2800" dirty="0" smtClean="0">
                <a:latin typeface="Arial" pitchFamily="34" charset="0"/>
                <a:cs typeface="Arial" pitchFamily="34" charset="0"/>
              </a:rPr>
              <a:t>Recapitule el texto de los apartados y promueva su reflexión. Puede preguntar al grupo qué es un obstáculo. Esto permitirá recuperar conocimientos previos e iniciar con las actividades de la variación.</a:t>
            </a:r>
          </a:p>
          <a:p>
            <a:pPr algn="just"/>
            <a:r>
              <a:rPr lang="es-MX" sz="2800" dirty="0" smtClean="0">
                <a:latin typeface="Arial" pitchFamily="34" charset="0"/>
                <a:cs typeface="Arial" pitchFamily="34" charset="0"/>
              </a:rPr>
              <a:t>Obstáculos que perjudican la convivencia y el trabajo colaborativo. </a:t>
            </a:r>
          </a:p>
          <a:p>
            <a:pPr algn="just"/>
            <a:r>
              <a:rPr lang="es-MX" sz="2800" dirty="0" smtClean="0">
                <a:latin typeface="Arial" pitchFamily="34" charset="0"/>
                <a:cs typeface="Arial" pitchFamily="34" charset="0"/>
              </a:rPr>
              <a:t>Indique al grupo que con la presente actividad, a través de un caso, identificarán los obstáculos que limitan el trabajo en equipo. </a:t>
            </a:r>
          </a:p>
          <a:p>
            <a:pPr algn="just"/>
            <a:r>
              <a:rPr lang="es-MX" sz="2800" dirty="0" smtClean="0">
                <a:latin typeface="Arial" pitchFamily="34" charset="0"/>
                <a:cs typeface="Arial" pitchFamily="34" charset="0"/>
              </a:rPr>
              <a:t>• Pida que analicen el caso que se presenta y que localicen los obstáculos, asimismo que propongan una posible solución a dicho conflicto. </a:t>
            </a:r>
            <a:endParaRPr lang="en-US" sz="2800" dirty="0">
              <a:solidFill>
                <a:schemeClr val="bg1"/>
              </a:solidFill>
              <a:latin typeface="Arial" pitchFamily="34" charset="0"/>
              <a:cs typeface="Arial" pitchFamily="34" charset="0"/>
            </a:endParaRPr>
          </a:p>
        </p:txBody>
      </p:sp>
      <p:sp>
        <p:nvSpPr>
          <p:cNvPr id="7" name="6 CuadroTexto"/>
          <p:cNvSpPr txBox="1"/>
          <p:nvPr/>
        </p:nvSpPr>
        <p:spPr>
          <a:xfrm>
            <a:off x="0" y="0"/>
            <a:ext cx="9144000" cy="1077218"/>
          </a:xfrm>
          <a:prstGeom prst="rect">
            <a:avLst/>
          </a:prstGeom>
          <a:noFill/>
        </p:spPr>
        <p:txBody>
          <a:bodyPr wrap="square" rtlCol="0">
            <a:spAutoFit/>
          </a:bodyPr>
          <a:lstStyle/>
          <a:p>
            <a:pPr algn="ctr"/>
            <a:r>
              <a:rPr lang="es-MX" sz="3200" dirty="0" smtClean="0">
                <a:solidFill>
                  <a:schemeClr val="tx2">
                    <a:lumMod val="75000"/>
                  </a:schemeClr>
                </a:solidFill>
                <a:latin typeface="Arial Black" pitchFamily="34" charset="0"/>
              </a:rPr>
              <a:t>Estructura de la sesión y recomendaciones específicas</a:t>
            </a:r>
            <a:endParaRPr lang="es-MX" sz="3200" dirty="0">
              <a:solidFill>
                <a:schemeClr val="tx2">
                  <a:lumMod val="75000"/>
                </a:schemeClr>
              </a:solidFill>
            </a:endParaRPr>
          </a:p>
        </p:txBody>
      </p:sp>
    </p:spTree>
    <p:extLst>
      <p:ext uri="{BB962C8B-B14F-4D97-AF65-F5344CB8AC3E}">
        <p14:creationId xmlns:p14="http://schemas.microsoft.com/office/powerpoint/2010/main" xmlns="" val="28336171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xmlns="" id="{3224F731-B888-5F47-8F28-25747EE91283}"/>
              </a:ext>
            </a:extLst>
          </p:cNvPr>
          <p:cNvSpPr/>
          <p:nvPr/>
        </p:nvSpPr>
        <p:spPr>
          <a:xfrm>
            <a:off x="0" y="152400"/>
            <a:ext cx="9144000" cy="6432530"/>
          </a:xfrm>
          <a:prstGeom prst="rect">
            <a:avLst/>
          </a:prstGeom>
        </p:spPr>
        <p:txBody>
          <a:bodyPr wrap="square">
            <a:spAutoFit/>
          </a:bodyPr>
          <a:lstStyle/>
          <a:p>
            <a:pPr marL="14941" algn="ctr">
              <a:spcBef>
                <a:spcPts val="447"/>
              </a:spcBef>
            </a:pPr>
            <a:r>
              <a:rPr lang="en-US" sz="2800" b="1" spc="-5" dirty="0" err="1">
                <a:solidFill>
                  <a:srgbClr val="004A81"/>
                </a:solidFill>
                <a:latin typeface="Soberana Sans"/>
                <a:cs typeface="Soberana Sans"/>
              </a:rPr>
              <a:t>Actividad</a:t>
            </a:r>
            <a:r>
              <a:rPr lang="en-US" sz="2800" b="1" spc="-5" dirty="0">
                <a:solidFill>
                  <a:srgbClr val="004A81"/>
                </a:solidFill>
                <a:latin typeface="Soberana Sans"/>
                <a:cs typeface="Soberana Sans"/>
              </a:rPr>
              <a:t> </a:t>
            </a:r>
            <a:r>
              <a:rPr lang="en-US" sz="2800" b="1" dirty="0">
                <a:solidFill>
                  <a:srgbClr val="004A81"/>
                </a:solidFill>
                <a:latin typeface="Soberana Sans"/>
                <a:cs typeface="Soberana Sans"/>
              </a:rPr>
              <a:t>1</a:t>
            </a:r>
            <a:r>
              <a:rPr lang="en-US" sz="2800" b="1" dirty="0" smtClean="0">
                <a:solidFill>
                  <a:srgbClr val="004A81"/>
                </a:solidFill>
                <a:latin typeface="Soberana Sans"/>
                <a:cs typeface="Soberana Sans"/>
              </a:rPr>
              <a:t>.</a:t>
            </a:r>
            <a:endParaRPr lang="en-US" sz="2800" spc="-10" dirty="0">
              <a:solidFill>
                <a:srgbClr val="004A81"/>
              </a:solidFill>
              <a:latin typeface="Soberana Sans"/>
              <a:cs typeface="Soberana Sans"/>
            </a:endParaRPr>
          </a:p>
          <a:p>
            <a:pPr algn="just"/>
            <a:r>
              <a:rPr lang="es-MX" sz="2400" dirty="0" smtClean="0"/>
              <a:t>Lee el siguiente caso: </a:t>
            </a:r>
          </a:p>
          <a:p>
            <a:pPr algn="just"/>
            <a:r>
              <a:rPr lang="es-MX" sz="2000" dirty="0" smtClean="0">
                <a:latin typeface="Arial" pitchFamily="34" charset="0"/>
                <a:cs typeface="Arial" pitchFamily="34" charset="0"/>
              </a:rPr>
              <a:t>Laura, Gonzalo, Ricardo y Manuel están planeando el viaje de fin de cursos, así que han recabado algunos trípticos de posibles lugares a los que pueden ir. El día de hoy se han reunido para hablar de las ventajas y desventajas de cada uno de los destinos. Durante la reunión Ricardo, quien ha estado molesto con Manuel, no ha prestado atención a sus opiniones; es más, cada que él hablaba, se ponía a revisar </a:t>
            </a:r>
            <a:r>
              <a:rPr lang="es-MX" sz="2000" dirty="0" err="1" smtClean="0">
                <a:latin typeface="Arial" pitchFamily="34" charset="0"/>
                <a:cs typeface="Arial" pitchFamily="34" charset="0"/>
              </a:rPr>
              <a:t>Facebook</a:t>
            </a:r>
            <a:r>
              <a:rPr lang="es-MX" sz="2000" dirty="0" smtClean="0">
                <a:latin typeface="Arial" pitchFamily="34" charset="0"/>
                <a:cs typeface="Arial" pitchFamily="34" charset="0"/>
              </a:rPr>
              <a:t>, para hacer notar que no le importaba lo que él dijera.</a:t>
            </a:r>
          </a:p>
          <a:p>
            <a:pPr algn="just"/>
            <a:r>
              <a:rPr lang="es-MX" sz="2000" dirty="0" smtClean="0">
                <a:latin typeface="Arial" pitchFamily="34" charset="0"/>
                <a:cs typeface="Arial" pitchFamily="34" charset="0"/>
              </a:rPr>
              <a:t>Por otro lado, Laura ha opinado que lo importante es elegir el lugar más divertido y que quienes no tienen para pagarlo, están a tiempo de ahorrar. Por su parte, Manuel piensa que deben optar por un lugar al que todas y todos puedan ir, así que ha propuesto que deberían empezar por establecer las características del lugar y el objetivo de hacer el viaje, pero sus compañeros  creen que es un aguafiestas.</a:t>
            </a:r>
          </a:p>
          <a:p>
            <a:pPr algn="just"/>
            <a:endParaRPr lang="es-MX" sz="2000" dirty="0" smtClean="0">
              <a:latin typeface="Arial" pitchFamily="34" charset="0"/>
              <a:cs typeface="Arial" pitchFamily="34" charset="0"/>
            </a:endParaRPr>
          </a:p>
          <a:p>
            <a:pPr algn="just"/>
            <a:r>
              <a:rPr lang="es-MX" sz="2000" dirty="0" smtClean="0">
                <a:latin typeface="Arial" pitchFamily="34" charset="0"/>
                <a:cs typeface="Arial" pitchFamily="34" charset="0"/>
              </a:rPr>
              <a:t>• Escribe en tu cuaderno cuáles son los obstáculos para el trabajo colaborativo en el presente caso y subraya aquellos a los que te has enfrentado alguna vez. • Escribe una posible solución que propondrías si fueras parte del equipo que organiza el viaje. </a:t>
            </a:r>
          </a:p>
        </p:txBody>
      </p:sp>
      <p:sp>
        <p:nvSpPr>
          <p:cNvPr id="3" name="object 8">
            <a:extLst>
              <a:ext uri="{FF2B5EF4-FFF2-40B4-BE49-F238E27FC236}">
                <a16:creationId xmlns:a16="http://schemas.microsoft.com/office/drawing/2014/main" xmlns="" id="{43BD8204-512F-F449-8C88-0469A1952012}"/>
              </a:ext>
            </a:extLst>
          </p:cNvPr>
          <p:cNvSpPr/>
          <p:nvPr/>
        </p:nvSpPr>
        <p:spPr>
          <a:xfrm>
            <a:off x="1143000" y="0"/>
            <a:ext cx="2362200" cy="685800"/>
          </a:xfrm>
          <a:custGeom>
            <a:avLst/>
            <a:gdLst/>
            <a:ahLst/>
            <a:cxnLst/>
            <a:rect l="l" t="t" r="r" b="b"/>
            <a:pathLst>
              <a:path w="2479675" h="1566545">
                <a:moveTo>
                  <a:pt x="0" y="1565998"/>
                </a:moveTo>
                <a:lnTo>
                  <a:pt x="2479332" y="1565998"/>
                </a:lnTo>
                <a:lnTo>
                  <a:pt x="2479332" y="0"/>
                </a:lnTo>
                <a:lnTo>
                  <a:pt x="0" y="0"/>
                </a:lnTo>
                <a:lnTo>
                  <a:pt x="0" y="1565998"/>
                </a:lnTo>
                <a:close/>
              </a:path>
            </a:pathLst>
          </a:custGeom>
          <a:solidFill>
            <a:schemeClr val="tx2">
              <a:lumMod val="20000"/>
              <a:lumOff val="80000"/>
            </a:schemeClr>
          </a:solidFill>
        </p:spPr>
        <p:txBody>
          <a:bodyPr wrap="square" lIns="0" tIns="0" rIns="0" bIns="0" rtlCol="0"/>
          <a:lstStyle/>
          <a:p>
            <a:endParaRPr sz="1900"/>
          </a:p>
        </p:txBody>
      </p:sp>
      <p:pic>
        <p:nvPicPr>
          <p:cNvPr id="6" name="Picture 11">
            <a:extLst>
              <a:ext uri="{FF2B5EF4-FFF2-40B4-BE49-F238E27FC236}">
                <a16:creationId xmlns:a16="http://schemas.microsoft.com/office/drawing/2014/main" xmlns="" id="{CDC0B9EF-4261-4A43-BE28-326C0BC7C73F}"/>
              </a:ext>
            </a:extLst>
          </p:cNvPr>
          <p:cNvPicPr>
            <a:picLocks noChangeAspect="1"/>
          </p:cNvPicPr>
          <p:nvPr/>
        </p:nvPicPr>
        <p:blipFill>
          <a:blip r:embed="rId2" cstate="print"/>
          <a:stretch>
            <a:fillRect/>
          </a:stretch>
        </p:blipFill>
        <p:spPr>
          <a:xfrm>
            <a:off x="6400800" y="76200"/>
            <a:ext cx="762000" cy="762000"/>
          </a:xfrm>
          <a:prstGeom prst="rect">
            <a:avLst/>
          </a:prstGeom>
          <a:solidFill>
            <a:schemeClr val="tx2">
              <a:lumMod val="20000"/>
              <a:lumOff val="80000"/>
            </a:schemeClr>
          </a:solidFill>
        </p:spPr>
      </p:pic>
    </p:spTree>
    <p:extLst>
      <p:ext uri="{BB962C8B-B14F-4D97-AF65-F5344CB8AC3E}">
        <p14:creationId xmlns:p14="http://schemas.microsoft.com/office/powerpoint/2010/main" xmlns="" val="2651220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xmlns="" id="{3224F731-B888-5F47-8F28-25747EE91283}"/>
              </a:ext>
            </a:extLst>
          </p:cNvPr>
          <p:cNvSpPr/>
          <p:nvPr/>
        </p:nvSpPr>
        <p:spPr>
          <a:xfrm>
            <a:off x="0" y="-76200"/>
            <a:ext cx="8991600" cy="4514056"/>
          </a:xfrm>
          <a:prstGeom prst="rect">
            <a:avLst/>
          </a:prstGeom>
        </p:spPr>
        <p:txBody>
          <a:bodyPr wrap="square">
            <a:spAutoFit/>
          </a:bodyPr>
          <a:lstStyle/>
          <a:p>
            <a:pPr marL="14941">
              <a:spcBef>
                <a:spcPts val="447"/>
              </a:spcBef>
            </a:pPr>
            <a:r>
              <a:rPr lang="en-US" sz="4000" b="1" spc="-5" dirty="0" smtClean="0">
                <a:solidFill>
                  <a:srgbClr val="004A81"/>
                </a:solidFill>
                <a:latin typeface="Soberana Sans"/>
                <a:cs typeface="Soberana Sans"/>
              </a:rPr>
              <a:t>                        </a:t>
            </a:r>
            <a:r>
              <a:rPr lang="en-US" sz="4000" b="1" spc="-5" dirty="0" err="1" smtClean="0">
                <a:solidFill>
                  <a:srgbClr val="004A81"/>
                </a:solidFill>
                <a:latin typeface="Soberana Sans"/>
                <a:cs typeface="Soberana Sans"/>
              </a:rPr>
              <a:t>Actividad</a:t>
            </a:r>
            <a:r>
              <a:rPr lang="en-US" sz="4000" b="1" spc="-5" dirty="0" smtClean="0">
                <a:solidFill>
                  <a:srgbClr val="004A81"/>
                </a:solidFill>
                <a:latin typeface="Soberana Sans"/>
                <a:cs typeface="Soberana Sans"/>
              </a:rPr>
              <a:t> </a:t>
            </a:r>
            <a:r>
              <a:rPr lang="en-US" sz="4000" b="1" dirty="0">
                <a:solidFill>
                  <a:srgbClr val="004A81"/>
                </a:solidFill>
                <a:latin typeface="Soberana Sans"/>
                <a:cs typeface="Soberana Sans"/>
              </a:rPr>
              <a:t>2</a:t>
            </a:r>
            <a:r>
              <a:rPr lang="en-US" sz="4000" b="1" dirty="0" smtClean="0">
                <a:solidFill>
                  <a:srgbClr val="004A81"/>
                </a:solidFill>
                <a:latin typeface="Soberana Sans"/>
                <a:cs typeface="Soberana Sans"/>
              </a:rPr>
              <a:t>.</a:t>
            </a:r>
          </a:p>
          <a:p>
            <a:pPr marL="14941">
              <a:spcBef>
                <a:spcPts val="447"/>
              </a:spcBef>
            </a:pPr>
            <a:r>
              <a:rPr lang="es-MX" sz="2800" dirty="0" smtClean="0">
                <a:latin typeface="Arial" pitchFamily="34" charset="0"/>
                <a:cs typeface="Arial" pitchFamily="34" charset="0"/>
              </a:rPr>
              <a:t>Detectamos obstáculos que se presentan en el grupo.</a:t>
            </a:r>
            <a:endParaRPr lang="en-US" sz="2800" spc="-10" dirty="0">
              <a:solidFill>
                <a:srgbClr val="004A81"/>
              </a:solidFill>
              <a:latin typeface="Arial" pitchFamily="34" charset="0"/>
              <a:cs typeface="Arial" pitchFamily="34" charset="0"/>
            </a:endParaRPr>
          </a:p>
          <a:p>
            <a:endParaRPr lang="en-US" sz="1200" dirty="0">
              <a:latin typeface="Soberana Sans" panose="02000000000000000000" pitchFamily="2" charset="77"/>
            </a:endParaRPr>
          </a:p>
          <a:p>
            <a:pPr algn="just"/>
            <a:r>
              <a:rPr lang="es-MX" sz="2400" dirty="0" smtClean="0"/>
              <a:t>Reúnete con tres de tus compañeros y comparen los obstáculos que detectaron y la posible solución a cada uno. A partir de éstas, detecten cuáles son los obstáculos que más se presentan en su salón a la hora de realizar trabajos colaborativos. Si es posible compartan su trabajo con el resto del grupo.</a:t>
            </a:r>
          </a:p>
          <a:p>
            <a:pPr algn="just"/>
            <a:endParaRPr lang="es-ES" sz="2400" dirty="0" smtClean="0"/>
          </a:p>
          <a:p>
            <a:pPr algn="just"/>
            <a:r>
              <a:rPr lang="es-MX" sz="2000" dirty="0" smtClean="0">
                <a:latin typeface="Arial" pitchFamily="34" charset="0"/>
                <a:cs typeface="Arial" pitchFamily="34" charset="0"/>
              </a:rPr>
              <a:t>Solicite que observen si en estos trabajos han establecido metas o han favorecido la comunicación, la empatía y la búsqueda de soluciones para que todos participen o todos resulten beneficiados. </a:t>
            </a:r>
            <a:endParaRPr lang="en-US" sz="2000" dirty="0">
              <a:latin typeface="Arial" pitchFamily="34" charset="0"/>
              <a:cs typeface="Arial" pitchFamily="34" charset="0"/>
            </a:endParaRPr>
          </a:p>
        </p:txBody>
      </p:sp>
      <p:sp>
        <p:nvSpPr>
          <p:cNvPr id="3" name="object 8">
            <a:extLst>
              <a:ext uri="{FF2B5EF4-FFF2-40B4-BE49-F238E27FC236}">
                <a16:creationId xmlns:a16="http://schemas.microsoft.com/office/drawing/2014/main" xmlns="" id="{43BD8204-512F-F449-8C88-0469A1952012}"/>
              </a:ext>
            </a:extLst>
          </p:cNvPr>
          <p:cNvSpPr/>
          <p:nvPr/>
        </p:nvSpPr>
        <p:spPr>
          <a:xfrm>
            <a:off x="152400" y="0"/>
            <a:ext cx="2362200" cy="685800"/>
          </a:xfrm>
          <a:custGeom>
            <a:avLst/>
            <a:gdLst/>
            <a:ahLst/>
            <a:cxnLst/>
            <a:rect l="l" t="t" r="r" b="b"/>
            <a:pathLst>
              <a:path w="2479675" h="1566545">
                <a:moveTo>
                  <a:pt x="0" y="1565998"/>
                </a:moveTo>
                <a:lnTo>
                  <a:pt x="2479332" y="1565998"/>
                </a:lnTo>
                <a:lnTo>
                  <a:pt x="2479332" y="0"/>
                </a:lnTo>
                <a:lnTo>
                  <a:pt x="0" y="0"/>
                </a:lnTo>
                <a:lnTo>
                  <a:pt x="0" y="1565998"/>
                </a:lnTo>
                <a:close/>
              </a:path>
            </a:pathLst>
          </a:custGeom>
          <a:solidFill>
            <a:schemeClr val="tx2">
              <a:lumMod val="20000"/>
              <a:lumOff val="80000"/>
            </a:schemeClr>
          </a:solidFill>
        </p:spPr>
        <p:txBody>
          <a:bodyPr wrap="square" lIns="0" tIns="0" rIns="0" bIns="0" rtlCol="0"/>
          <a:lstStyle/>
          <a:p>
            <a:endParaRPr sz="1900"/>
          </a:p>
        </p:txBody>
      </p:sp>
      <p:pic>
        <p:nvPicPr>
          <p:cNvPr id="6" name="Picture 11">
            <a:extLst>
              <a:ext uri="{FF2B5EF4-FFF2-40B4-BE49-F238E27FC236}">
                <a16:creationId xmlns:a16="http://schemas.microsoft.com/office/drawing/2014/main" xmlns="" id="{CDC0B9EF-4261-4A43-BE28-326C0BC7C73F}"/>
              </a:ext>
            </a:extLst>
          </p:cNvPr>
          <p:cNvPicPr>
            <a:picLocks noChangeAspect="1"/>
          </p:cNvPicPr>
          <p:nvPr/>
        </p:nvPicPr>
        <p:blipFill>
          <a:blip r:embed="rId2" cstate="print"/>
          <a:stretch>
            <a:fillRect/>
          </a:stretch>
        </p:blipFill>
        <p:spPr>
          <a:xfrm>
            <a:off x="6400800" y="0"/>
            <a:ext cx="685800" cy="685800"/>
          </a:xfrm>
          <a:prstGeom prst="rect">
            <a:avLst/>
          </a:prstGeom>
        </p:spPr>
      </p:pic>
      <p:pic>
        <p:nvPicPr>
          <p:cNvPr id="2055" name="Picture 7" descr="C:\Users\BECAS 3\AppData\Local\Microsoft\Windows\Temporary Internet Files\Content.IE5\D6YHD9ME\simms-taback[1].jpg"/>
          <p:cNvPicPr>
            <a:picLocks noChangeAspect="1" noChangeArrowheads="1"/>
          </p:cNvPicPr>
          <p:nvPr/>
        </p:nvPicPr>
        <p:blipFill>
          <a:blip r:embed="rId3" cstate="print"/>
          <a:srcRect/>
          <a:stretch>
            <a:fillRect/>
          </a:stretch>
        </p:blipFill>
        <p:spPr bwMode="auto">
          <a:xfrm>
            <a:off x="1524000" y="4343400"/>
            <a:ext cx="6553200" cy="2514600"/>
          </a:xfrm>
          <a:prstGeom prst="rect">
            <a:avLst/>
          </a:prstGeom>
          <a:noFill/>
        </p:spPr>
      </p:pic>
      <p:sp>
        <p:nvSpPr>
          <p:cNvPr id="7" name="6 CuadroTexto"/>
          <p:cNvSpPr txBox="1"/>
          <p:nvPr/>
        </p:nvSpPr>
        <p:spPr>
          <a:xfrm>
            <a:off x="-76200" y="6248400"/>
            <a:ext cx="1752600" cy="463973"/>
          </a:xfrm>
          <a:prstGeom prst="rect">
            <a:avLst/>
          </a:prstGeom>
          <a:noFill/>
        </p:spPr>
        <p:txBody>
          <a:bodyPr wrap="square" rtlCol="0">
            <a:spAutoFit/>
          </a:bodyPr>
          <a:lstStyle/>
          <a:p>
            <a:r>
              <a:rPr lang="es-ES" sz="800" dirty="0" smtClean="0"/>
              <a:t>Imagen  prediseñada de office Online</a:t>
            </a:r>
            <a:endParaRPr lang="es-MX" sz="800" dirty="0" smtClean="0"/>
          </a:p>
          <a:p>
            <a:endParaRPr lang="es-MX" dirty="0"/>
          </a:p>
        </p:txBody>
      </p:sp>
    </p:spTree>
    <p:extLst>
      <p:ext uri="{BB962C8B-B14F-4D97-AF65-F5344CB8AC3E}">
        <p14:creationId xmlns:p14="http://schemas.microsoft.com/office/powerpoint/2010/main" xmlns="" val="38270325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object 8">
            <a:extLst>
              <a:ext uri="{FF2B5EF4-FFF2-40B4-BE49-F238E27FC236}">
                <a16:creationId xmlns:a16="http://schemas.microsoft.com/office/drawing/2014/main" xmlns="" id="{93C68F64-59BF-4540-9459-4FC4E983006E}"/>
              </a:ext>
            </a:extLst>
          </p:cNvPr>
          <p:cNvSpPr/>
          <p:nvPr/>
        </p:nvSpPr>
        <p:spPr>
          <a:xfrm>
            <a:off x="838200" y="-7257"/>
            <a:ext cx="2362200" cy="381000"/>
          </a:xfrm>
          <a:custGeom>
            <a:avLst/>
            <a:gdLst/>
            <a:ahLst/>
            <a:cxnLst/>
            <a:rect l="l" t="t" r="r" b="b"/>
            <a:pathLst>
              <a:path w="2479675" h="1566545">
                <a:moveTo>
                  <a:pt x="0" y="1565998"/>
                </a:moveTo>
                <a:lnTo>
                  <a:pt x="2479332" y="1565998"/>
                </a:lnTo>
                <a:lnTo>
                  <a:pt x="2479332" y="0"/>
                </a:lnTo>
                <a:lnTo>
                  <a:pt x="0" y="0"/>
                </a:lnTo>
                <a:lnTo>
                  <a:pt x="0" y="1565998"/>
                </a:lnTo>
                <a:close/>
              </a:path>
            </a:pathLst>
          </a:custGeom>
          <a:solidFill>
            <a:schemeClr val="tx2">
              <a:lumMod val="20000"/>
              <a:lumOff val="80000"/>
            </a:schemeClr>
          </a:solidFill>
        </p:spPr>
        <p:txBody>
          <a:bodyPr wrap="square" lIns="0" tIns="0" rIns="0" bIns="0" rtlCol="0"/>
          <a:lstStyle/>
          <a:p>
            <a:endParaRPr sz="1900"/>
          </a:p>
        </p:txBody>
      </p:sp>
      <p:sp>
        <p:nvSpPr>
          <p:cNvPr id="8" name="object 8">
            <a:extLst>
              <a:ext uri="{FF2B5EF4-FFF2-40B4-BE49-F238E27FC236}">
                <a16:creationId xmlns:a16="http://schemas.microsoft.com/office/drawing/2014/main" xmlns="" id="{136C9A33-2B37-1047-8B7D-A3B722769859}"/>
              </a:ext>
            </a:extLst>
          </p:cNvPr>
          <p:cNvSpPr/>
          <p:nvPr/>
        </p:nvSpPr>
        <p:spPr>
          <a:xfrm>
            <a:off x="6281057" y="6495143"/>
            <a:ext cx="2362200" cy="381000"/>
          </a:xfrm>
          <a:custGeom>
            <a:avLst/>
            <a:gdLst/>
            <a:ahLst/>
            <a:cxnLst/>
            <a:rect l="l" t="t" r="r" b="b"/>
            <a:pathLst>
              <a:path w="2479675" h="1566545">
                <a:moveTo>
                  <a:pt x="0" y="1565998"/>
                </a:moveTo>
                <a:lnTo>
                  <a:pt x="2479332" y="1565998"/>
                </a:lnTo>
                <a:lnTo>
                  <a:pt x="2479332" y="0"/>
                </a:lnTo>
                <a:lnTo>
                  <a:pt x="0" y="0"/>
                </a:lnTo>
                <a:lnTo>
                  <a:pt x="0" y="1565998"/>
                </a:lnTo>
                <a:close/>
              </a:path>
            </a:pathLst>
          </a:custGeom>
          <a:solidFill>
            <a:schemeClr val="tx2">
              <a:lumMod val="20000"/>
              <a:lumOff val="80000"/>
            </a:schemeClr>
          </a:solidFill>
        </p:spPr>
        <p:txBody>
          <a:bodyPr wrap="square" lIns="0" tIns="0" rIns="0" bIns="0" rtlCol="0"/>
          <a:lstStyle/>
          <a:p>
            <a:endParaRPr sz="1900"/>
          </a:p>
        </p:txBody>
      </p:sp>
      <p:sp>
        <p:nvSpPr>
          <p:cNvPr id="7" name="Rectangle 1">
            <a:extLst>
              <a:ext uri="{FF2B5EF4-FFF2-40B4-BE49-F238E27FC236}">
                <a16:creationId xmlns:a16="http://schemas.microsoft.com/office/drawing/2014/main" xmlns="" id="{3224F731-B888-5F47-8F28-25747EE91283}"/>
              </a:ext>
            </a:extLst>
          </p:cNvPr>
          <p:cNvSpPr/>
          <p:nvPr/>
        </p:nvSpPr>
        <p:spPr>
          <a:xfrm>
            <a:off x="831376" y="2035314"/>
            <a:ext cx="7315200" cy="707886"/>
          </a:xfrm>
          <a:prstGeom prst="rect">
            <a:avLst/>
          </a:prstGeom>
        </p:spPr>
        <p:txBody>
          <a:bodyPr wrap="square">
            <a:spAutoFit/>
          </a:bodyPr>
          <a:lstStyle/>
          <a:p>
            <a:pPr marL="14941">
              <a:spcBef>
                <a:spcPts val="447"/>
              </a:spcBef>
            </a:pPr>
            <a:r>
              <a:rPr lang="en-US" sz="4000" dirty="0">
                <a:latin typeface="Soberana Sans" panose="02000000000000000000" pitchFamily="50" charset="0"/>
                <a:cs typeface="Soberana Sans"/>
              </a:rPr>
              <a:t>Lean el </a:t>
            </a:r>
            <a:r>
              <a:rPr lang="en-US" sz="4000" dirty="0" err="1" smtClean="0">
                <a:latin typeface="Soberana Sans" panose="02000000000000000000" pitchFamily="50" charset="0"/>
                <a:cs typeface="Soberana Sans"/>
              </a:rPr>
              <a:t>resúmen</a:t>
            </a:r>
            <a:r>
              <a:rPr lang="en-US" sz="4000" dirty="0" smtClean="0">
                <a:latin typeface="Soberana Sans" panose="02000000000000000000" pitchFamily="50" charset="0"/>
                <a:cs typeface="Soberana Sans"/>
              </a:rPr>
              <a:t> </a:t>
            </a:r>
            <a:r>
              <a:rPr lang="en-US" sz="4000" dirty="0">
                <a:latin typeface="Soberana Sans" panose="02000000000000000000" pitchFamily="50" charset="0"/>
                <a:cs typeface="Soberana Sans"/>
              </a:rPr>
              <a:t>de la </a:t>
            </a:r>
            <a:r>
              <a:rPr lang="en-US" sz="4000" dirty="0" err="1" smtClean="0">
                <a:latin typeface="Soberana Sans" panose="02000000000000000000" pitchFamily="50" charset="0"/>
                <a:cs typeface="Soberana Sans"/>
              </a:rPr>
              <a:t>actividad</a:t>
            </a:r>
            <a:r>
              <a:rPr lang="en-US" sz="4000" dirty="0" smtClean="0">
                <a:latin typeface="Soberana Sans" panose="02000000000000000000" pitchFamily="50" charset="0"/>
                <a:cs typeface="Soberana Sans"/>
              </a:rPr>
              <a:t>. </a:t>
            </a:r>
            <a:endParaRPr lang="en-US" sz="4000" dirty="0">
              <a:latin typeface="Soberana Sans" panose="02000000000000000000" pitchFamily="50" charset="0"/>
              <a:cs typeface="Soberana Sans"/>
            </a:endParaRPr>
          </a:p>
        </p:txBody>
      </p:sp>
      <p:pic>
        <p:nvPicPr>
          <p:cNvPr id="9" name="Picture 11">
            <a:extLst>
              <a:ext uri="{FF2B5EF4-FFF2-40B4-BE49-F238E27FC236}">
                <a16:creationId xmlns:a16="http://schemas.microsoft.com/office/drawing/2014/main" xmlns="" id="{CDC0B9EF-4261-4A43-BE28-326C0BC7C73F}"/>
              </a:ext>
            </a:extLst>
          </p:cNvPr>
          <p:cNvPicPr>
            <a:picLocks noChangeAspect="1"/>
          </p:cNvPicPr>
          <p:nvPr/>
        </p:nvPicPr>
        <p:blipFill>
          <a:blip r:embed="rId2" cstate="print"/>
          <a:stretch>
            <a:fillRect/>
          </a:stretch>
        </p:blipFill>
        <p:spPr>
          <a:xfrm>
            <a:off x="6400800" y="228600"/>
            <a:ext cx="914400" cy="914400"/>
          </a:xfrm>
          <a:prstGeom prst="rect">
            <a:avLst/>
          </a:prstGeom>
        </p:spPr>
      </p:pic>
      <p:pic>
        <p:nvPicPr>
          <p:cNvPr id="11" name="Picture 10">
            <a:extLst>
              <a:ext uri="{FF2B5EF4-FFF2-40B4-BE49-F238E27FC236}">
                <a16:creationId xmlns:a16="http://schemas.microsoft.com/office/drawing/2014/main" xmlns="" id="{11DF9C62-BFF4-B84B-8FD8-BDBDA2B860D1}"/>
              </a:ext>
            </a:extLst>
          </p:cNvPr>
          <p:cNvPicPr>
            <a:picLocks noChangeAspect="1"/>
          </p:cNvPicPr>
          <p:nvPr/>
        </p:nvPicPr>
        <p:blipFill>
          <a:blip r:embed="rId3" cstate="print">
            <a:duotone>
              <a:schemeClr val="accent1">
                <a:shade val="45000"/>
                <a:satMod val="135000"/>
              </a:schemeClr>
              <a:prstClr val="white"/>
            </a:duotone>
          </a:blip>
          <a:stretch>
            <a:fillRect/>
          </a:stretch>
        </p:blipFill>
        <p:spPr>
          <a:xfrm>
            <a:off x="820057" y="4191000"/>
            <a:ext cx="1943100" cy="2527300"/>
          </a:xfrm>
          <a:prstGeom prst="rect">
            <a:avLst/>
          </a:prstGeom>
          <a:solidFill>
            <a:schemeClr val="tx2">
              <a:lumMod val="40000"/>
              <a:lumOff val="60000"/>
            </a:schemeClr>
          </a:solidFill>
        </p:spPr>
      </p:pic>
    </p:spTree>
    <p:extLst>
      <p:ext uri="{BB962C8B-B14F-4D97-AF65-F5344CB8AC3E}">
        <p14:creationId xmlns:p14="http://schemas.microsoft.com/office/powerpoint/2010/main" xmlns="" val="12890754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xmlns="" id="{3224F731-B888-5F47-8F28-25747EE91283}"/>
              </a:ext>
            </a:extLst>
          </p:cNvPr>
          <p:cNvSpPr/>
          <p:nvPr/>
        </p:nvSpPr>
        <p:spPr>
          <a:xfrm>
            <a:off x="228600" y="-76200"/>
            <a:ext cx="8686800" cy="4770537"/>
          </a:xfrm>
          <a:prstGeom prst="rect">
            <a:avLst/>
          </a:prstGeom>
        </p:spPr>
        <p:txBody>
          <a:bodyPr wrap="square">
            <a:spAutoFit/>
          </a:bodyPr>
          <a:lstStyle/>
          <a:p>
            <a:pPr marL="14941">
              <a:spcBef>
                <a:spcPts val="447"/>
              </a:spcBef>
            </a:pPr>
            <a:r>
              <a:rPr lang="en-US" sz="4000" b="1" spc="-5" dirty="0" smtClean="0">
                <a:solidFill>
                  <a:srgbClr val="004A81"/>
                </a:solidFill>
                <a:latin typeface="Soberana Sans"/>
                <a:cs typeface="Soberana Sans"/>
              </a:rPr>
              <a:t>RESUMEN</a:t>
            </a:r>
            <a:r>
              <a:rPr lang="en-US" sz="4000" b="1" dirty="0" smtClean="0">
                <a:solidFill>
                  <a:srgbClr val="004A81"/>
                </a:solidFill>
                <a:latin typeface="Soberana Sans"/>
                <a:cs typeface="Soberana Sans"/>
              </a:rPr>
              <a:t>.</a:t>
            </a:r>
            <a:endParaRPr lang="en-US" sz="1200" dirty="0">
              <a:latin typeface="Soberana Sans" panose="02000000000000000000" pitchFamily="2" charset="77"/>
            </a:endParaRPr>
          </a:p>
          <a:p>
            <a:pPr algn="just"/>
            <a:endParaRPr lang="es-MX" sz="2400" dirty="0" smtClean="0"/>
          </a:p>
          <a:p>
            <a:pPr algn="just"/>
            <a:r>
              <a:rPr lang="es-MX" sz="2400" dirty="0" smtClean="0"/>
              <a:t>Todo proyecto por implementar tendrá sus propios obstáculos y conflictos, por lo que, para resolverlos, habrá que identificarlos y afrontarlos de manera positiva. De este modo, de entre todas las personas involucradas surgirán soluciones creativas y pacíficas. Para superar los obstáculos que puedan presentarse en los proyectos, será también importante que se pongan en práctica la regulación de emociones, establecer modos de comunicación efectiva y afectiva, además de emplear la empatía y la disposición para pedir y brindar ayuda.</a:t>
            </a:r>
          </a:p>
          <a:p>
            <a:pPr algn="just"/>
            <a:endParaRPr lang="en-US" sz="2400" dirty="0" smtClean="0">
              <a:latin typeface="Soberana Sans" panose="02000000000000000000" pitchFamily="2" charset="77"/>
            </a:endParaRPr>
          </a:p>
        </p:txBody>
      </p:sp>
      <p:sp>
        <p:nvSpPr>
          <p:cNvPr id="3" name="object 8">
            <a:extLst>
              <a:ext uri="{FF2B5EF4-FFF2-40B4-BE49-F238E27FC236}">
                <a16:creationId xmlns:a16="http://schemas.microsoft.com/office/drawing/2014/main" xmlns="" id="{43BD8204-512F-F449-8C88-0469A1952012}"/>
              </a:ext>
            </a:extLst>
          </p:cNvPr>
          <p:cNvSpPr/>
          <p:nvPr/>
        </p:nvSpPr>
        <p:spPr>
          <a:xfrm>
            <a:off x="3276600" y="0"/>
            <a:ext cx="2362200" cy="685800"/>
          </a:xfrm>
          <a:custGeom>
            <a:avLst/>
            <a:gdLst/>
            <a:ahLst/>
            <a:cxnLst/>
            <a:rect l="l" t="t" r="r" b="b"/>
            <a:pathLst>
              <a:path w="2479675" h="1566545">
                <a:moveTo>
                  <a:pt x="0" y="1565998"/>
                </a:moveTo>
                <a:lnTo>
                  <a:pt x="2479332" y="1565998"/>
                </a:lnTo>
                <a:lnTo>
                  <a:pt x="2479332" y="0"/>
                </a:lnTo>
                <a:lnTo>
                  <a:pt x="0" y="0"/>
                </a:lnTo>
                <a:lnTo>
                  <a:pt x="0" y="1565998"/>
                </a:lnTo>
                <a:close/>
              </a:path>
            </a:pathLst>
          </a:custGeom>
          <a:solidFill>
            <a:schemeClr val="tx2">
              <a:lumMod val="20000"/>
              <a:lumOff val="80000"/>
            </a:schemeClr>
          </a:solidFill>
        </p:spPr>
        <p:txBody>
          <a:bodyPr wrap="square" lIns="0" tIns="0" rIns="0" bIns="0" rtlCol="0"/>
          <a:lstStyle/>
          <a:p>
            <a:endParaRPr sz="1900"/>
          </a:p>
        </p:txBody>
      </p:sp>
      <p:pic>
        <p:nvPicPr>
          <p:cNvPr id="6" name="Picture 11">
            <a:extLst>
              <a:ext uri="{FF2B5EF4-FFF2-40B4-BE49-F238E27FC236}">
                <a16:creationId xmlns:a16="http://schemas.microsoft.com/office/drawing/2014/main" xmlns="" id="{CDC0B9EF-4261-4A43-BE28-326C0BC7C73F}"/>
              </a:ext>
            </a:extLst>
          </p:cNvPr>
          <p:cNvPicPr>
            <a:picLocks noChangeAspect="1"/>
          </p:cNvPicPr>
          <p:nvPr/>
        </p:nvPicPr>
        <p:blipFill>
          <a:blip r:embed="rId2" cstate="print"/>
          <a:stretch>
            <a:fillRect/>
          </a:stretch>
        </p:blipFill>
        <p:spPr>
          <a:xfrm>
            <a:off x="6400800" y="0"/>
            <a:ext cx="914400" cy="914400"/>
          </a:xfrm>
          <a:prstGeom prst="rect">
            <a:avLst/>
          </a:prstGeom>
        </p:spPr>
      </p:pic>
      <p:pic>
        <p:nvPicPr>
          <p:cNvPr id="1026" name="Picture 2" descr="C:\Users\BECAS 3\AppData\Local\Microsoft\Windows\Temporary Internet Files\Content.IE5\D6YHD9ME\Trabajo en equipo cordada[1].jpg"/>
          <p:cNvPicPr>
            <a:picLocks noChangeAspect="1" noChangeArrowheads="1"/>
          </p:cNvPicPr>
          <p:nvPr/>
        </p:nvPicPr>
        <p:blipFill>
          <a:blip r:embed="rId3" cstate="print"/>
          <a:srcRect/>
          <a:stretch>
            <a:fillRect/>
          </a:stretch>
        </p:blipFill>
        <p:spPr bwMode="auto">
          <a:xfrm>
            <a:off x="2209800" y="4038600"/>
            <a:ext cx="5029200" cy="2743200"/>
          </a:xfrm>
          <a:prstGeom prst="rect">
            <a:avLst/>
          </a:prstGeom>
          <a:noFill/>
        </p:spPr>
      </p:pic>
      <p:sp>
        <p:nvSpPr>
          <p:cNvPr id="7" name="6 CuadroTexto"/>
          <p:cNvSpPr txBox="1"/>
          <p:nvPr/>
        </p:nvSpPr>
        <p:spPr>
          <a:xfrm>
            <a:off x="7086600" y="5638800"/>
            <a:ext cx="2057400" cy="479362"/>
          </a:xfrm>
          <a:prstGeom prst="rect">
            <a:avLst/>
          </a:prstGeom>
          <a:noFill/>
        </p:spPr>
        <p:txBody>
          <a:bodyPr wrap="square" rtlCol="0">
            <a:spAutoFit/>
          </a:bodyPr>
          <a:lstStyle/>
          <a:p>
            <a:r>
              <a:rPr lang="es-ES" sz="900" dirty="0" smtClean="0"/>
              <a:t>Imagen  prediseñada de office Online</a:t>
            </a:r>
            <a:endParaRPr lang="es-MX" sz="900" dirty="0" smtClean="0"/>
          </a:p>
          <a:p>
            <a:endParaRPr lang="es-MX" dirty="0"/>
          </a:p>
        </p:txBody>
      </p:sp>
    </p:spTree>
    <p:extLst>
      <p:ext uri="{BB962C8B-B14F-4D97-AF65-F5344CB8AC3E}">
        <p14:creationId xmlns:p14="http://schemas.microsoft.com/office/powerpoint/2010/main" xmlns="" val="23950813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8">
            <a:extLst>
              <a:ext uri="{FF2B5EF4-FFF2-40B4-BE49-F238E27FC236}">
                <a16:creationId xmlns:a16="http://schemas.microsoft.com/office/drawing/2014/main" xmlns="" id="{AD660D75-67BB-664B-BFD1-C1277D46D824}"/>
              </a:ext>
            </a:extLst>
          </p:cNvPr>
          <p:cNvSpPr/>
          <p:nvPr/>
        </p:nvSpPr>
        <p:spPr>
          <a:xfrm>
            <a:off x="838200" y="-7257"/>
            <a:ext cx="2362200" cy="381000"/>
          </a:xfrm>
          <a:custGeom>
            <a:avLst/>
            <a:gdLst/>
            <a:ahLst/>
            <a:cxnLst/>
            <a:rect l="l" t="t" r="r" b="b"/>
            <a:pathLst>
              <a:path w="2479675" h="1566545">
                <a:moveTo>
                  <a:pt x="0" y="1565998"/>
                </a:moveTo>
                <a:lnTo>
                  <a:pt x="2479332" y="1565998"/>
                </a:lnTo>
                <a:lnTo>
                  <a:pt x="2479332" y="0"/>
                </a:lnTo>
                <a:lnTo>
                  <a:pt x="0" y="0"/>
                </a:lnTo>
                <a:lnTo>
                  <a:pt x="0" y="1565998"/>
                </a:lnTo>
                <a:close/>
              </a:path>
            </a:pathLst>
          </a:custGeom>
          <a:solidFill>
            <a:schemeClr val="accent6">
              <a:lumMod val="75000"/>
            </a:schemeClr>
          </a:solidFill>
        </p:spPr>
        <p:txBody>
          <a:bodyPr wrap="square" lIns="0" tIns="0" rIns="0" bIns="0" rtlCol="0"/>
          <a:lstStyle/>
          <a:p>
            <a:endParaRPr sz="1900"/>
          </a:p>
        </p:txBody>
      </p:sp>
      <p:sp>
        <p:nvSpPr>
          <p:cNvPr id="3" name="object 8">
            <a:extLst>
              <a:ext uri="{FF2B5EF4-FFF2-40B4-BE49-F238E27FC236}">
                <a16:creationId xmlns:a16="http://schemas.microsoft.com/office/drawing/2014/main" xmlns="" id="{E1C22324-154A-D94C-B08B-1ECFD16FE7E3}"/>
              </a:ext>
            </a:extLst>
          </p:cNvPr>
          <p:cNvSpPr/>
          <p:nvPr/>
        </p:nvSpPr>
        <p:spPr>
          <a:xfrm>
            <a:off x="6281057" y="6495143"/>
            <a:ext cx="2362200" cy="381000"/>
          </a:xfrm>
          <a:custGeom>
            <a:avLst/>
            <a:gdLst/>
            <a:ahLst/>
            <a:cxnLst/>
            <a:rect l="l" t="t" r="r" b="b"/>
            <a:pathLst>
              <a:path w="2479675" h="1566545">
                <a:moveTo>
                  <a:pt x="0" y="1565998"/>
                </a:moveTo>
                <a:lnTo>
                  <a:pt x="2479332" y="1565998"/>
                </a:lnTo>
                <a:lnTo>
                  <a:pt x="2479332" y="0"/>
                </a:lnTo>
                <a:lnTo>
                  <a:pt x="0" y="0"/>
                </a:lnTo>
                <a:lnTo>
                  <a:pt x="0" y="1565998"/>
                </a:lnTo>
                <a:close/>
              </a:path>
            </a:pathLst>
          </a:custGeom>
          <a:solidFill>
            <a:schemeClr val="tx2">
              <a:lumMod val="20000"/>
              <a:lumOff val="80000"/>
            </a:schemeClr>
          </a:solidFill>
        </p:spPr>
        <p:txBody>
          <a:bodyPr wrap="square" lIns="0" tIns="0" rIns="0" bIns="0" rtlCol="0"/>
          <a:lstStyle/>
          <a:p>
            <a:endParaRPr sz="1900"/>
          </a:p>
        </p:txBody>
      </p:sp>
      <p:sp>
        <p:nvSpPr>
          <p:cNvPr id="4" name="object 9">
            <a:extLst>
              <a:ext uri="{FF2B5EF4-FFF2-40B4-BE49-F238E27FC236}">
                <a16:creationId xmlns:a16="http://schemas.microsoft.com/office/drawing/2014/main" xmlns="" id="{442181FA-95F4-AD46-A6C4-B05EF93DD585}"/>
              </a:ext>
            </a:extLst>
          </p:cNvPr>
          <p:cNvSpPr/>
          <p:nvPr/>
        </p:nvSpPr>
        <p:spPr>
          <a:xfrm>
            <a:off x="685800" y="533400"/>
            <a:ext cx="7634507" cy="5055208"/>
          </a:xfrm>
          <a:custGeom>
            <a:avLst/>
            <a:gdLst/>
            <a:ahLst/>
            <a:cxnLst/>
            <a:rect l="l" t="t" r="r" b="b"/>
            <a:pathLst>
              <a:path w="2256154" h="3878579">
                <a:moveTo>
                  <a:pt x="0" y="3878148"/>
                </a:moveTo>
                <a:lnTo>
                  <a:pt x="2256002" y="3878148"/>
                </a:lnTo>
                <a:lnTo>
                  <a:pt x="2256002" y="0"/>
                </a:lnTo>
                <a:lnTo>
                  <a:pt x="0" y="0"/>
                </a:lnTo>
                <a:lnTo>
                  <a:pt x="0" y="3878148"/>
                </a:lnTo>
                <a:close/>
              </a:path>
            </a:pathLst>
          </a:custGeom>
          <a:solidFill>
            <a:schemeClr val="bg1">
              <a:lumMod val="85000"/>
            </a:schemeClr>
          </a:solidFill>
        </p:spPr>
        <p:txBody>
          <a:bodyPr wrap="square" lIns="0" tIns="0" rIns="0" bIns="0" rtlCol="0"/>
          <a:lstStyle/>
          <a:p>
            <a:endParaRPr sz="1900"/>
          </a:p>
        </p:txBody>
      </p:sp>
      <p:sp>
        <p:nvSpPr>
          <p:cNvPr id="5" name="object 10">
            <a:extLst>
              <a:ext uri="{FF2B5EF4-FFF2-40B4-BE49-F238E27FC236}">
                <a16:creationId xmlns:a16="http://schemas.microsoft.com/office/drawing/2014/main" xmlns="" id="{29700AC3-8E6B-3242-A3F9-D407FB9AF115}"/>
              </a:ext>
            </a:extLst>
          </p:cNvPr>
          <p:cNvSpPr/>
          <p:nvPr/>
        </p:nvSpPr>
        <p:spPr>
          <a:xfrm>
            <a:off x="685800" y="0"/>
            <a:ext cx="7634514" cy="464335"/>
          </a:xfrm>
          <a:custGeom>
            <a:avLst/>
            <a:gdLst/>
            <a:ahLst/>
            <a:cxnLst/>
            <a:rect l="l" t="t" r="r" b="b"/>
            <a:pathLst>
              <a:path w="2256154" h="318134">
                <a:moveTo>
                  <a:pt x="2116302" y="0"/>
                </a:moveTo>
                <a:lnTo>
                  <a:pt x="139700" y="0"/>
                </a:lnTo>
                <a:lnTo>
                  <a:pt x="58935" y="2182"/>
                </a:lnTo>
                <a:lnTo>
                  <a:pt x="17462" y="17462"/>
                </a:lnTo>
                <a:lnTo>
                  <a:pt x="2182" y="58935"/>
                </a:lnTo>
                <a:lnTo>
                  <a:pt x="0" y="139700"/>
                </a:lnTo>
                <a:lnTo>
                  <a:pt x="0" y="317804"/>
                </a:lnTo>
                <a:lnTo>
                  <a:pt x="2256002" y="317804"/>
                </a:lnTo>
                <a:lnTo>
                  <a:pt x="2256002" y="139700"/>
                </a:lnTo>
                <a:lnTo>
                  <a:pt x="2253819" y="58935"/>
                </a:lnTo>
                <a:lnTo>
                  <a:pt x="2238540" y="17462"/>
                </a:lnTo>
                <a:lnTo>
                  <a:pt x="2197066" y="2182"/>
                </a:lnTo>
                <a:lnTo>
                  <a:pt x="2116302" y="0"/>
                </a:lnTo>
                <a:close/>
              </a:path>
            </a:pathLst>
          </a:custGeom>
          <a:solidFill>
            <a:schemeClr val="tx2">
              <a:lumMod val="40000"/>
              <a:lumOff val="60000"/>
            </a:schemeClr>
          </a:solidFill>
        </p:spPr>
        <p:txBody>
          <a:bodyPr wrap="square" lIns="0" tIns="0" rIns="0" bIns="0" rtlCol="0"/>
          <a:lstStyle/>
          <a:p>
            <a:endParaRPr sz="1900"/>
          </a:p>
        </p:txBody>
      </p:sp>
      <p:sp>
        <p:nvSpPr>
          <p:cNvPr id="6" name="object 34">
            <a:extLst>
              <a:ext uri="{FF2B5EF4-FFF2-40B4-BE49-F238E27FC236}">
                <a16:creationId xmlns:a16="http://schemas.microsoft.com/office/drawing/2014/main" xmlns="" id="{E754D0E2-1A68-F040-940E-A10FFF65897C}"/>
              </a:ext>
            </a:extLst>
          </p:cNvPr>
          <p:cNvSpPr txBox="1"/>
          <p:nvPr/>
        </p:nvSpPr>
        <p:spPr>
          <a:xfrm>
            <a:off x="943708" y="-76200"/>
            <a:ext cx="5147383" cy="445974"/>
          </a:xfrm>
          <a:prstGeom prst="rect">
            <a:avLst/>
          </a:prstGeom>
        </p:spPr>
        <p:txBody>
          <a:bodyPr vert="horz" wrap="square" lIns="0" tIns="14941" rIns="0" bIns="0" rtlCol="0">
            <a:spAutoFit/>
          </a:bodyPr>
          <a:lstStyle/>
          <a:p>
            <a:pPr marL="14941">
              <a:spcBef>
                <a:spcPts val="117"/>
              </a:spcBef>
            </a:pPr>
            <a:r>
              <a:rPr lang="es-ES" sz="2800" b="1" spc="-5" dirty="0" smtClean="0">
                <a:solidFill>
                  <a:srgbClr val="FFFFFF"/>
                </a:solidFill>
                <a:latin typeface="Soberana Sans"/>
                <a:cs typeface="Soberana Sans"/>
              </a:rPr>
              <a:t>Para tu vida diaria</a:t>
            </a:r>
            <a:endParaRPr sz="2800" dirty="0">
              <a:latin typeface="Soberana Sans"/>
              <a:cs typeface="Soberana Sans"/>
            </a:endParaRPr>
          </a:p>
        </p:txBody>
      </p:sp>
      <p:sp>
        <p:nvSpPr>
          <p:cNvPr id="7" name="object 35">
            <a:extLst>
              <a:ext uri="{FF2B5EF4-FFF2-40B4-BE49-F238E27FC236}">
                <a16:creationId xmlns:a16="http://schemas.microsoft.com/office/drawing/2014/main" xmlns="" id="{7AA2F7C0-3915-F041-9113-36F645B9863A}"/>
              </a:ext>
            </a:extLst>
          </p:cNvPr>
          <p:cNvSpPr txBox="1"/>
          <p:nvPr/>
        </p:nvSpPr>
        <p:spPr>
          <a:xfrm>
            <a:off x="228600" y="457200"/>
            <a:ext cx="8534400" cy="5821352"/>
          </a:xfrm>
          <a:prstGeom prst="rect">
            <a:avLst/>
          </a:prstGeom>
        </p:spPr>
        <p:txBody>
          <a:bodyPr vert="horz" wrap="square" lIns="0" tIns="62753" rIns="0" bIns="0" rtlCol="0">
            <a:spAutoFit/>
          </a:bodyPr>
          <a:lstStyle/>
          <a:p>
            <a:pPr marR="5080" algn="just">
              <a:spcBef>
                <a:spcPts val="100"/>
              </a:spcBef>
            </a:pPr>
            <a:r>
              <a:rPr lang="es-MX" sz="2800" dirty="0" smtClean="0">
                <a:solidFill>
                  <a:schemeClr val="tx2">
                    <a:lumMod val="75000"/>
                  </a:schemeClr>
                </a:solidFill>
              </a:rPr>
              <a:t>En todos los espacios donde convives, localiza qué aspectos están obstaculizando la colaboración, la convivencia y las metas de tus proyectos y los de los demás. Ante los obstáculos practica la empatía; sé amable con las personas, participativo para buscar soluciones y firme para lograr los objetivos comunes. Acércate a tus compañeros; entre todos pueden encontrar más y mejores soluciones. </a:t>
            </a:r>
            <a:endParaRPr lang="en-US" sz="2600" spc="-15" dirty="0" smtClean="0">
              <a:solidFill>
                <a:schemeClr val="tx2">
                  <a:lumMod val="75000"/>
                </a:schemeClr>
              </a:solidFill>
              <a:latin typeface="Soberana Sans" panose="02000000000000000000" pitchFamily="2" charset="77"/>
              <a:cs typeface="Soberana Sans"/>
            </a:endParaRPr>
          </a:p>
          <a:p>
            <a:pPr marR="5080">
              <a:spcBef>
                <a:spcPts val="100"/>
              </a:spcBef>
              <a:buFont typeface="Arial" pitchFamily="34" charset="0"/>
              <a:buChar char="•"/>
            </a:pPr>
            <a:endParaRPr lang="en-US" sz="2600" spc="-15" dirty="0" smtClean="0">
              <a:latin typeface="Soberana Sans" panose="02000000000000000000" pitchFamily="2" charset="77"/>
              <a:cs typeface="Soberana Sans"/>
            </a:endParaRPr>
          </a:p>
          <a:p>
            <a:pPr marR="5080">
              <a:spcBef>
                <a:spcPts val="100"/>
              </a:spcBef>
            </a:pPr>
            <a:endParaRPr lang="en-US" sz="2000" spc="-15" dirty="0" smtClean="0">
              <a:latin typeface="Soberana Sans" panose="02000000000000000000" pitchFamily="2" charset="77"/>
              <a:cs typeface="Soberana Sans"/>
            </a:endParaRPr>
          </a:p>
          <a:p>
            <a:pPr marR="5080">
              <a:spcBef>
                <a:spcPts val="100"/>
              </a:spcBef>
            </a:pPr>
            <a:endParaRPr lang="en-US" sz="2000" spc="-15" dirty="0" smtClean="0">
              <a:latin typeface="Soberana Sans" panose="02000000000000000000" pitchFamily="2" charset="77"/>
              <a:cs typeface="Soberana Sans"/>
            </a:endParaRPr>
          </a:p>
          <a:p>
            <a:pPr marR="5080">
              <a:spcBef>
                <a:spcPts val="100"/>
              </a:spcBef>
            </a:pPr>
            <a:endParaRPr lang="en-US" sz="2000" spc="-15" dirty="0" smtClean="0">
              <a:latin typeface="Soberana Sans" panose="02000000000000000000" pitchFamily="2" charset="77"/>
              <a:cs typeface="Soberana Sans"/>
            </a:endParaRPr>
          </a:p>
          <a:p>
            <a:pPr marR="5080">
              <a:spcBef>
                <a:spcPts val="100"/>
              </a:spcBef>
            </a:pPr>
            <a:r>
              <a:rPr lang="es-MX" sz="2000" dirty="0" smtClean="0">
                <a:solidFill>
                  <a:schemeClr val="tx2">
                    <a:lumMod val="75000"/>
                  </a:schemeClr>
                </a:solidFill>
              </a:rPr>
              <a:t>Visita el siguiente blog. En él encontrarás algunos obstáculos que comúnmente se presentan en el logro de proyectos y podrá inspirarte para tu propio desarrollo: https://bit.ly/2M8FDS5</a:t>
            </a:r>
            <a:endParaRPr lang="en-US" sz="2000" spc="-15" dirty="0">
              <a:solidFill>
                <a:schemeClr val="tx2">
                  <a:lumMod val="75000"/>
                </a:schemeClr>
              </a:solidFill>
              <a:latin typeface="Soberana Sans" panose="02000000000000000000" pitchFamily="2" charset="77"/>
              <a:cs typeface="Soberana Sans"/>
            </a:endParaRPr>
          </a:p>
        </p:txBody>
      </p:sp>
      <p:sp>
        <p:nvSpPr>
          <p:cNvPr id="9" name="object 10">
            <a:extLst>
              <a:ext uri="{FF2B5EF4-FFF2-40B4-BE49-F238E27FC236}">
                <a16:creationId xmlns:a16="http://schemas.microsoft.com/office/drawing/2014/main" xmlns="" id="{29700AC3-8E6B-3242-A3F9-D407FB9AF115}"/>
              </a:ext>
            </a:extLst>
          </p:cNvPr>
          <p:cNvSpPr/>
          <p:nvPr/>
        </p:nvSpPr>
        <p:spPr>
          <a:xfrm>
            <a:off x="304800" y="4495800"/>
            <a:ext cx="7634514" cy="464335"/>
          </a:xfrm>
          <a:custGeom>
            <a:avLst/>
            <a:gdLst/>
            <a:ahLst/>
            <a:cxnLst/>
            <a:rect l="l" t="t" r="r" b="b"/>
            <a:pathLst>
              <a:path w="2256154" h="318134">
                <a:moveTo>
                  <a:pt x="2116302" y="0"/>
                </a:moveTo>
                <a:lnTo>
                  <a:pt x="139700" y="0"/>
                </a:lnTo>
                <a:lnTo>
                  <a:pt x="58935" y="2182"/>
                </a:lnTo>
                <a:lnTo>
                  <a:pt x="17462" y="17462"/>
                </a:lnTo>
                <a:lnTo>
                  <a:pt x="2182" y="58935"/>
                </a:lnTo>
                <a:lnTo>
                  <a:pt x="0" y="139700"/>
                </a:lnTo>
                <a:lnTo>
                  <a:pt x="0" y="317804"/>
                </a:lnTo>
                <a:lnTo>
                  <a:pt x="2256002" y="317804"/>
                </a:lnTo>
                <a:lnTo>
                  <a:pt x="2256002" y="139700"/>
                </a:lnTo>
                <a:lnTo>
                  <a:pt x="2253819" y="58935"/>
                </a:lnTo>
                <a:lnTo>
                  <a:pt x="2238540" y="17462"/>
                </a:lnTo>
                <a:lnTo>
                  <a:pt x="2197066" y="2182"/>
                </a:lnTo>
                <a:lnTo>
                  <a:pt x="2116302" y="0"/>
                </a:lnTo>
                <a:close/>
              </a:path>
            </a:pathLst>
          </a:custGeom>
          <a:solidFill>
            <a:schemeClr val="tx2">
              <a:lumMod val="40000"/>
              <a:lumOff val="60000"/>
            </a:schemeClr>
          </a:solidFill>
        </p:spPr>
        <p:txBody>
          <a:bodyPr wrap="square" lIns="0" tIns="0" rIns="0" bIns="0" rtlCol="0"/>
          <a:lstStyle/>
          <a:p>
            <a:pPr marL="14941">
              <a:spcBef>
                <a:spcPts val="117"/>
              </a:spcBef>
            </a:pPr>
            <a:r>
              <a:rPr lang="es-ES" sz="2400" b="1" spc="-5" dirty="0" smtClean="0">
                <a:solidFill>
                  <a:srgbClr val="FFFFFF"/>
                </a:solidFill>
                <a:latin typeface="Soberana Sans"/>
                <a:cs typeface="Soberana Sans"/>
              </a:rPr>
              <a:t>¿Quieres saber más?</a:t>
            </a:r>
            <a:endParaRPr lang="es-ES" sz="2400" dirty="0">
              <a:latin typeface="Soberana Sans"/>
              <a:cs typeface="Soberana Sans"/>
            </a:endParaRPr>
          </a:p>
        </p:txBody>
      </p:sp>
    </p:spTree>
    <p:extLst>
      <p:ext uri="{BB962C8B-B14F-4D97-AF65-F5344CB8AC3E}">
        <p14:creationId xmlns:p14="http://schemas.microsoft.com/office/powerpoint/2010/main" xmlns="" val="23487803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AD4835"/>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1851</TotalTime>
  <Words>1129</Words>
  <Application>Microsoft Office PowerPoint</Application>
  <PresentationFormat>Carta (216 x 279 mm)</PresentationFormat>
  <Paragraphs>73</Paragraphs>
  <Slides>11</Slides>
  <Notes>0</Notes>
  <HiddenSlides>0</HiddenSlides>
  <MMClips>0</MMClips>
  <ScaleCrop>false</ScaleCrop>
  <HeadingPairs>
    <vt:vector size="4" baseType="variant">
      <vt:variant>
        <vt:lpstr>Tema</vt:lpstr>
      </vt:variant>
      <vt:variant>
        <vt:i4>1</vt:i4>
      </vt:variant>
      <vt:variant>
        <vt:lpstr>Títulos de diapositiva</vt:lpstr>
      </vt:variant>
      <vt:variant>
        <vt:i4>11</vt:i4>
      </vt:variant>
    </vt:vector>
  </HeadingPairs>
  <TitlesOfParts>
    <vt:vector size="12" baseType="lpstr">
      <vt:lpstr>Office Theme</vt:lpstr>
      <vt:lpstr> Carrera con obstáculos </vt:lpstr>
      <vt:lpstr>Diapositiva 2</vt:lpstr>
      <vt:lpstr>Diapositiva 3</vt:lpstr>
      <vt:lpstr>Diapositiva 4</vt:lpstr>
      <vt:lpstr>Diapositiva 5</vt:lpstr>
      <vt:lpstr>Diapositiva 6</vt:lpstr>
      <vt:lpstr>Diapositiva 7</vt:lpstr>
      <vt:lpstr>Diapositiva 8</vt:lpstr>
      <vt:lpstr>Diapositiva 9</vt:lpstr>
      <vt:lpstr>Diapositiva 10</vt:lpstr>
      <vt:lpstr>Diapositiva 11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 ¿De qué se trata la conciencia social?</dc:title>
  <dc:creator>Ana Paulina Monroy Velasco</dc:creator>
  <cp:lastModifiedBy>TUTORIAS ELIZABETH</cp:lastModifiedBy>
  <cp:revision>152</cp:revision>
  <dcterms:created xsi:type="dcterms:W3CDTF">2018-06-27T19:50:18Z</dcterms:created>
  <dcterms:modified xsi:type="dcterms:W3CDTF">2020-02-20T17:55:04Z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2018-05-29T00:00:00Z</vt:filetime>
  </property>
  <property fmtid="{D5CDD505-2E9C-101B-9397-08002B2CF9AE}" pid="3" name="Creator">
    <vt:lpwstr>Adobe InDesign CC 13.0 (Windows)</vt:lpwstr>
  </property>
  <property fmtid="{D5CDD505-2E9C-101B-9397-08002B2CF9AE}" pid="4" name="LastSaved">
    <vt:filetime>2018-06-27T00:00:00Z</vt:filetime>
  </property>
</Properties>
</file>