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7" r:id="rId4"/>
    <p:sldId id="272" r:id="rId5"/>
    <p:sldId id="273" r:id="rId6"/>
    <p:sldId id="276" r:id="rId7"/>
    <p:sldId id="277" r:id="rId8"/>
    <p:sldId id="263" r:id="rId9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F294-A093-4906-B057-188830E97444}" type="datetimeFigureOut">
              <a:rPr lang="es-MX" smtClean="0"/>
              <a:pPr/>
              <a:t>25/11/2019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1813E-31F9-44AA-AE03-3C2EE4B0D7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101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1813E-31F9-44AA-AE03-3C2EE4B0D737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8340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25/11/2019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63821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25/11/2019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62907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25/11/2019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11883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25/11/2019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63931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25/11/2019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0077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25/11/2019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767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25/11/2019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0515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25/11/2019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9884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25/11/2019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8604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25/11/2019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69428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25/11/2019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55887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B7C9F-BC5B-F245-B2A8-F2AE4A563301}" type="datetimeFigureOut">
              <a:rPr lang="es-ES_tradnl" smtClean="0"/>
              <a:pPr/>
              <a:t>25/11/2019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66344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3" y="-80669"/>
            <a:ext cx="8874268" cy="6858000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0" y="5800725"/>
            <a:ext cx="9401175" cy="1057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Rectángulo redondeado 35"/>
          <p:cNvSpPr/>
          <p:nvPr/>
        </p:nvSpPr>
        <p:spPr>
          <a:xfrm>
            <a:off x="1042461" y="2200275"/>
            <a:ext cx="3658126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¿Para qué soy bueno (a)? 1.4 ¿En qué me gustaría mejorar? </a:t>
            </a:r>
            <a:endParaRPr lang="es-MX" dirty="0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80" y="159411"/>
            <a:ext cx="1239467" cy="1420854"/>
          </a:xfrm>
          <a:prstGeom prst="rect">
            <a:avLst/>
          </a:prstGeom>
        </p:spPr>
      </p:pic>
      <p:sp>
        <p:nvSpPr>
          <p:cNvPr id="40" name="Triángulo isósceles 39"/>
          <p:cNvSpPr/>
          <p:nvPr/>
        </p:nvSpPr>
        <p:spPr>
          <a:xfrm rot="9802839">
            <a:off x="6466663" y="6000162"/>
            <a:ext cx="547167" cy="71383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973" y="6086336"/>
            <a:ext cx="1646187" cy="670169"/>
          </a:xfrm>
          <a:prstGeom prst="rect">
            <a:avLst/>
          </a:prstGeom>
        </p:spPr>
      </p:pic>
      <p:sp>
        <p:nvSpPr>
          <p:cNvPr id="29" name="28 Rectángulo"/>
          <p:cNvSpPr/>
          <p:nvPr/>
        </p:nvSpPr>
        <p:spPr>
          <a:xfrm>
            <a:off x="153981" y="2200275"/>
            <a:ext cx="69505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latin typeface="Arial Black" pitchFamily="34" charset="0"/>
              </a:rPr>
              <a:t> </a:t>
            </a:r>
          </a:p>
          <a:p>
            <a:r>
              <a:rPr lang="es-MX" sz="44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Somos Comunidad</a:t>
            </a:r>
            <a:endParaRPr lang="es-MX" sz="4400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Picture 2" descr="C:\Users\BECAS 3\AppData\Local\Microsoft\Windows\Temporary Internet Files\Content.IE5\1C1B17PN\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7569" y="4267200"/>
            <a:ext cx="1112628" cy="1447800"/>
          </a:xfrm>
          <a:prstGeom prst="rect">
            <a:avLst/>
          </a:prstGeom>
          <a:noFill/>
        </p:spPr>
      </p:pic>
      <p:sp>
        <p:nvSpPr>
          <p:cNvPr id="10" name="Oval 8">
            <a:extLst>
              <a:ext uri="{FF2B5EF4-FFF2-40B4-BE49-F238E27FC236}">
                <a16:creationId xmlns="" xmlns:a16="http://schemas.microsoft.com/office/drawing/2014/main" id="{A542659A-4FA0-6F4D-B73D-B428747300F6}"/>
              </a:ext>
            </a:extLst>
          </p:cNvPr>
          <p:cNvSpPr/>
          <p:nvPr/>
        </p:nvSpPr>
        <p:spPr>
          <a:xfrm>
            <a:off x="1678329" y="3715476"/>
            <a:ext cx="2720051" cy="26353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Conciencia Social</a:t>
            </a:r>
            <a:endParaRPr lang="en-US" dirty="0"/>
          </a:p>
        </p:txBody>
      </p:sp>
      <p:pic>
        <p:nvPicPr>
          <p:cNvPr id="12" name="11 Imagen" descr="C:\Users\BECAS 3\AppData\Local\Microsoft\Windows\Temporary Internet Files\Content.IE5\XQVOUYMH\gente_normal[1]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3972" y="3970942"/>
            <a:ext cx="1760811" cy="148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6664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502920" y="675255"/>
            <a:ext cx="7694121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CONTEXTO</a:t>
            </a:r>
          </a:p>
          <a:p>
            <a:pPr algn="just"/>
            <a:endParaRPr lang="es-MX" dirty="0" smtClean="0">
              <a:latin typeface="Arial Black" pitchFamily="34" charset="0"/>
            </a:endParaRPr>
          </a:p>
          <a:p>
            <a:pPr algn="just"/>
            <a:r>
              <a:rPr lang="es-MX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En muchas ocasiones, las personas que integran una comunidad saben poco unas de otras. Para fortalecer la vida comunitaria, es necesario promover los lazos personales empáticos. </a:t>
            </a:r>
          </a:p>
          <a:p>
            <a:pPr algn="just"/>
            <a:r>
              <a:rPr lang="es-MX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Desde la empatía, es posible comprender con mayor profundidad las formas de experimentar el mundo y relacionarse con respeto hacia los otros, pero también fortalecer la vida comunitaria desde lo que nos une como seres humanos. Esta lección ayuda a ejercitar la empatía hacia el interior de la comunidad.</a:t>
            </a:r>
          </a:p>
        </p:txBody>
      </p:sp>
    </p:spTree>
    <p:extLst>
      <p:ext uri="{BB962C8B-B14F-4D97-AF65-F5344CB8AC3E}">
        <p14:creationId xmlns="" xmlns:p14="http://schemas.microsoft.com/office/powerpoint/2010/main" val="71193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46537"/>
            <a:ext cx="7047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 Black" pitchFamily="34" charset="0"/>
              </a:rPr>
              <a:t>¿Cuál es el objetivo de la lección?</a:t>
            </a:r>
          </a:p>
          <a:p>
            <a:r>
              <a:rPr lang="es-MX" sz="2000" dirty="0" smtClean="0">
                <a:latin typeface="Arial Black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Que los estudiantes describan la importancia de la empatía en el establecimiento de relaciones interpersonales constructivas. </a:t>
            </a:r>
            <a:endParaRPr lang="es-MX" sz="2000" b="1" cap="sm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996665" y="2472166"/>
            <a:ext cx="285992" cy="234322"/>
            <a:chOff x="5137870" y="6179731"/>
            <a:chExt cx="442243" cy="358525"/>
          </a:xfrm>
        </p:grpSpPr>
        <p:grpSp>
          <p:nvGrpSpPr>
            <p:cNvPr id="9" name="Grupo 8"/>
            <p:cNvGrpSpPr/>
            <p:nvPr/>
          </p:nvGrpSpPr>
          <p:grpSpPr>
            <a:xfrm>
              <a:off x="5137870" y="6179731"/>
              <a:ext cx="79723" cy="236868"/>
              <a:chOff x="1694453" y="1088740"/>
              <a:chExt cx="432048" cy="900100"/>
            </a:xfrm>
          </p:grpSpPr>
          <p:sp>
            <p:nvSpPr>
              <p:cNvPr id="15" name="Elipse 14"/>
              <p:cNvSpPr/>
              <p:nvPr/>
            </p:nvSpPr>
            <p:spPr>
              <a:xfrm>
                <a:off x="1694453" y="1088740"/>
                <a:ext cx="432048" cy="216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1694453" y="1772816"/>
                <a:ext cx="432048" cy="216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3" name="Elipse 12"/>
            <p:cNvSpPr/>
            <p:nvPr/>
          </p:nvSpPr>
          <p:spPr>
            <a:xfrm>
              <a:off x="5508106" y="6446136"/>
              <a:ext cx="72007" cy="92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5174971" y="6182305"/>
              <a:ext cx="24531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-1" y="1529339"/>
            <a:ext cx="9015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 smtClean="0">
                <a:latin typeface="Arial Black" pitchFamily="34" charset="0"/>
              </a:rPr>
              <a:t>¿Por qué es importante? </a:t>
            </a:r>
          </a:p>
          <a:p>
            <a:pPr algn="r"/>
            <a:r>
              <a:rPr lang="es-MX" dirty="0" smtClean="0">
                <a:latin typeface="Arial" pitchFamily="34" charset="0"/>
                <a:cs typeface="Arial" pitchFamily="34" charset="0"/>
              </a:rPr>
              <a:t>Porque fortalecerá las relaciones interpersonales de los estudiantes hacia adentro de su comunidad..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0" y="2465924"/>
            <a:ext cx="9015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 Black" pitchFamily="34" charset="0"/>
              </a:rPr>
              <a:t>Estructura de la sesión y recomendaciones específicas</a:t>
            </a:r>
          </a:p>
          <a:p>
            <a:endParaRPr lang="es-MX" dirty="0" smtClean="0">
              <a:latin typeface="Arial Black" pitchFamily="34" charset="0"/>
            </a:endParaRP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Permita que un voluntario lea el texto de la introducción en voz alta y otro pueda leer la cita y “El reto es”, es importante que el resto del grupo guarde silencio mientras sus compañeros leen.</a:t>
            </a: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 Black" pitchFamily="34" charset="0"/>
              </a:rPr>
              <a:t>INTRODUCCIÓN</a:t>
            </a:r>
          </a:p>
          <a:p>
            <a:pPr algn="just"/>
            <a:r>
              <a:rPr lang="es-ES" dirty="0" smtClean="0">
                <a:latin typeface="Arial Black" pitchFamily="34" charset="0"/>
              </a:rPr>
              <a:t>¿Cómo es tu relación con la comunidad a la que perteneces? ¿Quiénes la conforman? ¿Se apoyan unos a otros? En ocasiones las personas que integran nuestra comunidad parecen no ser tan importantes en nuestra vida. Otras veces, formamos lazos fuertes con ellas. En cualquier caso, pueden convertirse en verdaderos aliados y aportar valiosos aprendizajes. Exploremos su papel en tu forma de experimentar y entender el mundo.</a:t>
            </a:r>
          </a:p>
          <a:p>
            <a:pPr algn="just"/>
            <a:r>
              <a:rPr lang="es-ES" dirty="0" smtClean="0">
                <a:latin typeface="Arial Black" pitchFamily="34" charset="0"/>
              </a:rPr>
              <a:t>El Reto es describir la importancia de la empatía en el establecimiento de relaciones interpersonales constructivas</a:t>
            </a:r>
          </a:p>
        </p:txBody>
      </p:sp>
    </p:spTree>
    <p:extLst>
      <p:ext uri="{BB962C8B-B14F-4D97-AF65-F5344CB8AC3E}">
        <p14:creationId xmlns="" xmlns:p14="http://schemas.microsoft.com/office/powerpoint/2010/main" val="35684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0297" y="6405"/>
            <a:ext cx="79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 Black" pitchFamily="34" charset="0"/>
              </a:rPr>
              <a:t>Actividad 1: Invita a pensar en ideas sobre sus fortalezas y debilidades. </a:t>
            </a:r>
          </a:p>
          <a:p>
            <a:r>
              <a:rPr lang="es-MX" sz="2000" dirty="0" smtClean="0"/>
              <a:t>Solicite al grupo que llenen la tabla con una lista de las personas que conforman la comunidad escolar a la que pertenecen y a quienes conozcan poco. </a:t>
            </a:r>
          </a:p>
          <a:p>
            <a:r>
              <a:rPr lang="es-MX" sz="2000" dirty="0" smtClean="0"/>
              <a:t>• Pídales que anoten un problema o situación desagradable que percibieron que les sucedió, y describan si hicieron algo para apoyarlos y cómo lo hicieron. </a:t>
            </a: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200296" y="2560949"/>
          <a:ext cx="8815116" cy="23681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38372"/>
                <a:gridCol w="2938372"/>
                <a:gridCol w="2938372"/>
              </a:tblGrid>
              <a:tr h="864891">
                <a:tc>
                  <a:txBody>
                    <a:bodyPr/>
                    <a:lstStyle/>
                    <a:p>
                      <a:r>
                        <a:rPr lang="es-ES" dirty="0" smtClean="0"/>
                        <a:t>PERSONA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¿QUÉ PROBLEMA ENFRENTÓ?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¿HICISTE</a:t>
                      </a:r>
                      <a:r>
                        <a:rPr lang="es-ES" baseline="0" dirty="0" smtClean="0"/>
                        <a:t> ALGO PARA AYUDARLO? DESCRIBELO</a:t>
                      </a:r>
                      <a:endParaRPr lang="es-MX" dirty="0"/>
                    </a:p>
                  </a:txBody>
                  <a:tcPr/>
                </a:tc>
              </a:tr>
              <a:tr h="501088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01088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01088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200297" y="5181600"/>
            <a:ext cx="8815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Lee con atención lo que escribiste en el cuadro y contesta:</a:t>
            </a:r>
          </a:p>
          <a:p>
            <a:r>
              <a:rPr lang="es-ES" b="1" dirty="0" smtClean="0"/>
              <a:t>¿Cómo te sentiste al ayudar a esas personas? Y si no las ayudaste ¿cómo te sentiste al no hacerlo?</a:t>
            </a:r>
            <a:r>
              <a:rPr lang="es-ES" dirty="0" smtClean="0"/>
              <a:t>_______________________________________________________________________________________________________________________________________________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5684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18808" y="273697"/>
            <a:ext cx="68945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Actividad 2:</a:t>
            </a:r>
          </a:p>
          <a:p>
            <a:endParaRPr lang="es-MX" sz="2000" dirty="0" smtClean="0">
              <a:latin typeface="Arial Black" pitchFamily="34" charset="0"/>
            </a:endParaRPr>
          </a:p>
          <a:p>
            <a:pPr algn="just"/>
            <a:r>
              <a:rPr lang="es-MX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Los estudiantes que quieran compartir sus reflexiones sobre el ejercicio anterior pueden hacerlo en plenaria, en caso de que nadie quiera participar puede compartir su experiencia del ejercicio. </a:t>
            </a:r>
          </a:p>
          <a:p>
            <a:pPr algn="just"/>
            <a:endParaRPr lang="es-MX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 importante que hable sobre cómo la empatía puede permitir establecer relaciones constructivas con personas de la comunidad que son importantes en su crecimiento personal, pida su opinión al grupo y dé la palabra a dos estudiantes más.</a:t>
            </a:r>
          </a:p>
          <a:p>
            <a:endParaRPr lang="es-MX" sz="2000" dirty="0" smtClean="0"/>
          </a:p>
        </p:txBody>
      </p:sp>
      <p:sp>
        <p:nvSpPr>
          <p:cNvPr id="18" name="Rectángulo 10"/>
          <p:cNvSpPr/>
          <p:nvPr/>
        </p:nvSpPr>
        <p:spPr>
          <a:xfrm>
            <a:off x="5343305" y="900386"/>
            <a:ext cx="158643" cy="94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10"/>
          <p:cNvSpPr/>
          <p:nvPr/>
        </p:nvSpPr>
        <p:spPr>
          <a:xfrm>
            <a:off x="5495705" y="1052786"/>
            <a:ext cx="158643" cy="94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5684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6909" y="197497"/>
            <a:ext cx="4187941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cap="small" dirty="0" smtClean="0">
                <a:solidFill>
                  <a:srgbClr val="FF0000"/>
                </a:solidFill>
              </a:rPr>
              <a:t>REAFIRMO Y ORDENO</a:t>
            </a:r>
          </a:p>
          <a:p>
            <a:endParaRPr lang="es-MX" sz="2000" b="1" cap="small" dirty="0" smtClean="0">
              <a:solidFill>
                <a:srgbClr val="FF0000"/>
              </a:solidFill>
            </a:endParaRPr>
          </a:p>
          <a:p>
            <a:pPr algn="just"/>
            <a:r>
              <a:rPr lang="es-MX" sz="2000" dirty="0" smtClean="0"/>
              <a:t>Después de leer con atención el apartado, puede generar una reflexión grupal con algunos ejemplos que quieran compartir los alumnos o usted para generar un diálogo respetuoso y de aprendizaje.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MX" sz="2000" dirty="0" smtClean="0"/>
              <a:t>Pida a los estudiantes que escriban en su cuaderno, o donde estén realizando las actividades, los aprendizajes más significativos de la lección. Es ideal que tengan un recuento de todos estos aprendizajes para consultarlo en cualquier momento o bien, para que usted obtenga retroalimentación de las lecciones, por lo tanto, le sugerimos realizar una bitácora de las sesiones o seguir trabajando con “el Diario emocional”</a:t>
            </a:r>
          </a:p>
          <a:p>
            <a:endParaRPr lang="es-ES" sz="2000" b="1" cap="small" dirty="0" smtClean="0">
              <a:solidFill>
                <a:srgbClr val="FF0000"/>
              </a:solidFill>
            </a:endParaRPr>
          </a:p>
          <a:p>
            <a:endParaRPr lang="es-MX" sz="2000" b="1" cap="small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166912" y="2025748"/>
            <a:ext cx="38485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ESCRIBE ¿Qué te llevas de esta actividad?</a:t>
            </a:r>
          </a:p>
          <a:p>
            <a:r>
              <a:rPr lang="es-E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5684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="" xmlns:a16="http://schemas.microsoft.com/office/drawing/2014/main" id="{AD660D75-67BB-664B-BFD1-C1277D46D824}"/>
              </a:ext>
            </a:extLst>
          </p:cNvPr>
          <p:cNvSpPr/>
          <p:nvPr/>
        </p:nvSpPr>
        <p:spPr>
          <a:xfrm>
            <a:off x="838200" y="-7257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3" name="object 8">
            <a:extLst>
              <a:ext uri="{FF2B5EF4-FFF2-40B4-BE49-F238E27FC236}">
                <a16:creationId xmlns="" xmlns:a16="http://schemas.microsoft.com/office/drawing/2014/main" id="{E1C22324-154A-D94C-B08B-1ECFD16FE7E3}"/>
              </a:ext>
            </a:extLst>
          </p:cNvPr>
          <p:cNvSpPr/>
          <p:nvPr/>
        </p:nvSpPr>
        <p:spPr>
          <a:xfrm>
            <a:off x="6281057" y="6495143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4" name="object 9">
            <a:extLst>
              <a:ext uri="{FF2B5EF4-FFF2-40B4-BE49-F238E27FC236}">
                <a16:creationId xmlns="" xmlns:a16="http://schemas.microsoft.com/office/drawing/2014/main" id="{442181FA-95F4-AD46-A6C4-B05EF93DD585}"/>
              </a:ext>
            </a:extLst>
          </p:cNvPr>
          <p:cNvSpPr/>
          <p:nvPr/>
        </p:nvSpPr>
        <p:spPr>
          <a:xfrm>
            <a:off x="0" y="577468"/>
            <a:ext cx="9144000" cy="6096000"/>
          </a:xfrm>
          <a:custGeom>
            <a:avLst/>
            <a:gdLst/>
            <a:ahLst/>
            <a:cxnLst/>
            <a:rect l="l" t="t" r="r" b="b"/>
            <a:pathLst>
              <a:path w="2256154" h="3878579">
                <a:moveTo>
                  <a:pt x="0" y="3878148"/>
                </a:moveTo>
                <a:lnTo>
                  <a:pt x="2256002" y="3878148"/>
                </a:lnTo>
                <a:lnTo>
                  <a:pt x="2256002" y="0"/>
                </a:lnTo>
                <a:lnTo>
                  <a:pt x="0" y="0"/>
                </a:lnTo>
                <a:lnTo>
                  <a:pt x="0" y="38781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r>
              <a:rPr lang="es-MX" sz="2000" dirty="0" smtClean="0"/>
              <a:t>De acuerdo a las siguientes afirmaciones, seleccione la opción que refleje su opinión</a:t>
            </a:r>
            <a:endParaRPr sz="1900" dirty="0"/>
          </a:p>
        </p:txBody>
      </p:sp>
      <p:sp>
        <p:nvSpPr>
          <p:cNvPr id="5" name="object 10">
            <a:extLst>
              <a:ext uri="{FF2B5EF4-FFF2-40B4-BE49-F238E27FC236}">
                <a16:creationId xmlns="" xmlns:a16="http://schemas.microsoft.com/office/drawing/2014/main" id="{29700AC3-8E6B-3242-A3F9-D407FB9AF115}"/>
              </a:ext>
            </a:extLst>
          </p:cNvPr>
          <p:cNvSpPr/>
          <p:nvPr/>
        </p:nvSpPr>
        <p:spPr>
          <a:xfrm>
            <a:off x="685800" y="0"/>
            <a:ext cx="7634514" cy="464335"/>
          </a:xfrm>
          <a:custGeom>
            <a:avLst/>
            <a:gdLst/>
            <a:ahLst/>
            <a:cxnLst/>
            <a:rect l="l" t="t" r="r" b="b"/>
            <a:pathLst>
              <a:path w="2256154" h="318134">
                <a:moveTo>
                  <a:pt x="2116302" y="0"/>
                </a:moveTo>
                <a:lnTo>
                  <a:pt x="139700" y="0"/>
                </a:ln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700"/>
                </a:lnTo>
                <a:lnTo>
                  <a:pt x="0" y="317804"/>
                </a:lnTo>
                <a:lnTo>
                  <a:pt x="2256002" y="317804"/>
                </a:lnTo>
                <a:lnTo>
                  <a:pt x="2256002" y="139700"/>
                </a:lnTo>
                <a:lnTo>
                  <a:pt x="2253819" y="58935"/>
                </a:lnTo>
                <a:lnTo>
                  <a:pt x="2238540" y="17462"/>
                </a:lnTo>
                <a:lnTo>
                  <a:pt x="2197066" y="2182"/>
                </a:lnTo>
                <a:lnTo>
                  <a:pt x="2116302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6" name="object 34">
            <a:extLst>
              <a:ext uri="{FF2B5EF4-FFF2-40B4-BE49-F238E27FC236}">
                <a16:creationId xmlns="" xmlns:a16="http://schemas.microsoft.com/office/drawing/2014/main" id="{E754D0E2-1A68-F040-940E-A10FFF65897C}"/>
              </a:ext>
            </a:extLst>
          </p:cNvPr>
          <p:cNvSpPr txBox="1"/>
          <p:nvPr/>
        </p:nvSpPr>
        <p:spPr>
          <a:xfrm>
            <a:off x="685800" y="-10098"/>
            <a:ext cx="7634514" cy="643464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wrap="square" lIns="0" tIns="14941" rIns="0" bIns="0" rtlCol="0">
            <a:spAutoFit/>
          </a:bodyPr>
          <a:lstStyle/>
          <a:p>
            <a:pPr marL="14941">
              <a:spcBef>
                <a:spcPts val="117"/>
              </a:spcBef>
            </a:pPr>
            <a:r>
              <a:rPr lang="es-ES" sz="2000" b="1" spc="-5" dirty="0" smtClean="0">
                <a:solidFill>
                  <a:srgbClr val="FFFFFF"/>
                </a:solidFill>
                <a:latin typeface="Soberana Sans"/>
                <a:cs typeface="Soberana Sans"/>
              </a:rPr>
              <a:t>Evaluación de la </a:t>
            </a:r>
            <a:r>
              <a:rPr lang="es-ES" sz="2000" b="1" spc="-5" dirty="0" smtClean="0">
                <a:solidFill>
                  <a:srgbClr val="FFFFFF"/>
                </a:solidFill>
                <a:latin typeface="Soberana Sans"/>
                <a:cs typeface="Soberana Sans"/>
              </a:rPr>
              <a:t>sesión </a:t>
            </a:r>
            <a:r>
              <a:rPr lang="es-ES" sz="2000" b="1" spc="-5" dirty="0" err="1" smtClean="0">
                <a:solidFill>
                  <a:srgbClr val="FFFFFF"/>
                </a:solidFill>
                <a:latin typeface="Soberana Sans"/>
                <a:cs typeface="Soberana Sans"/>
              </a:rPr>
              <a:t>sesión</a:t>
            </a:r>
            <a:r>
              <a:rPr lang="es-ES" sz="2000" b="1" spc="-5" dirty="0" smtClean="0">
                <a:solidFill>
                  <a:srgbClr val="FFFFFF"/>
                </a:solidFill>
                <a:latin typeface="Soberana Sans"/>
                <a:cs typeface="Soberana Sans"/>
              </a:rPr>
              <a:t>        Prepa:     Grupo:        Turno</a:t>
            </a:r>
            <a:r>
              <a:rPr lang="es-ES" sz="2000" b="1" spc="-5" dirty="0" smtClean="0">
                <a:solidFill>
                  <a:srgbClr val="FFFFFF"/>
                </a:solidFill>
                <a:latin typeface="Soberana Sans"/>
                <a:cs typeface="Soberana Sans"/>
              </a:rPr>
              <a:t>:</a:t>
            </a:r>
          </a:p>
          <a:p>
            <a:pPr marL="14941">
              <a:spcBef>
                <a:spcPts val="117"/>
              </a:spcBef>
            </a:pPr>
            <a:endParaRPr sz="2000" dirty="0">
              <a:latin typeface="Soberana Sans"/>
              <a:cs typeface="Soberana Sans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0" y="958468"/>
          <a:ext cx="9144000" cy="57867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29000"/>
                <a:gridCol w="1524000"/>
                <a:gridCol w="1219200"/>
                <a:gridCol w="838200"/>
                <a:gridCol w="914400"/>
                <a:gridCol w="1219200"/>
              </a:tblGrid>
              <a:tr h="627961">
                <a:tc>
                  <a:txBody>
                    <a:bodyPr/>
                    <a:lstStyle/>
                    <a:p>
                      <a:r>
                        <a:rPr lang="es-MX" dirty="0" smtClean="0"/>
                        <a:t>Rubro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Totalmente en desacuerdo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En desacuerdo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Neutral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 acuerdo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Totalmente de acuerdo</a:t>
                      </a:r>
                      <a:endParaRPr lang="es-MX" sz="1600" dirty="0"/>
                    </a:p>
                  </a:txBody>
                  <a:tcPr/>
                </a:tc>
              </a:tr>
              <a:tr h="1004835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Al menos 50% de los estudiantes describieron la importancia de la empatía en el establecimiento de relaciones interpersonales constructivas.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641182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Los estudiantes mostraron interés y se involucraron en la actividad.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49996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Se logró un clima de confianza en el grupo.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28809">
                <a:tc gridSpan="6">
                  <a:txBody>
                    <a:bodyPr/>
                    <a:lstStyle/>
                    <a:p>
                      <a:r>
                        <a:rPr lang="es-MX" sz="1600" dirty="0" smtClean="0"/>
                        <a:t>¿Qué funcionó bien y qué efectos positivos se observaron al realizar la actividad?</a:t>
                      </a:r>
                      <a:endParaRPr lang="es-MX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73726">
                <a:tc gridSpan="6">
                  <a:txBody>
                    <a:bodyPr/>
                    <a:lstStyle/>
                    <a:p>
                      <a:r>
                        <a:rPr lang="es-MX" sz="1600" dirty="0" smtClean="0"/>
                        <a:t>Descripción de dificultades y áreas de oportunidad</a:t>
                      </a:r>
                      <a:endParaRPr lang="es-MX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85027">
                <a:tc gridSpan="6">
                  <a:txBody>
                    <a:bodyPr/>
                    <a:lstStyle/>
                    <a:p>
                      <a:r>
                        <a:rPr lang="es-MX" sz="1600" dirty="0" smtClean="0"/>
                        <a:t>¿Qué alumnos no</a:t>
                      </a:r>
                      <a:r>
                        <a:rPr lang="es-MX" sz="1600" baseline="0" dirty="0" smtClean="0"/>
                        <a:t> realiz</a:t>
                      </a:r>
                      <a:r>
                        <a:rPr lang="es-MX" sz="1600" dirty="0" smtClean="0"/>
                        <a:t>aron la actividad? </a:t>
                      </a:r>
                    </a:p>
                    <a:p>
                      <a:r>
                        <a:rPr lang="es-ES" sz="1600" dirty="0" smtClean="0"/>
                        <a:t>1.</a:t>
                      </a:r>
                    </a:p>
                    <a:p>
                      <a:r>
                        <a:rPr lang="es-ES" sz="1600" dirty="0" smtClean="0"/>
                        <a:t>2.</a:t>
                      </a:r>
                    </a:p>
                    <a:p>
                      <a:r>
                        <a:rPr lang="es-ES" sz="1600" dirty="0" smtClean="0"/>
                        <a:t>3.</a:t>
                      </a:r>
                    </a:p>
                    <a:p>
                      <a:r>
                        <a:rPr lang="es-ES" sz="1600" dirty="0" smtClean="0"/>
                        <a:t>4.</a:t>
                      </a:r>
                    </a:p>
                    <a:p>
                      <a:r>
                        <a:rPr lang="es-ES" sz="1600" dirty="0" smtClean="0"/>
                        <a:t>5.</a:t>
                      </a:r>
                      <a:endParaRPr lang="es-E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487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68643" y="2394909"/>
            <a:ext cx="2928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cap="small" dirty="0"/>
              <a:t>Gracias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3635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722</Words>
  <Application>Microsoft Office PowerPoint</Application>
  <PresentationFormat>Presentación en pantalla (4:3)</PresentationFormat>
  <Paragraphs>64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TUTORIAS ELIZABETH</cp:lastModifiedBy>
  <cp:revision>34</cp:revision>
  <dcterms:created xsi:type="dcterms:W3CDTF">2018-01-29T17:15:52Z</dcterms:created>
  <dcterms:modified xsi:type="dcterms:W3CDTF">2019-11-25T20:51:42Z</dcterms:modified>
</cp:coreProperties>
</file>