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328" r:id="rId3"/>
    <p:sldId id="326" r:id="rId4"/>
    <p:sldId id="327" r:id="rId5"/>
    <p:sldId id="265" r:id="rId6"/>
    <p:sldId id="316" r:id="rId7"/>
    <p:sldId id="317" r:id="rId8"/>
    <p:sldId id="335" r:id="rId9"/>
    <p:sldId id="337" r:id="rId10"/>
    <p:sldId id="334" r:id="rId11"/>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4A81"/>
    <a:srgbClr val="AD483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76"/>
    <p:restoredTop sz="94458"/>
  </p:normalViewPr>
  <p:slideViewPr>
    <p:cSldViewPr>
      <p:cViewPr varScale="1">
        <p:scale>
          <a:sx n="86" d="100"/>
          <a:sy n="86" d="100"/>
        </p:scale>
        <p:origin x="-1734" y="-90"/>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25/11/2019</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 xmlns:p14="http://schemas.microsoft.com/office/powerpoint/2010/main"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11/25/2019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11/25/2019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11/25/2019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11/25/2019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11/25/2019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11/25/2019</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object 8">
            <a:extLst>
              <a:ext uri="{FF2B5EF4-FFF2-40B4-BE49-F238E27FC236}">
                <a16:creationId xmlns="" xmlns:a16="http://schemas.microsoft.com/office/drawing/2014/main"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40000"/>
              <a:lumOff val="60000"/>
            </a:schemeClr>
          </a:solidFill>
        </p:spPr>
        <p:txBody>
          <a:bodyPr wrap="square" lIns="0" tIns="0" rIns="0" bIns="0" rtlCol="0"/>
          <a:lstStyle/>
          <a:p>
            <a:endParaRPr sz="1900"/>
          </a:p>
        </p:txBody>
      </p:sp>
      <p:sp>
        <p:nvSpPr>
          <p:cNvPr id="6" name="object 10">
            <a:extLst>
              <a:ext uri="{FF2B5EF4-FFF2-40B4-BE49-F238E27FC236}">
                <a16:creationId xmlns="" xmlns:a16="http://schemas.microsoft.com/office/drawing/2014/main" id="{90A54EB5-7157-B740-8A0F-EC2698345950}"/>
              </a:ext>
            </a:extLst>
          </p:cNvPr>
          <p:cNvSpPr txBox="1">
            <a:spLocks noGrp="1"/>
          </p:cNvSpPr>
          <p:nvPr>
            <p:ph type="title"/>
          </p:nvPr>
        </p:nvSpPr>
        <p:spPr>
          <a:xfrm>
            <a:off x="533400" y="2196973"/>
            <a:ext cx="8009090" cy="974626"/>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ES" sz="12706" baseline="-20061" dirty="0" smtClean="0"/>
              <a:t>L</a:t>
            </a:r>
            <a:r>
              <a:rPr lang="es-MX" sz="5400" dirty="0" smtClean="0">
                <a:solidFill>
                  <a:srgbClr val="C00000"/>
                </a:solidFill>
              </a:rPr>
              <a:t>os Demás</a:t>
            </a:r>
            <a:r>
              <a:rPr lang="es-MX" sz="5400" dirty="0" smtClean="0"/>
              <a:t/>
            </a:r>
            <a:br>
              <a:rPr lang="es-MX" sz="5400" dirty="0" smtClean="0"/>
            </a:br>
            <a:endParaRPr sz="5400" dirty="0"/>
          </a:p>
        </p:txBody>
      </p:sp>
      <p:sp>
        <p:nvSpPr>
          <p:cNvPr id="8" name="object 14">
            <a:extLst>
              <a:ext uri="{FF2B5EF4-FFF2-40B4-BE49-F238E27FC236}">
                <a16:creationId xmlns="" xmlns:a16="http://schemas.microsoft.com/office/drawing/2014/main"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a:p>
        </p:txBody>
      </p:sp>
      <p:sp>
        <p:nvSpPr>
          <p:cNvPr id="9" name="Oval 8">
            <a:extLst>
              <a:ext uri="{FF2B5EF4-FFF2-40B4-BE49-F238E27FC236}">
                <a16:creationId xmlns="" xmlns:a16="http://schemas.microsoft.com/office/drawing/2014/main" id="{A542659A-4FA0-6F4D-B73D-B428747300F6}"/>
              </a:ext>
            </a:extLst>
          </p:cNvPr>
          <p:cNvSpPr/>
          <p:nvPr/>
        </p:nvSpPr>
        <p:spPr>
          <a:xfrm>
            <a:off x="6477000" y="3884499"/>
            <a:ext cx="2514600" cy="23622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t>Conciencia Social</a:t>
            </a:r>
            <a:endParaRPr lang="en-US" dirty="0"/>
          </a:p>
        </p:txBody>
      </p:sp>
      <p:pic>
        <p:nvPicPr>
          <p:cNvPr id="10" name="9 Imagen" descr="C:\Users\BECAS 3\AppData\Local\Microsoft\Windows\Temporary Internet Files\Content.IE5\XQVOUYMH\gente_normal[1].jpg"/>
          <p:cNvPicPr/>
          <p:nvPr/>
        </p:nvPicPr>
        <p:blipFill>
          <a:blip r:embed="rId2" cstate="print"/>
          <a:srcRect/>
          <a:stretch>
            <a:fillRect/>
          </a:stretch>
        </p:blipFill>
        <p:spPr bwMode="auto">
          <a:xfrm>
            <a:off x="6858000" y="4191000"/>
            <a:ext cx="1676400" cy="1371599"/>
          </a:xfrm>
          <a:prstGeom prst="rect">
            <a:avLst/>
          </a:prstGeom>
          <a:noFill/>
          <a:ln w="9525">
            <a:noFill/>
            <a:miter lim="800000"/>
            <a:headEnd/>
            <a:tailEnd/>
          </a:ln>
        </p:spPr>
      </p:pic>
    </p:spTree>
    <p:extLst>
      <p:ext uri="{BB962C8B-B14F-4D97-AF65-F5344CB8AC3E}">
        <p14:creationId xmlns="" xmlns:p14="http://schemas.microsoft.com/office/powerpoint/2010/main"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 xmlns:a16="http://schemas.microsoft.com/office/drawing/2014/main"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p:spPr>
      </p:pic>
      <p:sp>
        <p:nvSpPr>
          <p:cNvPr id="17" name="Rectangle 8">
            <a:extLst>
              <a:ext uri="{FF2B5EF4-FFF2-40B4-BE49-F238E27FC236}">
                <a16:creationId xmlns="" xmlns:a16="http://schemas.microsoft.com/office/drawing/2014/main" id="{D0AED072-3FD6-894E-BD91-3688E04E582E}"/>
              </a:ext>
            </a:extLst>
          </p:cNvPr>
          <p:cNvSpPr/>
          <p:nvPr/>
        </p:nvSpPr>
        <p:spPr>
          <a:xfrm>
            <a:off x="7348061" y="1164771"/>
            <a:ext cx="1035220" cy="477054"/>
          </a:xfrm>
          <a:prstGeom prst="rect">
            <a:avLst/>
          </a:prstGeom>
        </p:spPr>
        <p:txBody>
          <a:bodyPr wrap="none">
            <a:spAutoFit/>
          </a:bodyPr>
          <a:lstStyle/>
          <a:p>
            <a:pPr marL="14941">
              <a:spcBef>
                <a:spcPts val="447"/>
              </a:spcBef>
            </a:pPr>
            <a:r>
              <a:rPr lang="en-US" sz="2500" b="1" spc="-5" dirty="0">
                <a:solidFill>
                  <a:srgbClr val="004A81"/>
                </a:solidFill>
                <a:latin typeface="Soberana Sans"/>
                <a:cs typeface="Soberana Sans"/>
              </a:rPr>
              <a:t>3</a:t>
            </a:r>
            <a:r>
              <a:rPr lang="en-US" sz="2500" b="1" spc="-5" dirty="0" smtClean="0">
                <a:solidFill>
                  <a:srgbClr val="004A81"/>
                </a:solidFill>
                <a:latin typeface="Soberana Sans"/>
                <a:cs typeface="Soberana Sans"/>
              </a:rPr>
              <a:t> </a:t>
            </a:r>
            <a:r>
              <a:rPr lang="en-US" sz="2500" b="1" spc="-5" dirty="0">
                <a:solidFill>
                  <a:srgbClr val="004A81"/>
                </a:solidFill>
                <a:latin typeface="Soberana Sans"/>
                <a:cs typeface="Soberana Sans"/>
              </a:rPr>
              <a:t>min</a:t>
            </a:r>
            <a:endParaRPr lang="en-US" sz="2500" dirty="0">
              <a:solidFill>
                <a:srgbClr val="004A81"/>
              </a:solidFill>
              <a:latin typeface="Soberana Sans"/>
              <a:cs typeface="Soberana Sans"/>
            </a:endParaRPr>
          </a:p>
        </p:txBody>
      </p:sp>
      <p:sp>
        <p:nvSpPr>
          <p:cNvPr id="18" name="object 8">
            <a:extLst>
              <a:ext uri="{FF2B5EF4-FFF2-40B4-BE49-F238E27FC236}">
                <a16:creationId xmlns="" xmlns:a16="http://schemas.microsoft.com/office/drawing/2014/main"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19" name="object 8">
            <a:extLst>
              <a:ext uri="{FF2B5EF4-FFF2-40B4-BE49-F238E27FC236}">
                <a16:creationId xmlns="" xmlns:a16="http://schemas.microsoft.com/office/drawing/2014/main"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3" name="Imagen 2">
            <a:extLst>
              <a:ext uri="{FF2B5EF4-FFF2-40B4-BE49-F238E27FC236}">
                <a16:creationId xmlns="" xmlns:a16="http://schemas.microsoft.com/office/drawing/2014/main" id="{1DF1F269-802B-7143-93E7-6C65E080850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24400" y="1295400"/>
            <a:ext cx="3190063" cy="4953000"/>
          </a:xfrm>
          <a:prstGeom prst="rect">
            <a:avLst/>
          </a:prstGeom>
        </p:spPr>
      </p:pic>
      <p:sp>
        <p:nvSpPr>
          <p:cNvPr id="15" name="object 10">
            <a:extLst>
              <a:ext uri="{FF2B5EF4-FFF2-40B4-BE49-F238E27FC236}">
                <a16:creationId xmlns="" xmlns:a16="http://schemas.microsoft.com/office/drawing/2014/main" id="{1C3E75F3-53B5-C147-A4CD-E3E61C64C996}"/>
              </a:ext>
            </a:extLst>
          </p:cNvPr>
          <p:cNvSpPr txBox="1"/>
          <p:nvPr/>
        </p:nvSpPr>
        <p:spPr>
          <a:xfrm>
            <a:off x="229197" y="333613"/>
            <a:ext cx="5107283" cy="3693319"/>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a:t>
            </a:r>
            <a:r>
              <a:rPr lang="es-ES" sz="2400" dirty="0" smtClean="0">
                <a:latin typeface="Soberana Sans"/>
                <a:cs typeface="Soberana Sans"/>
              </a:rPr>
              <a:t>lección</a:t>
            </a:r>
          </a:p>
          <a:p>
            <a:endParaRPr lang="es-ES" sz="2400" dirty="0" smtClean="0">
              <a:latin typeface="Soberana Sans"/>
              <a:cs typeface="Soberana Sans"/>
            </a:endParaRPr>
          </a:p>
          <a:p>
            <a:endParaRPr lang="es-ES" sz="2400" dirty="0" smtClean="0">
              <a:latin typeface="Soberana Sans"/>
              <a:cs typeface="Soberana Sans"/>
            </a:endParaRPr>
          </a:p>
          <a:p>
            <a:r>
              <a:rPr lang="es-MX" sz="2400" dirty="0" smtClean="0"/>
              <a:t>Pida a sus alumnos que escriban en su cuaderno, o dónde estén realizando las actividades lo que aprendieron de esta variación y cómo puede ser útil en su vida cotidiana.</a:t>
            </a:r>
            <a:endParaRPr lang="es-ES" sz="2400" dirty="0" smtClean="0">
              <a:latin typeface="Soberana Sans"/>
              <a:cs typeface="Soberana Sans"/>
            </a:endParaRPr>
          </a:p>
          <a:p>
            <a:endParaRPr sz="2400" dirty="0">
              <a:latin typeface="Soberana Sans"/>
              <a:cs typeface="Soberana Sans"/>
            </a:endParaRPr>
          </a:p>
        </p:txBody>
      </p:sp>
    </p:spTree>
    <p:extLst>
      <p:ext uri="{BB962C8B-B14F-4D97-AF65-F5344CB8AC3E}">
        <p14:creationId xmlns="" xmlns:p14="http://schemas.microsoft.com/office/powerpoint/2010/main"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2">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 xmlns:a16="http://schemas.microsoft.com/office/drawing/2014/main" id="{D8CDE6EA-7FCC-1A40-8768-9D9FE31BD33E}"/>
              </a:ext>
            </a:extLst>
          </p:cNvPr>
          <p:cNvSpPr/>
          <p:nvPr/>
        </p:nvSpPr>
        <p:spPr>
          <a:xfrm>
            <a:off x="0" y="714692"/>
            <a:ext cx="8077200" cy="5714385"/>
          </a:xfrm>
          <a:prstGeom prst="rect">
            <a:avLst/>
          </a:prstGeom>
        </p:spPr>
        <p:txBody>
          <a:bodyPr wrap="square">
            <a:spAutoFit/>
          </a:bodyPr>
          <a:lstStyle/>
          <a:p>
            <a:pPr marL="14941">
              <a:spcBef>
                <a:spcPts val="447"/>
              </a:spcBef>
            </a:pPr>
            <a:r>
              <a:rPr lang="es-MX" sz="3200" b="1" dirty="0" smtClean="0"/>
              <a:t>CONTEXTO</a:t>
            </a:r>
          </a:p>
          <a:p>
            <a:pPr marL="14941">
              <a:spcBef>
                <a:spcPts val="447"/>
              </a:spcBef>
            </a:pPr>
            <a:endParaRPr lang="es-MX" sz="3200" b="1" dirty="0" smtClean="0"/>
          </a:p>
          <a:p>
            <a:pPr marL="14941" algn="just">
              <a:spcBef>
                <a:spcPts val="447"/>
              </a:spcBef>
            </a:pPr>
            <a:r>
              <a:rPr lang="es-MX" sz="2400" dirty="0" smtClean="0">
                <a:latin typeface="Arial Black" pitchFamily="34" charset="0"/>
              </a:rPr>
              <a:t>La toma de perspectiva es una habilidad que facilita el reconocimiento del otro y de sus puntos de vista, por lo que amplía la comprensión del mundo. </a:t>
            </a:r>
          </a:p>
          <a:p>
            <a:pPr marL="14941" algn="just">
              <a:spcBef>
                <a:spcPts val="447"/>
              </a:spcBef>
            </a:pPr>
            <a:endParaRPr lang="es-MX" sz="2400" dirty="0" smtClean="0">
              <a:latin typeface="Arial Black" pitchFamily="34" charset="0"/>
            </a:endParaRPr>
          </a:p>
          <a:p>
            <a:pPr marL="14941" algn="just">
              <a:spcBef>
                <a:spcPts val="447"/>
              </a:spcBef>
            </a:pPr>
            <a:r>
              <a:rPr lang="es-MX" sz="2400" dirty="0" smtClean="0">
                <a:latin typeface="Arial Black" pitchFamily="34" charset="0"/>
              </a:rPr>
              <a:t>En el contexto escolar, las relaciones interpersonales son pilar del aprendizaje, de tal forma que desarrollar la habilidad de mirar las situaciones desde perspectivas diversas, es una manera cotidiana de enriquecer los contenidos de las asignaturas y la comprensión de distintos  aspectos de la vida.</a:t>
            </a:r>
          </a:p>
        </p:txBody>
      </p:sp>
      <p:pic>
        <p:nvPicPr>
          <p:cNvPr id="3" name="Picture 2">
            <a:extLst>
              <a:ext uri="{FF2B5EF4-FFF2-40B4-BE49-F238E27FC236}">
                <a16:creationId xmlns="" xmlns:a16="http://schemas.microsoft.com/office/drawing/2014/main" id="{1329982E-4A41-0149-B81B-7C5AD95181C4}"/>
              </a:ext>
            </a:extLst>
          </p:cNvPr>
          <p:cNvPicPr>
            <a:picLocks noChangeAspect="1"/>
          </p:cNvPicPr>
          <p:nvPr/>
        </p:nvPicPr>
        <p:blipFill>
          <a:blip r:embed="rId3" cstate="print">
            <a:lum bright="70000" contrast="-70000"/>
          </a:blip>
          <a:stretch>
            <a:fillRect/>
          </a:stretch>
        </p:blipFill>
        <p:spPr>
          <a:xfrm>
            <a:off x="8001000" y="4343400"/>
            <a:ext cx="1143000" cy="1993900"/>
          </a:xfrm>
          <a:prstGeom prst="rect">
            <a:avLst/>
          </a:prstGeom>
        </p:spPr>
      </p:pic>
    </p:spTree>
    <p:extLst>
      <p:ext uri="{BB962C8B-B14F-4D97-AF65-F5344CB8AC3E}">
        <p14:creationId xmlns="" xmlns:p14="http://schemas.microsoft.com/office/powerpoint/2010/main"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 xmlns:a16="http://schemas.microsoft.com/office/drawing/2014/main" id="{3224F731-B888-5F47-8F28-25747EE91283}"/>
              </a:ext>
            </a:extLst>
          </p:cNvPr>
          <p:cNvSpPr/>
          <p:nvPr/>
        </p:nvSpPr>
        <p:spPr>
          <a:xfrm>
            <a:off x="0" y="-152400"/>
            <a:ext cx="9143999" cy="7140416"/>
          </a:xfrm>
          <a:prstGeom prst="rect">
            <a:avLst/>
          </a:prstGeom>
        </p:spPr>
        <p:txBody>
          <a:bodyPr wrap="square">
            <a:spAutoFit/>
          </a:bodyPr>
          <a:lstStyle/>
          <a:p>
            <a:pPr algn="ctr"/>
            <a:r>
              <a:rPr lang="en-US" sz="3200" b="1" dirty="0" smtClean="0">
                <a:solidFill>
                  <a:schemeClr val="bg1"/>
                </a:solidFill>
                <a:latin typeface="Soberana Sans" panose="02000000000000000000" pitchFamily="50" charset="0"/>
                <a:cs typeface="Soberana Sans"/>
              </a:rPr>
              <a:t>I</a:t>
            </a:r>
            <a:r>
              <a:rPr lang="es-MX" sz="3200" dirty="0" smtClean="0"/>
              <a:t> </a:t>
            </a:r>
            <a:r>
              <a:rPr lang="es-MX" sz="2800" dirty="0" smtClean="0">
                <a:latin typeface="Arial Black" pitchFamily="34" charset="0"/>
              </a:rPr>
              <a:t>¿Cuál es el objetivo de la actividad? </a:t>
            </a:r>
          </a:p>
          <a:p>
            <a:pPr algn="just"/>
            <a:r>
              <a:rPr lang="es-MX" sz="2000" b="1" dirty="0" smtClean="0">
                <a:solidFill>
                  <a:schemeClr val="accent5">
                    <a:lumMod val="75000"/>
                  </a:schemeClr>
                </a:solidFill>
                <a:latin typeface="Arial" pitchFamily="34" charset="0"/>
                <a:cs typeface="Arial" pitchFamily="34" charset="0"/>
              </a:rPr>
              <a:t>Que los estudiantes reconozcan la importancia de entender, considerar y apreciar los puntos de vista de otras personas a través de la toma de perspectiva.</a:t>
            </a:r>
            <a:endParaRPr lang="es-ES" sz="2000" b="1" dirty="0" smtClean="0">
              <a:solidFill>
                <a:schemeClr val="accent5">
                  <a:lumMod val="75000"/>
                </a:schemeClr>
              </a:solidFill>
              <a:latin typeface="Arial" pitchFamily="34" charset="0"/>
              <a:cs typeface="Arial" pitchFamily="34" charset="0"/>
            </a:endParaRPr>
          </a:p>
          <a:p>
            <a:pPr algn="just"/>
            <a:r>
              <a:rPr lang="es-MX" sz="2800" dirty="0" smtClean="0">
                <a:latin typeface="Arial Black" pitchFamily="34" charset="0"/>
              </a:rPr>
              <a:t>¿Por qué es importante?</a:t>
            </a:r>
          </a:p>
          <a:p>
            <a:pPr algn="just"/>
            <a:r>
              <a:rPr lang="es-MX" sz="2000" b="1" dirty="0" smtClean="0">
                <a:solidFill>
                  <a:schemeClr val="accent3">
                    <a:lumMod val="75000"/>
                  </a:schemeClr>
                </a:solidFill>
                <a:latin typeface="Arial" pitchFamily="34" charset="0"/>
                <a:cs typeface="Arial" pitchFamily="34" charset="0"/>
              </a:rPr>
              <a:t>Porque la toma de perspectiva favorece el desarrollo integral de los jóvenes al comprender distintos puntos de vista, que a su vez fortalece las relaciones interpersonales.</a:t>
            </a:r>
          </a:p>
          <a:p>
            <a:pPr algn="just"/>
            <a:r>
              <a:rPr lang="es-MX" sz="1800" i="1" dirty="0" smtClean="0">
                <a:latin typeface="Arial Black" pitchFamily="34" charset="0"/>
              </a:rPr>
              <a:t>Invita a los estudiantes a leer la introducción de la actividad</a:t>
            </a:r>
            <a:r>
              <a:rPr lang="es-MX" sz="1800" dirty="0" smtClean="0">
                <a:latin typeface="Arial Black" pitchFamily="34" charset="0"/>
              </a:rPr>
              <a:t>.</a:t>
            </a:r>
            <a:endParaRPr lang="en-US" sz="1800" dirty="0" smtClean="0">
              <a:solidFill>
                <a:schemeClr val="bg1"/>
              </a:solidFill>
              <a:latin typeface="Arial Black" pitchFamily="34" charset="0"/>
              <a:cs typeface="Soberana Sans"/>
            </a:endParaRPr>
          </a:p>
          <a:p>
            <a:pPr algn="just"/>
            <a:endParaRPr lang="es-ES" sz="2000" dirty="0" smtClean="0">
              <a:solidFill>
                <a:schemeClr val="bg1"/>
              </a:solidFill>
              <a:latin typeface="Arial Black" pitchFamily="34" charset="0"/>
            </a:endParaRPr>
          </a:p>
          <a:p>
            <a:pPr algn="just"/>
            <a:r>
              <a:rPr lang="es-ES" sz="2000" dirty="0" smtClean="0">
                <a:solidFill>
                  <a:schemeClr val="bg1"/>
                </a:solidFill>
                <a:latin typeface="Arial Black" pitchFamily="34" charset="0"/>
              </a:rPr>
              <a:t>INTRODUCCIÓN:</a:t>
            </a:r>
          </a:p>
          <a:p>
            <a:pPr algn="just"/>
            <a:r>
              <a:rPr lang="es-ES" sz="2000" dirty="0" smtClean="0">
                <a:solidFill>
                  <a:srgbClr val="C00000"/>
                </a:solidFill>
                <a:latin typeface="Arial Black" pitchFamily="34" charset="0"/>
              </a:rPr>
              <a:t>Las relaciones afectivas permiten conocer y aprender distintas formas de entender el mundo. La toma de perspectiva es un elemento muy importante en este valioso intercambio, pues te permite mirar las cosas desde el lugar de otra persona, ¿cómo lo vería tu mejor amigo?, ¿qué pensaría tu mamá? Así, tu propia perspectiva se amplía y las relaciones se hacen cada vez más cercanas.</a:t>
            </a:r>
          </a:p>
          <a:p>
            <a:pPr algn="just"/>
            <a:r>
              <a:rPr lang="es-ES" sz="2000" dirty="0" smtClean="0">
                <a:solidFill>
                  <a:srgbClr val="C00000"/>
                </a:solidFill>
                <a:latin typeface="Arial Black" pitchFamily="34" charset="0"/>
              </a:rPr>
              <a:t>El Reto es reconocer la importancia de entender, considerar y apreciar los puntos de vista de otras personas a través de la toma de perspectiva.</a:t>
            </a:r>
          </a:p>
          <a:p>
            <a:pPr algn="just"/>
            <a:endParaRPr lang="es-ES" sz="2000" dirty="0" smtClean="0">
              <a:solidFill>
                <a:srgbClr val="C00000"/>
              </a:solidFill>
              <a:latin typeface="Arial Black" pitchFamily="34" charset="0"/>
            </a:endParaRPr>
          </a:p>
        </p:txBody>
      </p:sp>
    </p:spTree>
    <p:extLst>
      <p:ext uri="{BB962C8B-B14F-4D97-AF65-F5344CB8AC3E}">
        <p14:creationId xmlns="" xmlns:p14="http://schemas.microsoft.com/office/powerpoint/2010/main"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75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 xmlns:a16="http://schemas.microsoft.com/office/drawing/2014/main" id="{3224F731-B888-5F47-8F28-25747EE91283}"/>
              </a:ext>
            </a:extLst>
          </p:cNvPr>
          <p:cNvSpPr/>
          <p:nvPr/>
        </p:nvSpPr>
        <p:spPr>
          <a:xfrm>
            <a:off x="0" y="1674674"/>
            <a:ext cx="9144000" cy="2616101"/>
          </a:xfrm>
          <a:prstGeom prst="rect">
            <a:avLst/>
          </a:prstGeom>
        </p:spPr>
        <p:txBody>
          <a:bodyPr wrap="square">
            <a:spAutoFit/>
          </a:bodyPr>
          <a:lstStyle/>
          <a:p>
            <a:pPr algn="just"/>
            <a:r>
              <a:rPr lang="es-MX" sz="2800" dirty="0" smtClean="0">
                <a:latin typeface="Arial Black" pitchFamily="34" charset="0"/>
              </a:rPr>
              <a:t>Introducción para los estudiantes </a:t>
            </a:r>
          </a:p>
          <a:p>
            <a:pPr algn="just"/>
            <a:endParaRPr lang="es-ES" sz="2800" dirty="0" smtClean="0">
              <a:latin typeface="Arial Black" pitchFamily="34" charset="0"/>
            </a:endParaRPr>
          </a:p>
          <a:p>
            <a:pPr algn="just"/>
            <a:endParaRPr lang="es-MX" sz="2800" dirty="0" smtClean="0">
              <a:latin typeface="Arial Black" pitchFamily="34" charset="0"/>
            </a:endParaRPr>
          </a:p>
          <a:p>
            <a:pPr algn="just"/>
            <a:r>
              <a:rPr lang="es-MX" sz="2800" dirty="0" smtClean="0">
                <a:latin typeface="Arial Black" pitchFamily="34" charset="0"/>
              </a:rPr>
              <a:t>Lectura del texto introductorio, de la cita y “El reto es”.</a:t>
            </a:r>
          </a:p>
          <a:p>
            <a:pPr algn="just"/>
            <a:r>
              <a:rPr lang="es-MX" sz="2400" dirty="0" smtClean="0"/>
              <a:t>•</a:t>
            </a:r>
            <a:endParaRPr lang="en-US" sz="2400" dirty="0">
              <a:solidFill>
                <a:schemeClr val="bg1"/>
              </a:solidFill>
              <a:latin typeface="Soberana Sans" panose="02000000000000000000" pitchFamily="2" charset="77"/>
            </a:endParaRPr>
          </a:p>
        </p:txBody>
      </p:sp>
      <p:sp>
        <p:nvSpPr>
          <p:cNvPr id="7" name="6 CuadroTexto"/>
          <p:cNvSpPr txBox="1"/>
          <p:nvPr/>
        </p:nvSpPr>
        <p:spPr>
          <a:xfrm>
            <a:off x="0" y="0"/>
            <a:ext cx="9144000" cy="1077218"/>
          </a:xfrm>
          <a:prstGeom prst="rect">
            <a:avLst/>
          </a:prstGeom>
          <a:noFill/>
        </p:spPr>
        <p:txBody>
          <a:bodyPr wrap="square" rtlCol="0">
            <a:spAutoFit/>
          </a:bodyPr>
          <a:lstStyle/>
          <a:p>
            <a:pPr algn="ctr"/>
            <a:r>
              <a:rPr lang="es-MX" sz="3200" dirty="0" smtClean="0">
                <a:latin typeface="Arial Black" pitchFamily="34" charset="0"/>
              </a:rPr>
              <a:t>Estructura de </a:t>
            </a:r>
            <a:r>
              <a:rPr lang="es-MX" sz="3200" dirty="0" smtClean="0">
                <a:solidFill>
                  <a:schemeClr val="bg1">
                    <a:lumMod val="95000"/>
                  </a:schemeClr>
                </a:solidFill>
                <a:latin typeface="Arial Black" pitchFamily="34" charset="0"/>
              </a:rPr>
              <a:t>la sesión y recomendaciones específicas</a:t>
            </a:r>
            <a:endParaRPr lang="es-MX" sz="3200" dirty="0">
              <a:solidFill>
                <a:schemeClr val="bg1">
                  <a:lumMod val="95000"/>
                </a:schemeClr>
              </a:solidFill>
            </a:endParaRPr>
          </a:p>
        </p:txBody>
      </p:sp>
    </p:spTree>
    <p:extLst>
      <p:ext uri="{BB962C8B-B14F-4D97-AF65-F5344CB8AC3E}">
        <p14:creationId xmlns="" xmlns:p14="http://schemas.microsoft.com/office/powerpoint/2010/main"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0" y="152400"/>
            <a:ext cx="9144000" cy="7007046"/>
          </a:xfrm>
          <a:prstGeom prst="rect">
            <a:avLst/>
          </a:prstGeom>
        </p:spPr>
        <p:txBody>
          <a:bodyPr wrap="square">
            <a:spAutoFit/>
          </a:bodyPr>
          <a:lstStyle/>
          <a:p>
            <a:pPr marL="14941" algn="ctr">
              <a:spcBef>
                <a:spcPts val="447"/>
              </a:spcBef>
            </a:pPr>
            <a:r>
              <a:rPr lang="en-US" sz="2800" b="1" spc="-5" dirty="0" err="1">
                <a:solidFill>
                  <a:srgbClr val="004A81"/>
                </a:solidFill>
                <a:latin typeface="Soberana Sans"/>
                <a:cs typeface="Soberana Sans"/>
              </a:rPr>
              <a:t>Actividad</a:t>
            </a:r>
            <a:r>
              <a:rPr lang="en-US" sz="2800" b="1" spc="-5" dirty="0">
                <a:solidFill>
                  <a:srgbClr val="004A81"/>
                </a:solidFill>
                <a:latin typeface="Soberana Sans"/>
                <a:cs typeface="Soberana Sans"/>
              </a:rPr>
              <a:t> </a:t>
            </a:r>
            <a:r>
              <a:rPr lang="en-US" sz="2800" b="1" dirty="0">
                <a:solidFill>
                  <a:srgbClr val="004A81"/>
                </a:solidFill>
                <a:latin typeface="Soberana Sans"/>
                <a:cs typeface="Soberana Sans"/>
              </a:rPr>
              <a:t>1</a:t>
            </a:r>
            <a:r>
              <a:rPr lang="en-US" sz="2800" b="1" dirty="0" smtClean="0">
                <a:solidFill>
                  <a:srgbClr val="004A81"/>
                </a:solidFill>
                <a:latin typeface="Soberana Sans"/>
                <a:cs typeface="Soberana Sans"/>
              </a:rPr>
              <a:t>.</a:t>
            </a:r>
          </a:p>
          <a:p>
            <a:pPr marL="14941">
              <a:spcBef>
                <a:spcPts val="447"/>
              </a:spcBef>
            </a:pPr>
            <a:r>
              <a:rPr lang="es-MX" sz="2800" dirty="0" smtClean="0"/>
              <a:t>Relajación, visualización y toma de perspectiva.</a:t>
            </a:r>
            <a:endParaRPr lang="en-US" sz="2800" spc="-10" dirty="0">
              <a:solidFill>
                <a:srgbClr val="004A81"/>
              </a:solidFill>
              <a:latin typeface="Soberana Sans"/>
              <a:cs typeface="Soberana Sans"/>
            </a:endParaRPr>
          </a:p>
          <a:p>
            <a:pPr algn="just"/>
            <a:endParaRPr lang="es-ES" sz="2400" dirty="0" smtClean="0">
              <a:latin typeface="Arial" pitchFamily="34" charset="0"/>
              <a:cs typeface="Arial" pitchFamily="34" charset="0"/>
            </a:endParaRPr>
          </a:p>
          <a:p>
            <a:pPr algn="just"/>
            <a:r>
              <a:rPr lang="es-MX" sz="2400" dirty="0" smtClean="0"/>
              <a:t>Solicite a sus estudiantes que se sienten cómodamente y cierren los ojos • Pídales que imaginen a un amigo o amiga que sea muy importante para ellos, en quien confían plenamente. Invítelos a visualizarlo por un minuto. </a:t>
            </a:r>
          </a:p>
          <a:p>
            <a:pPr algn="just"/>
            <a:r>
              <a:rPr lang="es-MX" sz="2400" dirty="0" smtClean="0"/>
              <a:t>• Luego, invítelos a abrirlos ojos y responder en su cuaderno  lo siguiente: </a:t>
            </a:r>
          </a:p>
          <a:p>
            <a:pPr marL="457200" indent="-457200" algn="just">
              <a:buAutoNum type="alphaLcParenR"/>
            </a:pPr>
            <a:r>
              <a:rPr lang="es-ES" sz="1800" dirty="0" smtClean="0"/>
              <a:t>Piensa en alguna situación que haya sido complicada para ti pero fácil de contar. Descríbela brevemente________________________________________________________________</a:t>
            </a:r>
          </a:p>
          <a:p>
            <a:pPr marL="457200" indent="-457200" algn="just">
              <a:buAutoNum type="alphaLcParenR"/>
            </a:pPr>
            <a:r>
              <a:rPr lang="es-ES" sz="1800" dirty="0" smtClean="0"/>
              <a:t>¿Qué crees que pensaría o haría en esa situación la persona que visualizaste?________________________________________________________________</a:t>
            </a:r>
          </a:p>
          <a:p>
            <a:pPr marL="457200" indent="-457200" algn="just">
              <a:buAutoNum type="alphaLcParenR"/>
            </a:pPr>
            <a:r>
              <a:rPr lang="es-ES" sz="1800" dirty="0" smtClean="0"/>
              <a:t>En general ¿qué has aprendido de esa persona que haya hecho ampliar tu perspectiva ante distintas situaciones?_________________________________________________________</a:t>
            </a:r>
          </a:p>
          <a:p>
            <a:pPr marL="457200" indent="-457200" algn="just">
              <a:buAutoNum type="alphaLcParenR"/>
            </a:pPr>
            <a:endParaRPr lang="es-MX" sz="1800" dirty="0" smtClean="0"/>
          </a:p>
          <a:p>
            <a:pPr algn="just"/>
            <a:r>
              <a:rPr lang="es-MX" sz="2400" dirty="0" smtClean="0"/>
              <a:t>• </a:t>
            </a:r>
            <a:r>
              <a:rPr lang="es-MX" sz="2400" i="1" dirty="0" smtClean="0"/>
              <a:t>El objetivo de estas preguntas es que los estudiantes logren visualizar una situación propia, fácil de contar, para conocer el punto de vista de otra persona y cómo éste ha influido en su perspectiva.</a:t>
            </a:r>
            <a:endParaRPr lang="es-MX" sz="2400" i="1" dirty="0" smtClean="0">
              <a:latin typeface="Arial" pitchFamily="34" charset="0"/>
              <a:cs typeface="Arial" pitchFamily="34" charset="0"/>
            </a:endParaRPr>
          </a:p>
          <a:p>
            <a:pPr algn="just"/>
            <a:r>
              <a:rPr lang="es-MX" sz="2400" dirty="0" smtClean="0">
                <a:latin typeface="Arial" pitchFamily="34" charset="0"/>
                <a:cs typeface="Arial" pitchFamily="34" charset="0"/>
              </a:rPr>
              <a:t>•</a:t>
            </a: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 xmlns:a16="http://schemas.microsoft.com/office/drawing/2014/main" id="{A427BBAB-229C-6A48-89CA-BF841E69E54E}"/>
              </a:ext>
            </a:extLst>
          </p:cNvPr>
          <p:cNvSpPr/>
          <p:nvPr/>
        </p:nvSpPr>
        <p:spPr>
          <a:xfrm>
            <a:off x="8108780" y="501134"/>
            <a:ext cx="1035220" cy="477054"/>
          </a:xfrm>
          <a:prstGeom prst="rect">
            <a:avLst/>
          </a:prstGeom>
        </p:spPr>
        <p:txBody>
          <a:bodyPr wrap="none">
            <a:spAutoFit/>
          </a:bodyPr>
          <a:lstStyle/>
          <a:p>
            <a:pPr marL="14941">
              <a:spcBef>
                <a:spcPts val="447"/>
              </a:spcBef>
            </a:pPr>
            <a:r>
              <a:rPr lang="en-US" sz="2500" b="1" spc="-5" dirty="0" smtClean="0">
                <a:solidFill>
                  <a:schemeClr val="tx2">
                    <a:lumMod val="60000"/>
                    <a:lumOff val="40000"/>
                  </a:schemeClr>
                </a:solidFill>
                <a:latin typeface="Soberana Sans"/>
                <a:cs typeface="Soberana Sans"/>
              </a:rPr>
              <a:t>5 </a:t>
            </a:r>
            <a:r>
              <a:rPr lang="en-US" sz="2500" b="1" spc="-5" dirty="0">
                <a:solidFill>
                  <a:schemeClr val="tx2">
                    <a:lumMod val="60000"/>
                    <a:lumOff val="40000"/>
                  </a:schemeClr>
                </a:solidFill>
                <a:latin typeface="Soberana Sans"/>
                <a:cs typeface="Soberana Sans"/>
              </a:rPr>
              <a:t>min</a:t>
            </a:r>
            <a:endParaRPr lang="en-US" sz="25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7239000" y="228600"/>
            <a:ext cx="914400" cy="914400"/>
          </a:xfrm>
          <a:prstGeom prst="rect">
            <a:avLst/>
          </a:prstGeom>
          <a:solidFill>
            <a:schemeClr val="accent6">
              <a:lumMod val="75000"/>
            </a:schemeClr>
          </a:solidFill>
        </p:spPr>
      </p:pic>
    </p:spTree>
    <p:extLst>
      <p:ext uri="{BB962C8B-B14F-4D97-AF65-F5344CB8AC3E}">
        <p14:creationId xmlns="" xmlns:p14="http://schemas.microsoft.com/office/powerpoint/2010/main"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0" y="545604"/>
            <a:ext cx="8991600" cy="4514056"/>
          </a:xfrm>
          <a:prstGeom prst="rect">
            <a:avLst/>
          </a:prstGeom>
        </p:spPr>
        <p:txBody>
          <a:bodyPr wrap="square">
            <a:spAutoFit/>
          </a:bodyPr>
          <a:lstStyle/>
          <a:p>
            <a:pPr marL="14941">
              <a:spcBef>
                <a:spcPts val="447"/>
              </a:spcBef>
            </a:pPr>
            <a:r>
              <a:rPr lang="en-US" sz="4000" b="1" spc="-5" dirty="0" err="1">
                <a:solidFill>
                  <a:srgbClr val="004A81"/>
                </a:solidFill>
                <a:latin typeface="Soberana Sans"/>
                <a:cs typeface="Soberana Sans"/>
              </a:rPr>
              <a:t>Actividad</a:t>
            </a:r>
            <a:r>
              <a:rPr lang="en-US" sz="4000" b="1" spc="-5" dirty="0">
                <a:solidFill>
                  <a:srgbClr val="004A81"/>
                </a:solidFill>
                <a:latin typeface="Soberana Sans"/>
                <a:cs typeface="Soberana Sans"/>
              </a:rPr>
              <a:t> </a:t>
            </a:r>
            <a:r>
              <a:rPr lang="en-US" sz="4000" b="1" dirty="0">
                <a:solidFill>
                  <a:srgbClr val="004A81"/>
                </a:solidFill>
                <a:latin typeface="Soberana Sans"/>
                <a:cs typeface="Soberana Sans"/>
              </a:rPr>
              <a:t>2</a:t>
            </a:r>
            <a:r>
              <a:rPr lang="en-US" sz="4000" b="1" dirty="0" smtClean="0">
                <a:solidFill>
                  <a:srgbClr val="004A81"/>
                </a:solidFill>
                <a:latin typeface="Soberana Sans"/>
                <a:cs typeface="Soberana Sans"/>
              </a:rPr>
              <a:t>.</a:t>
            </a:r>
          </a:p>
          <a:p>
            <a:pPr marL="14941">
              <a:spcBef>
                <a:spcPts val="447"/>
              </a:spcBef>
            </a:pPr>
            <a:r>
              <a:rPr lang="es-MX" sz="4000" dirty="0" smtClean="0"/>
              <a:t>Reflexión grupal. </a:t>
            </a:r>
            <a:endParaRPr lang="en-US" sz="4000" spc="-10" dirty="0">
              <a:solidFill>
                <a:srgbClr val="004A81"/>
              </a:solidFill>
              <a:latin typeface="Soberana Sans"/>
              <a:cs typeface="Soberana Sans"/>
            </a:endParaRPr>
          </a:p>
          <a:p>
            <a:endParaRPr lang="en-US" sz="1200" dirty="0">
              <a:latin typeface="Soberana Sans" panose="02000000000000000000" pitchFamily="2" charset="77"/>
            </a:endParaRPr>
          </a:p>
          <a:p>
            <a:pPr algn="just"/>
            <a:r>
              <a:rPr lang="es-MX" sz="2400" dirty="0" smtClean="0"/>
              <a:t>Pregunte al grupo ¿Cómo al considerar los sentimientos y pensamientos de los demás puede posibilitar la resolución de problemas de una manera sana y pacífica? </a:t>
            </a:r>
          </a:p>
          <a:p>
            <a:pPr algn="just"/>
            <a:endParaRPr lang="es-MX" sz="2400" dirty="0" smtClean="0"/>
          </a:p>
          <a:p>
            <a:pPr algn="just"/>
            <a:r>
              <a:rPr lang="es-MX" sz="2400" dirty="0" smtClean="0"/>
              <a:t>• Dé la palabra a dos o tres estudiantes que quieran participar. </a:t>
            </a:r>
          </a:p>
          <a:p>
            <a:pPr algn="just"/>
            <a:endParaRPr lang="es-MX" sz="2400" dirty="0" smtClean="0"/>
          </a:p>
          <a:p>
            <a:pPr algn="just"/>
            <a:r>
              <a:rPr lang="es-MX" sz="2400" dirty="0" smtClean="0"/>
              <a:t>• Comparta su propia reflexión sobre la importancia de la toma de perspectiva en el aula</a:t>
            </a:r>
            <a:endParaRPr lang="en-US" sz="1200" dirty="0"/>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 xmlns:a16="http://schemas.microsoft.com/office/drawing/2014/main" id="{A427BBAB-229C-6A48-89CA-BF841E69E54E}"/>
              </a:ext>
            </a:extLst>
          </p:cNvPr>
          <p:cNvSpPr/>
          <p:nvPr/>
        </p:nvSpPr>
        <p:spPr>
          <a:xfrm>
            <a:off x="7340238" y="501134"/>
            <a:ext cx="1035220" cy="477054"/>
          </a:xfrm>
          <a:prstGeom prst="rect">
            <a:avLst/>
          </a:prstGeom>
        </p:spPr>
        <p:txBody>
          <a:bodyPr wrap="none">
            <a:spAutoFit/>
          </a:bodyPr>
          <a:lstStyle/>
          <a:p>
            <a:pPr marL="14941">
              <a:spcBef>
                <a:spcPts val="447"/>
              </a:spcBef>
            </a:pPr>
            <a:r>
              <a:rPr lang="en-US" sz="2500" b="1" spc="-5" dirty="0" smtClean="0">
                <a:solidFill>
                  <a:schemeClr val="tx2">
                    <a:lumMod val="60000"/>
                    <a:lumOff val="40000"/>
                  </a:schemeClr>
                </a:solidFill>
                <a:latin typeface="Soberana Sans"/>
                <a:cs typeface="Soberana Sans"/>
              </a:rPr>
              <a:t>5 </a:t>
            </a:r>
            <a:r>
              <a:rPr lang="en-US" sz="2500" b="1" spc="-5" dirty="0">
                <a:solidFill>
                  <a:schemeClr val="tx2">
                    <a:lumMod val="60000"/>
                    <a:lumOff val="40000"/>
                  </a:schemeClr>
                </a:solidFill>
                <a:latin typeface="Soberana Sans"/>
                <a:cs typeface="Soberana Sans"/>
              </a:rPr>
              <a:t>min</a:t>
            </a:r>
            <a:endParaRPr lang="en-US" sz="25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Tree>
    <p:extLst>
      <p:ext uri="{BB962C8B-B14F-4D97-AF65-F5344CB8AC3E}">
        <p14:creationId xmlns="" xmlns:p14="http://schemas.microsoft.com/office/powerpoint/2010/main"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228600" y="586800"/>
            <a:ext cx="8915400" cy="4770537"/>
          </a:xfrm>
          <a:prstGeom prst="rect">
            <a:avLst/>
          </a:prstGeom>
        </p:spPr>
        <p:txBody>
          <a:bodyPr wrap="square">
            <a:spAutoFit/>
          </a:bodyPr>
          <a:lstStyle/>
          <a:p>
            <a:pPr marL="14941">
              <a:spcBef>
                <a:spcPts val="447"/>
              </a:spcBef>
            </a:pPr>
            <a:r>
              <a:rPr lang="en-US" sz="4000" b="1" spc="-5" dirty="0" smtClean="0">
                <a:solidFill>
                  <a:srgbClr val="004A81"/>
                </a:solidFill>
                <a:latin typeface="Soberana Sans"/>
                <a:cs typeface="Soberana Sans"/>
              </a:rPr>
              <a:t>REAFIRMO Y ORDENO</a:t>
            </a:r>
            <a:r>
              <a:rPr lang="en-US" sz="4000" b="1" dirty="0" smtClean="0">
                <a:solidFill>
                  <a:srgbClr val="004A81"/>
                </a:solidFill>
                <a:latin typeface="Soberana Sans"/>
                <a:cs typeface="Soberana Sans"/>
              </a:rPr>
              <a:t>.</a:t>
            </a:r>
            <a:endParaRPr lang="en-US" sz="1200" dirty="0">
              <a:latin typeface="Soberana Sans" panose="02000000000000000000" pitchFamily="2" charset="77"/>
            </a:endParaRPr>
          </a:p>
          <a:p>
            <a:pPr algn="just"/>
            <a:endParaRPr lang="es-ES" sz="2400" dirty="0" smtClean="0"/>
          </a:p>
          <a:p>
            <a:pPr algn="just"/>
            <a:endParaRPr lang="es-MX" sz="2400" dirty="0" smtClean="0"/>
          </a:p>
          <a:p>
            <a:pPr algn="just"/>
            <a:r>
              <a:rPr lang="es-MX" sz="2400" dirty="0" smtClean="0"/>
              <a:t>Pida a un alumno que lea en voz alta el texto, y al resto del grupo que siga la lectura en silencio. </a:t>
            </a:r>
          </a:p>
          <a:p>
            <a:pPr algn="just"/>
            <a:endParaRPr lang="es-ES" sz="2400" dirty="0" smtClean="0"/>
          </a:p>
          <a:p>
            <a:pPr algn="just"/>
            <a:endParaRPr lang="es-MX" sz="2400" dirty="0" smtClean="0"/>
          </a:p>
          <a:p>
            <a:pPr algn="just"/>
            <a:r>
              <a:rPr lang="es-MX" sz="2400" dirty="0" smtClean="0"/>
              <a:t>• Invítelos a que mencionen algún ejemplo de personas que han influido en la consolidación de relaciones constructivas.</a:t>
            </a:r>
          </a:p>
          <a:p>
            <a:pPr algn="just"/>
            <a:endParaRPr lang="es-MX" sz="2400" dirty="0" smtClean="0">
              <a:latin typeface="Arial" pitchFamily="34" charset="0"/>
              <a:cs typeface="Arial" pitchFamily="34" charset="0"/>
            </a:endParaRPr>
          </a:p>
          <a:p>
            <a:pPr algn="just"/>
            <a:endParaRPr lang="es-MX" sz="2400" dirty="0" smtClean="0"/>
          </a:p>
          <a:p>
            <a:pPr algn="just"/>
            <a:endParaRPr lang="en-US" sz="2400" dirty="0" smtClean="0">
              <a:latin typeface="Soberana Sans" panose="02000000000000000000" pitchFamily="2" charset="77"/>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 xmlns:a16="http://schemas.microsoft.com/office/drawing/2014/main" id="{A427BBAB-229C-6A48-89CA-BF841E69E54E}"/>
              </a:ext>
            </a:extLst>
          </p:cNvPr>
          <p:cNvSpPr/>
          <p:nvPr/>
        </p:nvSpPr>
        <p:spPr>
          <a:xfrm>
            <a:off x="7340238" y="501134"/>
            <a:ext cx="1035220" cy="477054"/>
          </a:xfrm>
          <a:prstGeom prst="rect">
            <a:avLst/>
          </a:prstGeom>
        </p:spPr>
        <p:txBody>
          <a:bodyPr wrap="none">
            <a:spAutoFit/>
          </a:bodyPr>
          <a:lstStyle/>
          <a:p>
            <a:pPr marL="14941">
              <a:spcBef>
                <a:spcPts val="447"/>
              </a:spcBef>
            </a:pPr>
            <a:r>
              <a:rPr lang="en-US" sz="2500" b="1" spc="-5" dirty="0">
                <a:solidFill>
                  <a:schemeClr val="tx2">
                    <a:lumMod val="60000"/>
                    <a:lumOff val="40000"/>
                  </a:schemeClr>
                </a:solidFill>
                <a:latin typeface="Soberana Sans"/>
                <a:cs typeface="Soberana Sans"/>
              </a:rPr>
              <a:t>5</a:t>
            </a:r>
            <a:r>
              <a:rPr lang="en-US" sz="2500" b="1" spc="-5" dirty="0" smtClean="0">
                <a:solidFill>
                  <a:schemeClr val="tx2">
                    <a:lumMod val="60000"/>
                    <a:lumOff val="40000"/>
                  </a:schemeClr>
                </a:solidFill>
                <a:latin typeface="Soberana Sans"/>
                <a:cs typeface="Soberana Sans"/>
              </a:rPr>
              <a:t> </a:t>
            </a:r>
            <a:r>
              <a:rPr lang="en-US" sz="2500" b="1" spc="-5" dirty="0">
                <a:solidFill>
                  <a:schemeClr val="tx2">
                    <a:lumMod val="60000"/>
                    <a:lumOff val="40000"/>
                  </a:schemeClr>
                </a:solidFill>
                <a:latin typeface="Soberana Sans"/>
                <a:cs typeface="Soberana Sans"/>
              </a:rPr>
              <a:t>min</a:t>
            </a:r>
            <a:endParaRPr lang="en-US" sz="25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Tree>
    <p:extLst>
      <p:ext uri="{BB962C8B-B14F-4D97-AF65-F5344CB8AC3E}">
        <p14:creationId xmlns="" xmlns:p14="http://schemas.microsoft.com/office/powerpoint/2010/main" val="2395081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 xmlns:a16="http://schemas.microsoft.com/office/drawing/2014/main"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endParaRPr sz="1900"/>
          </a:p>
        </p:txBody>
      </p:sp>
      <p:sp>
        <p:nvSpPr>
          <p:cNvPr id="6" name="object 34">
            <a:extLst>
              <a:ext uri="{FF2B5EF4-FFF2-40B4-BE49-F238E27FC236}">
                <a16:creationId xmlns="" xmlns:a16="http://schemas.microsoft.com/office/drawing/2014/main"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 xmlns:a16="http://schemas.microsoft.com/office/drawing/2014/main" id="{7AA2F7C0-3915-F041-9113-36F645B9863A}"/>
              </a:ext>
            </a:extLst>
          </p:cNvPr>
          <p:cNvSpPr txBox="1"/>
          <p:nvPr/>
        </p:nvSpPr>
        <p:spPr>
          <a:xfrm>
            <a:off x="228600" y="457200"/>
            <a:ext cx="8534400" cy="6211203"/>
          </a:xfrm>
          <a:prstGeom prst="rect">
            <a:avLst/>
          </a:prstGeom>
        </p:spPr>
        <p:txBody>
          <a:bodyPr vert="horz" wrap="square" lIns="0" tIns="62753" rIns="0" bIns="0" rtlCol="0">
            <a:spAutoFit/>
          </a:bodyPr>
          <a:lstStyle/>
          <a:p>
            <a:pPr marR="5080" algn="just">
              <a:spcBef>
                <a:spcPts val="100"/>
              </a:spcBef>
              <a:buFont typeface="Arial" pitchFamily="34" charset="0"/>
              <a:buChar char="•"/>
            </a:pPr>
            <a:r>
              <a:rPr lang="es-MX" sz="2000" dirty="0" smtClean="0"/>
              <a:t>Sugiera a sus alumnos a leer y poner en práctica las secciones. </a:t>
            </a:r>
          </a:p>
          <a:p>
            <a:pPr marR="5080" algn="just">
              <a:spcBef>
                <a:spcPts val="100"/>
              </a:spcBef>
              <a:buFont typeface="Arial" pitchFamily="34" charset="0"/>
              <a:buChar char="•"/>
            </a:pPr>
            <a:endParaRPr lang="es-MX" sz="2000" dirty="0" smtClean="0"/>
          </a:p>
          <a:p>
            <a:pPr marR="5080" algn="just">
              <a:spcBef>
                <a:spcPts val="100"/>
              </a:spcBef>
              <a:buFont typeface="Arial" pitchFamily="34" charset="0"/>
              <a:buChar char="•"/>
            </a:pPr>
            <a:r>
              <a:rPr lang="es-MX" sz="2000" dirty="0" smtClean="0"/>
              <a:t>Le sugerimos realizar las actividades antes de estar frente a grupo y detectar algunas cosas que pueden darse en él cuando esté implementando la variación, con el fin de prever sus respuestas. </a:t>
            </a:r>
          </a:p>
          <a:p>
            <a:pPr marR="5080" algn="just">
              <a:spcBef>
                <a:spcPts val="100"/>
              </a:spcBef>
              <a:buFont typeface="Arial" pitchFamily="34" charset="0"/>
              <a:buChar char="•"/>
            </a:pPr>
            <a:endParaRPr lang="es-MX" sz="2000" dirty="0" smtClean="0"/>
          </a:p>
          <a:p>
            <a:pPr marR="5080" algn="just">
              <a:spcBef>
                <a:spcPts val="100"/>
              </a:spcBef>
              <a:buFont typeface="Arial" pitchFamily="34" charset="0"/>
              <a:buChar char="•"/>
            </a:pPr>
            <a:r>
              <a:rPr lang="es-MX" sz="2000" dirty="0" smtClean="0"/>
              <a:t>Se recomienda incluir por igual a todos los estudiantes en las actividades de las variaciones, poniendo énfasis en aquellos con discapacidad, alumnos en situación de calle, con aptitudes sobresalientes, con enfermedades crónicas, entre otras condiciones. </a:t>
            </a:r>
          </a:p>
          <a:p>
            <a:pPr marR="5080" algn="just">
              <a:spcBef>
                <a:spcPts val="100"/>
              </a:spcBef>
              <a:buFont typeface="Arial" pitchFamily="34" charset="0"/>
              <a:buChar char="•"/>
            </a:pPr>
            <a:endParaRPr lang="es-MX" sz="2000" dirty="0" smtClean="0"/>
          </a:p>
          <a:p>
            <a:pPr marR="5080" algn="just">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r>
              <a:rPr lang="es-MX" sz="2000" dirty="0" smtClean="0"/>
              <a:t>Si tiene dudas puede consultar el documento Equidad e Inclusión (Modelo educativo. México: SEP, 2017) y el Artículo primero de la Constitución Política de los Estados Unidos Mexicanos, disponibles en los siguientes enlaces: http://www.sems.gob.mx/work/models/sems/Resource/12302/1/images/equidad-e-inclusion.pdf</a:t>
            </a:r>
            <a:endParaRPr lang="en-US" sz="2000" spc="-15" dirty="0" smtClean="0">
              <a:latin typeface="Soberana Sans" panose="02000000000000000000" pitchFamily="2" charset="77"/>
              <a:cs typeface="Soberana Sans"/>
            </a:endParaRPr>
          </a:p>
          <a:p>
            <a:pPr marR="5080">
              <a:spcBef>
                <a:spcPts val="100"/>
              </a:spcBef>
            </a:pPr>
            <a:endParaRPr lang="en-US" sz="2000" spc="-15" dirty="0" smtClean="0">
              <a:latin typeface="Soberana Sans" panose="02000000000000000000" pitchFamily="2" charset="77"/>
              <a:cs typeface="Soberana Sans"/>
            </a:endParaRPr>
          </a:p>
        </p:txBody>
      </p:sp>
      <p:sp>
        <p:nvSpPr>
          <p:cNvPr id="9" name="object 10">
            <a:extLst>
              <a:ext uri="{FF2B5EF4-FFF2-40B4-BE49-F238E27FC236}">
                <a16:creationId xmlns="" xmlns:a16="http://schemas.microsoft.com/office/drawing/2014/main" id="{29700AC3-8E6B-3242-A3F9-D407FB9AF115}"/>
              </a:ext>
            </a:extLst>
          </p:cNvPr>
          <p:cNvSpPr/>
          <p:nvPr/>
        </p:nvSpPr>
        <p:spPr>
          <a:xfrm>
            <a:off x="304800" y="38862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 xmlns:p14="http://schemas.microsoft.com/office/powerpoint/2010/main" val="234878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 xmlns:a16="http://schemas.microsoft.com/office/drawing/2014/main" id="{442181FA-95F4-AD46-A6C4-B05EF93DD585}"/>
              </a:ext>
            </a:extLst>
          </p:cNvPr>
          <p:cNvSpPr/>
          <p:nvPr/>
        </p:nvSpPr>
        <p:spPr>
          <a:xfrm>
            <a:off x="0" y="4572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endParaRPr sz="1900"/>
          </a:p>
        </p:txBody>
      </p:sp>
      <p:sp>
        <p:nvSpPr>
          <p:cNvPr id="6" name="object 34">
            <a:extLst>
              <a:ext uri="{FF2B5EF4-FFF2-40B4-BE49-F238E27FC236}">
                <a16:creationId xmlns="" xmlns:a16="http://schemas.microsoft.com/office/drawing/2014/main" id="{E754D0E2-1A68-F040-940E-A10FFF65897C}"/>
              </a:ext>
            </a:extLst>
          </p:cNvPr>
          <p:cNvSpPr txBox="1"/>
          <p:nvPr/>
        </p:nvSpPr>
        <p:spPr>
          <a:xfrm>
            <a:off x="685800" y="-18063"/>
            <a:ext cx="7620000" cy="322863"/>
          </a:xfrm>
          <a:prstGeom prst="rect">
            <a:avLst/>
          </a:prstGeom>
        </p:spPr>
        <p:txBody>
          <a:bodyPr vert="horz" wrap="square" lIns="0" tIns="14941" rIns="0" bIns="0" rtlCol="0">
            <a:spAutoFit/>
          </a:bodyPr>
          <a:lstStyle/>
          <a:p>
            <a:pPr marL="14941">
              <a:spcBef>
                <a:spcPts val="117"/>
              </a:spcBef>
            </a:pPr>
            <a:r>
              <a:rPr lang="es-ES" sz="2000" b="1" spc="-5" dirty="0" smtClean="0">
                <a:solidFill>
                  <a:srgbClr val="FFFFFF"/>
                </a:solidFill>
                <a:latin typeface="Soberana Sans"/>
                <a:cs typeface="Soberana Sans"/>
              </a:rPr>
              <a:t>Evaluación de la </a:t>
            </a:r>
            <a:r>
              <a:rPr lang="es-ES" sz="2000" b="1" spc="-5" dirty="0" smtClean="0">
                <a:solidFill>
                  <a:srgbClr val="FFFFFF"/>
                </a:solidFill>
                <a:latin typeface="Soberana Sans"/>
                <a:cs typeface="Soberana Sans"/>
              </a:rPr>
              <a:t>sesión </a:t>
            </a:r>
            <a:r>
              <a:rPr lang="es-ES" sz="2000" b="1" spc="-5" dirty="0" smtClean="0">
                <a:solidFill>
                  <a:srgbClr val="FFFFFF"/>
                </a:solidFill>
                <a:latin typeface="Soberana Sans"/>
                <a:cs typeface="Soberana Sans"/>
              </a:rPr>
              <a:t>       Prepa</a:t>
            </a:r>
            <a:r>
              <a:rPr lang="es-ES" sz="2000" b="1" spc="-5" dirty="0" smtClean="0">
                <a:solidFill>
                  <a:srgbClr val="FFFFFF"/>
                </a:solidFill>
                <a:latin typeface="Soberana Sans"/>
                <a:cs typeface="Soberana Sans"/>
              </a:rPr>
              <a:t>:     Grupo:        Turno: </a:t>
            </a:r>
            <a:endParaRPr sz="2000" dirty="0">
              <a:latin typeface="Soberana Sans"/>
              <a:cs typeface="Soberana Sans"/>
            </a:endParaRPr>
          </a:p>
        </p:txBody>
      </p:sp>
      <p:graphicFrame>
        <p:nvGraphicFramePr>
          <p:cNvPr id="10" name="9 Tabla"/>
          <p:cNvGraphicFramePr>
            <a:graphicFrameLocks noGrp="1"/>
          </p:cNvGraphicFramePr>
          <p:nvPr/>
        </p:nvGraphicFramePr>
        <p:xfrm>
          <a:off x="0" y="914400"/>
          <a:ext cx="9144000" cy="5775960"/>
        </p:xfrm>
        <a:graphic>
          <a:graphicData uri="http://schemas.openxmlformats.org/drawingml/2006/table">
            <a:tbl>
              <a:tblPr firstRow="1" bandRow="1">
                <a:tableStyleId>{5C22544A-7EE6-4342-B048-85BDC9FD1C3A}</a:tableStyleId>
              </a:tblPr>
              <a:tblGrid>
                <a:gridCol w="3429000"/>
                <a:gridCol w="1524000"/>
                <a:gridCol w="1219200"/>
                <a:gridCol w="838200"/>
                <a:gridCol w="914400"/>
                <a:gridCol w="1219200"/>
              </a:tblGrid>
              <a:tr h="609600">
                <a:tc>
                  <a:txBody>
                    <a:bodyPr/>
                    <a:lstStyle/>
                    <a:p>
                      <a:r>
                        <a:rPr lang="es-MX" dirty="0" smtClean="0"/>
                        <a:t>Rubro</a:t>
                      </a:r>
                      <a:endParaRPr lang="es-MX" dirty="0"/>
                    </a:p>
                  </a:txBody>
                  <a:tcPr>
                    <a:solidFill>
                      <a:schemeClr val="accent6">
                        <a:lumMod val="60000"/>
                        <a:lumOff val="40000"/>
                      </a:schemeClr>
                    </a:solidFill>
                  </a:tcPr>
                </a:tc>
                <a:tc>
                  <a:txBody>
                    <a:bodyPr/>
                    <a:lstStyle/>
                    <a:p>
                      <a:r>
                        <a:rPr lang="es-MX" sz="1600" dirty="0" smtClean="0"/>
                        <a:t>Totalmente en desacuerdo</a:t>
                      </a:r>
                      <a:endParaRPr lang="es-MX" sz="1600" dirty="0"/>
                    </a:p>
                  </a:txBody>
                  <a:tcPr>
                    <a:solidFill>
                      <a:schemeClr val="accent6">
                        <a:lumMod val="60000"/>
                        <a:lumOff val="40000"/>
                      </a:schemeClr>
                    </a:solidFill>
                  </a:tcPr>
                </a:tc>
                <a:tc>
                  <a:txBody>
                    <a:bodyPr/>
                    <a:lstStyle/>
                    <a:p>
                      <a:r>
                        <a:rPr lang="es-MX" sz="1600" dirty="0" smtClean="0"/>
                        <a:t>En desacuerdo</a:t>
                      </a:r>
                      <a:endParaRPr lang="es-MX" sz="1600" dirty="0"/>
                    </a:p>
                  </a:txBody>
                  <a:tcPr>
                    <a:solidFill>
                      <a:schemeClr val="accent6">
                        <a:lumMod val="60000"/>
                        <a:lumOff val="40000"/>
                      </a:schemeClr>
                    </a:solidFill>
                  </a:tcPr>
                </a:tc>
                <a:tc>
                  <a:txBody>
                    <a:bodyPr/>
                    <a:lstStyle/>
                    <a:p>
                      <a:r>
                        <a:rPr lang="es-MX" sz="1600" dirty="0" smtClean="0"/>
                        <a:t>Neutral</a:t>
                      </a:r>
                      <a:endParaRPr lang="es-MX" sz="1600" dirty="0"/>
                    </a:p>
                  </a:txBody>
                  <a:tcPr>
                    <a:solidFill>
                      <a:schemeClr val="accent6">
                        <a:lumMod val="60000"/>
                        <a:lumOff val="40000"/>
                      </a:schemeClr>
                    </a:solidFill>
                  </a:tcPr>
                </a:tc>
                <a:tc>
                  <a:txBody>
                    <a:bodyPr/>
                    <a:lstStyle/>
                    <a:p>
                      <a:r>
                        <a:rPr lang="es-MX" sz="1600" dirty="0" smtClean="0"/>
                        <a:t>De acuerdo</a:t>
                      </a:r>
                      <a:endParaRPr lang="es-MX" sz="1600" dirty="0"/>
                    </a:p>
                  </a:txBody>
                  <a:tcPr>
                    <a:solidFill>
                      <a:schemeClr val="accent6">
                        <a:lumMod val="60000"/>
                        <a:lumOff val="40000"/>
                      </a:schemeClr>
                    </a:solidFill>
                  </a:tcPr>
                </a:tc>
                <a:tc>
                  <a:txBody>
                    <a:bodyPr/>
                    <a:lstStyle/>
                    <a:p>
                      <a:r>
                        <a:rPr lang="es-MX" sz="1600" dirty="0" smtClean="0"/>
                        <a:t>Totalmente de acuerdo</a:t>
                      </a:r>
                      <a:endParaRPr lang="es-MX" sz="1600" dirty="0"/>
                    </a:p>
                  </a:txBody>
                  <a:tcPr>
                    <a:solidFill>
                      <a:schemeClr val="accent6">
                        <a:lumMod val="60000"/>
                        <a:lumOff val="40000"/>
                      </a:schemeClr>
                    </a:solidFill>
                  </a:tcPr>
                </a:tc>
              </a:tr>
              <a:tr h="714375">
                <a:tc>
                  <a:txBody>
                    <a:bodyPr/>
                    <a:lstStyle/>
                    <a:p>
                      <a:r>
                        <a:rPr lang="es-MX" sz="1600" dirty="0" smtClean="0"/>
                        <a:t>Al menos 50% de los estudiantes reconocieron la importancia de entender, considerar y apreciar los puntos de vista de otras personas a través de la toma de perspectiva</a:t>
                      </a:r>
                      <a:endParaRPr lang="es-MX" sz="1600" dirty="0"/>
                    </a:p>
                  </a:txBody>
                  <a:tcPr/>
                </a:tc>
                <a:tc>
                  <a:txBody>
                    <a:bodyPr/>
                    <a:lstStyle/>
                    <a:p>
                      <a:endParaRPr lang="es-MX" dirty="0"/>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dirty="0"/>
                    </a:p>
                  </a:txBody>
                  <a:tcPr/>
                </a:tc>
              </a:tr>
              <a:tr h="594360">
                <a:tc>
                  <a:txBody>
                    <a:bodyPr/>
                    <a:lstStyle/>
                    <a:p>
                      <a:r>
                        <a:rPr lang="es-MX" sz="1600" dirty="0" smtClean="0"/>
                        <a:t>Los estudiantes mostraron interés y se involucraron en la actividad.</a:t>
                      </a:r>
                      <a:endParaRPr lang="es-MX" sz="1600"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40080">
                <a:tc>
                  <a:txBody>
                    <a:bodyPr/>
                    <a:lstStyle/>
                    <a:p>
                      <a:r>
                        <a:rPr lang="es-MX" sz="1600" dirty="0" smtClean="0"/>
                        <a:t>Se logró un clima de confianza en el grupo.</a:t>
                      </a:r>
                      <a:endParaRPr lang="es-MX" sz="1600"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dirty="0"/>
                    </a:p>
                  </a:txBody>
                  <a:tcPr/>
                </a:tc>
              </a:tr>
              <a:tr h="533400">
                <a:tc gridSpan="6">
                  <a:txBody>
                    <a:bodyPr/>
                    <a:lstStyle/>
                    <a:p>
                      <a:r>
                        <a:rPr lang="es-MX" sz="1600" dirty="0" smtClean="0"/>
                        <a:t>¿Qué funcionó bien y qué efectos positivos se observaron al realizar las actividades?</a:t>
                      </a:r>
                      <a:endParaRPr lang="es-MX" sz="1600"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33400">
                <a:tc gridSpan="6">
                  <a:txBody>
                    <a:bodyPr/>
                    <a:lstStyle/>
                    <a:p>
                      <a:r>
                        <a:rPr lang="es-MX" sz="1600" dirty="0" smtClean="0"/>
                        <a:t>Descripción de dificultades y áreas de oportunidad</a:t>
                      </a:r>
                      <a:endParaRPr lang="es-MX" sz="1600"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sz="1600" dirty="0" smtClean="0"/>
                        <a:t>¿Qué alumnos no</a:t>
                      </a:r>
                      <a:r>
                        <a:rPr lang="es-MX" sz="1600" baseline="0" dirty="0" smtClean="0"/>
                        <a:t> realiz</a:t>
                      </a:r>
                      <a:r>
                        <a:rPr lang="es-MX" sz="1600" dirty="0" smtClean="0"/>
                        <a:t>aron la actividad? </a:t>
                      </a:r>
                    </a:p>
                    <a:p>
                      <a:r>
                        <a:rPr lang="es-ES" sz="1600" dirty="0" smtClean="0"/>
                        <a:t>1.</a:t>
                      </a:r>
                    </a:p>
                    <a:p>
                      <a:r>
                        <a:rPr lang="es-ES" sz="1600" dirty="0" smtClean="0"/>
                        <a:t>2.</a:t>
                      </a:r>
                    </a:p>
                    <a:p>
                      <a:r>
                        <a:rPr lang="es-ES" sz="1600" dirty="0" smtClean="0"/>
                        <a:t>3.</a:t>
                      </a:r>
                    </a:p>
                    <a:p>
                      <a:r>
                        <a:rPr lang="es-ES" sz="1600" dirty="0" smtClean="0"/>
                        <a:t>4.</a:t>
                      </a:r>
                    </a:p>
                    <a:p>
                      <a:r>
                        <a:rPr lang="es-ES" sz="1600" dirty="0" smtClean="0"/>
                        <a:t>5.</a:t>
                      </a:r>
                      <a:endParaRPr lang="es-ES" sz="1600" dirty="0" smtClean="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 xmlns:p14="http://schemas.microsoft.com/office/powerpoint/2010/main"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1880</TotalTime>
  <Words>879</Words>
  <Application>Microsoft Office PowerPoint</Application>
  <PresentationFormat>Carta (216 x 279 mm)</PresentationFormat>
  <Paragraphs>95</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Office Theme</vt:lpstr>
      <vt:lpstr> Los Demás </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153</cp:revision>
  <dcterms:created xsi:type="dcterms:W3CDTF">2018-06-27T19:50:18Z</dcterms:created>
  <dcterms:modified xsi:type="dcterms:W3CDTF">2019-11-25T20:43:03Z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