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328" r:id="rId3"/>
    <p:sldId id="326" r:id="rId4"/>
    <p:sldId id="327" r:id="rId5"/>
    <p:sldId id="265" r:id="rId6"/>
    <p:sldId id="316" r:id="rId7"/>
    <p:sldId id="329" r:id="rId8"/>
    <p:sldId id="317" r:id="rId9"/>
    <p:sldId id="335" r:id="rId10"/>
    <p:sldId id="337" r:id="rId11"/>
    <p:sldId id="334" r:id="rId12"/>
  </p:sldIdLst>
  <p:sldSz cx="9144000" cy="6858000" type="letter"/>
  <p:notesSz cx="10058400" cy="77724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64" userDrawn="1">
          <p15:clr>
            <a:srgbClr val="A4A3A4"/>
          </p15:clr>
        </p15:guide>
        <p15:guide id="2" pos="25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A81"/>
    <a:srgbClr val="AD48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6"/>
    <p:restoredTop sz="94458"/>
  </p:normalViewPr>
  <p:slideViewPr>
    <p:cSldViewPr>
      <p:cViewPr>
        <p:scale>
          <a:sx n="75" d="100"/>
          <a:sy n="75" d="100"/>
        </p:scale>
        <p:origin x="-2064" y="-336"/>
      </p:cViewPr>
      <p:guideLst>
        <p:guide orient="horz" pos="1964"/>
        <p:guide pos="254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DFD506CD-1467-42F4-AD6C-CBE31907FF8B}"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3281363" y="971550"/>
            <a:ext cx="3495675" cy="26225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960D7EE9-E02C-4917-ACCB-5BE85E6C142C}" type="slidenum">
              <a:rPr lang="es-MX" smtClean="0"/>
              <a:pPr/>
              <a:t>‹Nº›</a:t>
            </a:fld>
            <a:endParaRPr lang="es-MX"/>
          </a:p>
        </p:txBody>
      </p:sp>
    </p:spTree>
    <p:extLst>
      <p:ext uri="{BB962C8B-B14F-4D97-AF65-F5344CB8AC3E}">
        <p14:creationId xmlns:p14="http://schemas.microsoft.com/office/powerpoint/2010/main" xmlns="" val="207798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sz="half" idx="2"/>
          </p:nvPr>
        </p:nvSpPr>
        <p:spPr>
          <a:xfrm>
            <a:off x="457200" y="1577341"/>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1"/>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98251"/>
          </a:xfrm>
        </p:spPr>
        <p:txBody>
          <a:bodyPr lIns="0" tIns="0" rIns="0" bIns="0"/>
          <a:lstStyle>
            <a:lvl1pPr>
              <a:defRPr sz="2588" b="1" i="0">
                <a:solidFill>
                  <a:schemeClr val="bg1"/>
                </a:solidFill>
                <a:latin typeface="Soberana Sans"/>
                <a:cs typeface="Soberana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34913" y="522502"/>
            <a:ext cx="6874175" cy="338554"/>
          </a:xfrm>
          <a:prstGeom prst="rect">
            <a:avLst/>
          </a:prstGeom>
        </p:spPr>
        <p:txBody>
          <a:bodyPr wrap="square" lIns="0" tIns="0" rIns="0" bIns="0">
            <a:spAutoFit/>
          </a:bodyPr>
          <a:lstStyle>
            <a:lvl1pPr>
              <a:defRPr sz="2200" b="1" i="0">
                <a:solidFill>
                  <a:schemeClr val="bg1"/>
                </a:solidFill>
                <a:latin typeface="Soberana Sans"/>
                <a:cs typeface="Soberana Sans"/>
              </a:defRPr>
            </a:lvl1pPr>
          </a:lstStyle>
          <a:p>
            <a:endParaRPr/>
          </a:p>
        </p:txBody>
      </p:sp>
      <p:sp>
        <p:nvSpPr>
          <p:cNvPr id="3" name="Holder 3"/>
          <p:cNvSpPr>
            <a:spLocks noGrp="1"/>
          </p:cNvSpPr>
          <p:nvPr>
            <p:ph type="body" idx="1"/>
          </p:nvPr>
        </p:nvSpPr>
        <p:spPr>
          <a:xfrm>
            <a:off x="619419" y="2234006"/>
            <a:ext cx="7905164"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24853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4853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6" name="Holder 6"/>
          <p:cNvSpPr>
            <a:spLocks noGrp="1"/>
          </p:cNvSpPr>
          <p:nvPr>
            <p:ph type="sldNum" sz="quarter" idx="7"/>
          </p:nvPr>
        </p:nvSpPr>
        <p:spPr>
          <a:xfrm>
            <a:off x="6583680" y="6377940"/>
            <a:ext cx="2103120" cy="24853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bodyStyle>
    <p:otherStyle>
      <a:lvl1pPr marL="0">
        <a:defRPr>
          <a:latin typeface="+mn-lt"/>
          <a:ea typeface="+mn-ea"/>
          <a:cs typeface="+mn-cs"/>
        </a:defRPr>
      </a:lvl1pPr>
      <a:lvl2pPr marL="537897">
        <a:defRPr>
          <a:latin typeface="+mn-lt"/>
          <a:ea typeface="+mn-ea"/>
          <a:cs typeface="+mn-cs"/>
        </a:defRPr>
      </a:lvl2pPr>
      <a:lvl3pPr marL="1075796">
        <a:defRPr>
          <a:latin typeface="+mn-lt"/>
          <a:ea typeface="+mn-ea"/>
          <a:cs typeface="+mn-cs"/>
        </a:defRPr>
      </a:lvl3pPr>
      <a:lvl4pPr marL="1613693">
        <a:defRPr>
          <a:latin typeface="+mn-lt"/>
          <a:ea typeface="+mn-ea"/>
          <a:cs typeface="+mn-cs"/>
        </a:defRPr>
      </a:lvl4pPr>
      <a:lvl5pPr marL="2151590">
        <a:defRPr>
          <a:latin typeface="+mn-lt"/>
          <a:ea typeface="+mn-ea"/>
          <a:cs typeface="+mn-cs"/>
        </a:defRPr>
      </a:lvl5pPr>
      <a:lvl6pPr marL="2689487">
        <a:defRPr>
          <a:latin typeface="+mn-lt"/>
          <a:ea typeface="+mn-ea"/>
          <a:cs typeface="+mn-cs"/>
        </a:defRPr>
      </a:lvl6pPr>
      <a:lvl7pPr marL="3227386">
        <a:defRPr>
          <a:latin typeface="+mn-lt"/>
          <a:ea typeface="+mn-ea"/>
          <a:cs typeface="+mn-cs"/>
        </a:defRPr>
      </a:lvl7pPr>
      <a:lvl8pPr marL="3765283">
        <a:defRPr>
          <a:latin typeface="+mn-lt"/>
          <a:ea typeface="+mn-ea"/>
          <a:cs typeface="+mn-cs"/>
        </a:defRPr>
      </a:lvl8pPr>
      <a:lvl9pPr marL="430318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29B119A2-E424-214C-A32B-4C4628CEB5CE}"/>
              </a:ext>
            </a:extLst>
          </p:cNvPr>
          <p:cNvSpPr/>
          <p:nvPr/>
        </p:nvSpPr>
        <p:spPr>
          <a:xfrm>
            <a:off x="2915024" y="0"/>
            <a:ext cx="6228976"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4">
              <a:lumMod val="60000"/>
              <a:lumOff val="40000"/>
            </a:schemeClr>
          </a:solidFill>
        </p:spPr>
        <p:txBody>
          <a:bodyPr wrap="square" lIns="0" tIns="0" rIns="0" bIns="0" rtlCol="0"/>
          <a:lstStyle/>
          <a:p>
            <a:endParaRPr sz="1900" dirty="0"/>
          </a:p>
        </p:txBody>
      </p:sp>
      <p:sp>
        <p:nvSpPr>
          <p:cNvPr id="5" name="object 8">
            <a:extLst>
              <a:ext uri="{FF2B5EF4-FFF2-40B4-BE49-F238E27FC236}">
                <a16:creationId xmlns:a16="http://schemas.microsoft.com/office/drawing/2014/main" xmlns="" id="{93AA6DA6-6460-904E-BA4B-E51826C86834}"/>
              </a:ext>
            </a:extLst>
          </p:cNvPr>
          <p:cNvSpPr/>
          <p:nvPr/>
        </p:nvSpPr>
        <p:spPr>
          <a:xfrm>
            <a:off x="0" y="0"/>
            <a:ext cx="2917265" cy="6858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20000"/>
              <a:lumOff val="80000"/>
            </a:schemeClr>
          </a:solidFill>
        </p:spPr>
        <p:txBody>
          <a:bodyPr wrap="square" lIns="0" tIns="0" rIns="0" bIns="0" rtlCol="0"/>
          <a:lstStyle/>
          <a:p>
            <a:endParaRPr sz="1900" dirty="0"/>
          </a:p>
        </p:txBody>
      </p:sp>
      <p:sp>
        <p:nvSpPr>
          <p:cNvPr id="6" name="object 10">
            <a:extLst>
              <a:ext uri="{FF2B5EF4-FFF2-40B4-BE49-F238E27FC236}">
                <a16:creationId xmlns:a16="http://schemas.microsoft.com/office/drawing/2014/main" xmlns="" id="{90A54EB5-7157-B740-8A0F-EC2698345950}"/>
              </a:ext>
            </a:extLst>
          </p:cNvPr>
          <p:cNvSpPr txBox="1">
            <a:spLocks noGrp="1"/>
          </p:cNvSpPr>
          <p:nvPr>
            <p:ph type="title"/>
          </p:nvPr>
        </p:nvSpPr>
        <p:spPr>
          <a:xfrm>
            <a:off x="533400" y="1143000"/>
            <a:ext cx="8382000" cy="2472408"/>
          </a:xfrm>
          <a:prstGeom prst="rect">
            <a:avLst/>
          </a:prstGeom>
        </p:spPr>
        <p:txBody>
          <a:bodyPr vert="horz" wrap="square" lIns="0" tIns="0" rIns="0" bIns="0" rtlCol="0">
            <a:spAutoFit/>
          </a:bodyPr>
          <a:lstStyle/>
          <a:p>
            <a:pPr marL="1970088" indent="-1955800">
              <a:lnSpc>
                <a:spcPts val="3812"/>
              </a:lnSpc>
            </a:pPr>
            <a:r>
              <a:rPr sz="12706" baseline="-20061" dirty="0" smtClean="0"/>
              <a:t> </a:t>
            </a:r>
            <a:r>
              <a:rPr lang="es-ES" sz="12706" baseline="-20061" dirty="0" smtClean="0">
                <a:solidFill>
                  <a:schemeClr val="accent4">
                    <a:lumMod val="75000"/>
                  </a:schemeClr>
                </a:solidFill>
              </a:rPr>
              <a:t>QUÉ ES LA </a:t>
            </a:r>
            <a:br>
              <a:rPr lang="es-ES" sz="12706" baseline="-20061" dirty="0" smtClean="0">
                <a:solidFill>
                  <a:schemeClr val="accent4">
                    <a:lumMod val="75000"/>
                  </a:schemeClr>
                </a:solidFill>
              </a:rPr>
            </a:br>
            <a:r>
              <a:rPr lang="es-ES" sz="12706" baseline="-20061" dirty="0" smtClean="0">
                <a:solidFill>
                  <a:schemeClr val="accent4">
                    <a:lumMod val="75000"/>
                  </a:schemeClr>
                </a:solidFill>
              </a:rPr>
              <a:t/>
            </a:r>
            <a:br>
              <a:rPr lang="es-ES" sz="12706" baseline="-20061" dirty="0" smtClean="0">
                <a:solidFill>
                  <a:schemeClr val="accent4">
                    <a:lumMod val="75000"/>
                  </a:schemeClr>
                </a:solidFill>
              </a:rPr>
            </a:br>
            <a:r>
              <a:rPr lang="es-ES" sz="12706" baseline="-20061" dirty="0" smtClean="0">
                <a:solidFill>
                  <a:schemeClr val="accent4">
                    <a:lumMod val="75000"/>
                  </a:schemeClr>
                </a:solidFill>
              </a:rPr>
              <a:t/>
            </a:r>
            <a:br>
              <a:rPr lang="es-ES" sz="12706" baseline="-20061" dirty="0" smtClean="0">
                <a:solidFill>
                  <a:schemeClr val="accent4">
                    <a:lumMod val="75000"/>
                  </a:schemeClr>
                </a:solidFill>
              </a:rPr>
            </a:br>
            <a:r>
              <a:rPr lang="es-ES" sz="12706" baseline="-20061" dirty="0" smtClean="0">
                <a:solidFill>
                  <a:schemeClr val="accent4">
                    <a:lumMod val="75000"/>
                  </a:schemeClr>
                </a:solidFill>
              </a:rPr>
              <a:t>EMPATÍA?</a:t>
            </a:r>
            <a:r>
              <a:rPr lang="es-MX" sz="5400" dirty="0" smtClean="0">
                <a:solidFill>
                  <a:schemeClr val="accent4">
                    <a:lumMod val="75000"/>
                  </a:schemeClr>
                </a:solidFill>
              </a:rPr>
              <a:t/>
            </a:r>
            <a:br>
              <a:rPr lang="es-MX" sz="5400" dirty="0" smtClean="0">
                <a:solidFill>
                  <a:schemeClr val="accent4">
                    <a:lumMod val="75000"/>
                  </a:schemeClr>
                </a:solidFill>
              </a:rPr>
            </a:br>
            <a:endParaRPr sz="5400" dirty="0">
              <a:solidFill>
                <a:schemeClr val="accent4">
                  <a:lumMod val="75000"/>
                </a:schemeClr>
              </a:solidFill>
            </a:endParaRPr>
          </a:p>
        </p:txBody>
      </p:sp>
      <p:sp>
        <p:nvSpPr>
          <p:cNvPr id="8" name="object 14">
            <a:extLst>
              <a:ext uri="{FF2B5EF4-FFF2-40B4-BE49-F238E27FC236}">
                <a16:creationId xmlns:a16="http://schemas.microsoft.com/office/drawing/2014/main" xmlns="" id="{1629FED3-F6BB-C14A-B152-496947790C6A}"/>
              </a:ext>
            </a:extLst>
          </p:cNvPr>
          <p:cNvSpPr/>
          <p:nvPr/>
        </p:nvSpPr>
        <p:spPr>
          <a:xfrm>
            <a:off x="1225633" y="499489"/>
            <a:ext cx="0" cy="374276"/>
          </a:xfrm>
          <a:custGeom>
            <a:avLst/>
            <a:gdLst/>
            <a:ahLst/>
            <a:cxnLst/>
            <a:rect l="l" t="t" r="r" b="b"/>
            <a:pathLst>
              <a:path h="318134">
                <a:moveTo>
                  <a:pt x="0" y="0"/>
                </a:moveTo>
                <a:lnTo>
                  <a:pt x="0" y="317804"/>
                </a:lnTo>
              </a:path>
            </a:pathLst>
          </a:custGeom>
          <a:ln w="12700">
            <a:solidFill>
              <a:srgbClr val="FFFFFF"/>
            </a:solidFill>
          </a:ln>
        </p:spPr>
        <p:txBody>
          <a:bodyPr wrap="square" lIns="0" tIns="0" rIns="0" bIns="0" rtlCol="0"/>
          <a:lstStyle/>
          <a:p>
            <a:endParaRPr sz="1900" dirty="0"/>
          </a:p>
        </p:txBody>
      </p:sp>
      <p:sp>
        <p:nvSpPr>
          <p:cNvPr id="9" name="Oval 8">
            <a:extLst>
              <a:ext uri="{FF2B5EF4-FFF2-40B4-BE49-F238E27FC236}">
                <a16:creationId xmlns:a16="http://schemas.microsoft.com/office/drawing/2014/main" xmlns="" id="{A542659A-4FA0-6F4D-B73D-B428747300F6}"/>
              </a:ext>
            </a:extLst>
          </p:cNvPr>
          <p:cNvSpPr/>
          <p:nvPr/>
        </p:nvSpPr>
        <p:spPr>
          <a:xfrm>
            <a:off x="6477000" y="3884499"/>
            <a:ext cx="2514600" cy="2362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CONCIENCIA SOCIAL</a:t>
            </a:r>
            <a:endParaRPr lang="en-US" dirty="0"/>
          </a:p>
        </p:txBody>
      </p:sp>
      <p:pic>
        <p:nvPicPr>
          <p:cNvPr id="10" name="9 Imagen" descr="C:\Users\BECAS 3\AppData\Local\Microsoft\Windows\Temporary Internet Files\Content.IE5\XQVOUYMH\gente_normal[1].jpg"/>
          <p:cNvPicPr/>
          <p:nvPr/>
        </p:nvPicPr>
        <p:blipFill>
          <a:blip r:embed="rId2" cstate="print"/>
          <a:srcRect/>
          <a:stretch>
            <a:fillRect/>
          </a:stretch>
        </p:blipFill>
        <p:spPr bwMode="auto">
          <a:xfrm>
            <a:off x="6858001" y="4191000"/>
            <a:ext cx="1752599" cy="1447800"/>
          </a:xfrm>
          <a:prstGeom prst="rect">
            <a:avLst/>
          </a:prstGeom>
          <a:noFill/>
          <a:ln w="9525">
            <a:noFill/>
            <a:miter lim="800000"/>
            <a:headEnd/>
            <a:tailEnd/>
          </a:ln>
        </p:spPr>
      </p:pic>
    </p:spTree>
    <p:extLst>
      <p:ext uri="{BB962C8B-B14F-4D97-AF65-F5344CB8AC3E}">
        <p14:creationId xmlns:p14="http://schemas.microsoft.com/office/powerpoint/2010/main" xmlns="" val="26581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0" y="533400"/>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75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685800" y="58137"/>
            <a:ext cx="7696200" cy="322863"/>
          </a:xfrm>
          <a:prstGeom prst="rect">
            <a:avLst/>
          </a:prstGeom>
        </p:spPr>
        <p:txBody>
          <a:bodyPr vert="horz" wrap="square" lIns="0" tIns="14941" rIns="0" bIns="0" rtlCol="0">
            <a:spAutoFit/>
          </a:bodyPr>
          <a:lstStyle/>
          <a:p>
            <a:pPr marL="14941">
              <a:spcBef>
                <a:spcPts val="117"/>
              </a:spcBef>
            </a:pPr>
            <a:r>
              <a:rPr lang="es-ES" sz="2000" b="1" spc="-5" dirty="0" smtClean="0">
                <a:solidFill>
                  <a:srgbClr val="FFFFFF"/>
                </a:solidFill>
                <a:latin typeface="Soberana Sans"/>
                <a:cs typeface="Soberana Sans"/>
              </a:rPr>
              <a:t>Evaluación de la sesión    Prepa:     Grupo:        Turno:</a:t>
            </a:r>
          </a:p>
        </p:txBody>
      </p:sp>
      <p:graphicFrame>
        <p:nvGraphicFramePr>
          <p:cNvPr id="10" name="9 Tabla"/>
          <p:cNvGraphicFramePr>
            <a:graphicFrameLocks noGrp="1"/>
          </p:cNvGraphicFramePr>
          <p:nvPr/>
        </p:nvGraphicFramePr>
        <p:xfrm>
          <a:off x="0" y="914400"/>
          <a:ext cx="9144000" cy="5958840"/>
        </p:xfrm>
        <a:graphic>
          <a:graphicData uri="http://schemas.openxmlformats.org/drawingml/2006/table">
            <a:tbl>
              <a:tblPr firstRow="1" bandRow="1">
                <a:tableStyleId>{00A15C55-8517-42AA-B614-E9B94910E393}</a:tableStyleId>
              </a:tblPr>
              <a:tblGrid>
                <a:gridCol w="3429000"/>
                <a:gridCol w="1524000"/>
                <a:gridCol w="1219200"/>
                <a:gridCol w="838200"/>
                <a:gridCol w="914400"/>
                <a:gridCol w="1219200"/>
              </a:tblGrid>
              <a:tr h="609600">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714375">
                <a:tc>
                  <a:txBody>
                    <a:bodyPr/>
                    <a:lstStyle/>
                    <a:p>
                      <a:r>
                        <a:rPr lang="es-MX" dirty="0" smtClean="0"/>
                        <a:t>Al menos 50% de los estudiantes identificaron las consecuencias de acciones motivadas por la empatía en los estudiantes y en otras personas.</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594360">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40080">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609600">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33400">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4375">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p14="http://schemas.microsoft.com/office/powerpoint/2010/main" xmlns="" val="23487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xmlns=""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a16="http://schemas.microsoft.com/office/drawing/2014/main" xmlns=""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2</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a16="http://schemas.microsoft.com/office/drawing/2014/main" xmlns=""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sp>
        <p:nvSpPr>
          <p:cNvPr id="19" name="object 8">
            <a:extLst>
              <a:ext uri="{FF2B5EF4-FFF2-40B4-BE49-F238E27FC236}">
                <a16:creationId xmlns:a16="http://schemas.microsoft.com/office/drawing/2014/main" xmlns=""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40000"/>
              <a:lumOff val="60000"/>
            </a:schemeClr>
          </a:solidFill>
        </p:spPr>
        <p:txBody>
          <a:bodyPr wrap="square" lIns="0" tIns="0" rIns="0" bIns="0" rtlCol="0"/>
          <a:lstStyle/>
          <a:p>
            <a:endParaRPr sz="1900"/>
          </a:p>
        </p:txBody>
      </p:sp>
      <p:pic>
        <p:nvPicPr>
          <p:cNvPr id="3" name="Imagen 2">
            <a:extLst>
              <a:ext uri="{FF2B5EF4-FFF2-40B4-BE49-F238E27FC236}">
                <a16:creationId xmlns:a16="http://schemas.microsoft.com/office/drawing/2014/main" xmlns="" id="{1DF1F269-802B-7143-93E7-6C65E08085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0" y="1371600"/>
            <a:ext cx="5591200" cy="5500532"/>
          </a:xfrm>
          <a:prstGeom prst="rect">
            <a:avLst/>
          </a:prstGeom>
          <a:solidFill>
            <a:schemeClr val="accent4">
              <a:lumMod val="75000"/>
            </a:schemeClr>
          </a:solidFill>
        </p:spPr>
      </p:pic>
      <p:sp>
        <p:nvSpPr>
          <p:cNvPr id="15" name="object 10">
            <a:extLst>
              <a:ext uri="{FF2B5EF4-FFF2-40B4-BE49-F238E27FC236}">
                <a16:creationId xmlns:a16="http://schemas.microsoft.com/office/drawing/2014/main" xmlns="" id="{1C3E75F3-53B5-C147-A4CD-E3E61C64C996}"/>
              </a:ext>
            </a:extLst>
          </p:cNvPr>
          <p:cNvSpPr txBox="1"/>
          <p:nvPr/>
        </p:nvSpPr>
        <p:spPr>
          <a:xfrm rot="60000">
            <a:off x="1072868" y="424273"/>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dos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p14="http://schemas.microsoft.com/office/powerpoint/2010/main" xmlns="" val="396426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72"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4">
              <a:lumMod val="40000"/>
              <a:lumOff val="6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pic>
        <p:nvPicPr>
          <p:cNvPr id="8"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biLevel thresh="25000"/>
          </a:blip>
          <a:stretch>
            <a:fillRect/>
          </a:stretch>
        </p:blipFill>
        <p:spPr>
          <a:xfrm>
            <a:off x="6400800" y="228600"/>
            <a:ext cx="914400" cy="914400"/>
          </a:xfrm>
          <a:prstGeom prst="rect">
            <a:avLst/>
          </a:prstGeom>
        </p:spPr>
      </p:pic>
      <p:sp>
        <p:nvSpPr>
          <p:cNvPr id="12" name="Rectangle 11">
            <a:extLst>
              <a:ext uri="{FF2B5EF4-FFF2-40B4-BE49-F238E27FC236}">
                <a16:creationId xmlns:a16="http://schemas.microsoft.com/office/drawing/2014/main" xmlns="" id="{D8CDE6EA-7FCC-1A40-8768-9D9FE31BD33E}"/>
              </a:ext>
            </a:extLst>
          </p:cNvPr>
          <p:cNvSpPr/>
          <p:nvPr/>
        </p:nvSpPr>
        <p:spPr>
          <a:xfrm>
            <a:off x="0" y="-76200"/>
            <a:ext cx="8458200" cy="5170646"/>
          </a:xfrm>
          <a:prstGeom prst="rect">
            <a:avLst/>
          </a:prstGeom>
        </p:spPr>
        <p:txBody>
          <a:bodyPr wrap="square">
            <a:spAutoFit/>
          </a:bodyPr>
          <a:lstStyle/>
          <a:p>
            <a:pPr marL="14941">
              <a:spcBef>
                <a:spcPts val="447"/>
              </a:spcBef>
            </a:pPr>
            <a:r>
              <a:rPr lang="es-MX" sz="4000" b="1" dirty="0" smtClean="0">
                <a:latin typeface="Arial" pitchFamily="34" charset="0"/>
                <a:cs typeface="Arial" pitchFamily="34" charset="0"/>
              </a:rPr>
              <a:t>CONTEXTO</a:t>
            </a:r>
          </a:p>
          <a:p>
            <a:pPr marL="14941" algn="just">
              <a:spcBef>
                <a:spcPts val="447"/>
              </a:spcBef>
            </a:pPr>
            <a:endParaRPr lang="es-ES" sz="2800" dirty="0" smtClean="0">
              <a:latin typeface="Arial" pitchFamily="34" charset="0"/>
              <a:cs typeface="Arial" pitchFamily="34" charset="0"/>
            </a:endParaRPr>
          </a:p>
          <a:p>
            <a:pPr marL="14941" algn="just">
              <a:spcBef>
                <a:spcPts val="447"/>
              </a:spcBef>
            </a:pPr>
            <a:endParaRPr lang="es-MX" sz="2800" dirty="0" smtClean="0">
              <a:latin typeface="Arial" pitchFamily="34" charset="0"/>
              <a:cs typeface="Arial" pitchFamily="34" charset="0"/>
            </a:endParaRPr>
          </a:p>
          <a:p>
            <a:pPr marL="14941" algn="just">
              <a:spcBef>
                <a:spcPts val="447"/>
              </a:spcBef>
            </a:pPr>
            <a:r>
              <a:rPr lang="es-MX" sz="2800" dirty="0" smtClean="0">
                <a:latin typeface="Arial" pitchFamily="34" charset="0"/>
                <a:cs typeface="Arial" pitchFamily="34" charset="0"/>
              </a:rPr>
              <a:t>La empatía es habilidad de comprender las emociones y experiencias del otro desde su perspectiva; es un proceso afectivo que favorece las ideas de unidad e interconexión a partir de las cuales se refuerza la conciencia social, y ayuda a fortalecer vínculos y a crear redes de apoyo mutuo en los ámbitos de convivencia como la escuela, la familia y la comunidad.</a:t>
            </a:r>
          </a:p>
        </p:txBody>
      </p:sp>
      <p:pic>
        <p:nvPicPr>
          <p:cNvPr id="3" name="Picture 2">
            <a:extLst>
              <a:ext uri="{FF2B5EF4-FFF2-40B4-BE49-F238E27FC236}">
                <a16:creationId xmlns:a16="http://schemas.microsoft.com/office/drawing/2014/main" xmlns="" id="{1329982E-4A41-0149-B81B-7C5AD95181C4}"/>
              </a:ext>
            </a:extLst>
          </p:cNvPr>
          <p:cNvPicPr>
            <a:picLocks noChangeAspect="1"/>
          </p:cNvPicPr>
          <p:nvPr/>
        </p:nvPicPr>
        <p:blipFill>
          <a:blip r:embed="rId3" cstate="print">
            <a:lum bright="70000" contrast="-70000"/>
          </a:blip>
          <a:stretch>
            <a:fillRect/>
          </a:stretch>
        </p:blipFill>
        <p:spPr>
          <a:xfrm>
            <a:off x="6248400" y="5562600"/>
            <a:ext cx="1143000" cy="1295400"/>
          </a:xfrm>
          <a:prstGeom prst="rect">
            <a:avLst/>
          </a:prstGeom>
        </p:spPr>
      </p:pic>
      <p:pic>
        <p:nvPicPr>
          <p:cNvPr id="3074" name="Picture 2" descr="C:\Users\BECAS 3\AppData\Local\Microsoft\Windows\Temporary Internet Files\Content.IE5\CCPOBORB\1[1].jpg"/>
          <p:cNvPicPr>
            <a:picLocks noChangeAspect="1" noChangeArrowheads="1"/>
          </p:cNvPicPr>
          <p:nvPr/>
        </p:nvPicPr>
        <p:blipFill>
          <a:blip r:embed="rId4" cstate="print"/>
          <a:srcRect/>
          <a:stretch>
            <a:fillRect/>
          </a:stretch>
        </p:blipFill>
        <p:spPr bwMode="auto">
          <a:xfrm>
            <a:off x="0" y="4937760"/>
            <a:ext cx="3640455" cy="1920240"/>
          </a:xfrm>
          <a:prstGeom prst="rect">
            <a:avLst/>
          </a:prstGeom>
          <a:noFill/>
        </p:spPr>
      </p:pic>
      <p:pic>
        <p:nvPicPr>
          <p:cNvPr id="3081" name="Picture 9" descr="C:\Users\BECAS 3\AppData\Local\Microsoft\Windows\Temporary Internet Files\Content.IE5\CCPOBORB\3530955026_d63f3d104d_m[1].jpg"/>
          <p:cNvPicPr>
            <a:picLocks noChangeAspect="1" noChangeArrowheads="1"/>
          </p:cNvPicPr>
          <p:nvPr/>
        </p:nvPicPr>
        <p:blipFill>
          <a:blip r:embed="rId5" cstate="print"/>
          <a:srcRect/>
          <a:stretch>
            <a:fillRect/>
          </a:stretch>
        </p:blipFill>
        <p:spPr bwMode="auto">
          <a:xfrm>
            <a:off x="7334250" y="0"/>
            <a:ext cx="1809750" cy="1676400"/>
          </a:xfrm>
          <a:prstGeom prst="rect">
            <a:avLst/>
          </a:prstGeom>
          <a:noFill/>
        </p:spPr>
      </p:pic>
      <p:sp>
        <p:nvSpPr>
          <p:cNvPr id="10" name="9 CuadroTexto"/>
          <p:cNvSpPr txBox="1"/>
          <p:nvPr/>
        </p:nvSpPr>
        <p:spPr>
          <a:xfrm>
            <a:off x="3733800" y="6477000"/>
            <a:ext cx="2438400" cy="494751"/>
          </a:xfrm>
          <a:prstGeom prst="rect">
            <a:avLst/>
          </a:prstGeom>
          <a:noFill/>
        </p:spPr>
        <p:txBody>
          <a:bodyPr wrap="square" rtlCol="0">
            <a:spAutoFit/>
          </a:bodyPr>
          <a:lstStyle/>
          <a:p>
            <a:r>
              <a:rPr lang="es-ES" sz="1000" dirty="0" smtClean="0"/>
              <a:t>Imágenes  prediseñadas </a:t>
            </a:r>
            <a:r>
              <a:rPr lang="es-ES" sz="1000" dirty="0" smtClean="0"/>
              <a:t>de office Online</a:t>
            </a:r>
            <a:endParaRPr lang="es-MX" sz="1000" dirty="0" smtClean="0"/>
          </a:p>
          <a:p>
            <a:endParaRPr lang="es-MX" dirty="0"/>
          </a:p>
        </p:txBody>
      </p:sp>
    </p:spTree>
    <p:extLst>
      <p:ext uri="{BB962C8B-B14F-4D97-AF65-F5344CB8AC3E}">
        <p14:creationId xmlns:p14="http://schemas.microsoft.com/office/powerpoint/2010/main" xmlns="" val="383417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4">
              <a:lumMod val="40000"/>
              <a:lumOff val="60000"/>
            </a:schemeClr>
          </a:solidFill>
          <a:ln>
            <a:solidFill>
              <a:srgbClr val="004A81"/>
            </a:solidFill>
          </a:ln>
        </p:spPr>
        <p:txBody>
          <a:bodyPr wrap="square" lIns="0" tIns="0" rIns="0" bIns="0" rtlCol="0"/>
          <a:lstStyle/>
          <a:p>
            <a:endParaRPr sz="190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1" name="Rectangle 1">
            <a:extLst>
              <a:ext uri="{FF2B5EF4-FFF2-40B4-BE49-F238E27FC236}">
                <a16:creationId xmlns:a16="http://schemas.microsoft.com/office/drawing/2014/main" xmlns="" id="{3224F731-B888-5F47-8F28-25747EE91283}"/>
              </a:ext>
            </a:extLst>
          </p:cNvPr>
          <p:cNvSpPr/>
          <p:nvPr/>
        </p:nvSpPr>
        <p:spPr>
          <a:xfrm>
            <a:off x="0" y="-152400"/>
            <a:ext cx="9143999" cy="6801862"/>
          </a:xfrm>
          <a:prstGeom prst="rect">
            <a:avLst/>
          </a:prstGeom>
        </p:spPr>
        <p:txBody>
          <a:bodyPr wrap="square">
            <a:spAutoFit/>
          </a:bodyPr>
          <a:lstStyle/>
          <a:p>
            <a:pPr algn="ctr"/>
            <a:r>
              <a:rPr lang="en-US" sz="3200" b="1" dirty="0" smtClean="0">
                <a:solidFill>
                  <a:schemeClr val="bg1"/>
                </a:solidFill>
                <a:latin typeface="Soberana Sans" panose="02000000000000000000" pitchFamily="50" charset="0"/>
                <a:cs typeface="Soberana Sans"/>
              </a:rPr>
              <a:t>I</a:t>
            </a:r>
            <a:r>
              <a:rPr lang="es-MX" sz="3200" dirty="0" smtClean="0"/>
              <a:t> </a:t>
            </a:r>
            <a:r>
              <a:rPr lang="es-MX" sz="2800" dirty="0" smtClean="0">
                <a:solidFill>
                  <a:schemeClr val="accent4">
                    <a:lumMod val="75000"/>
                  </a:schemeClr>
                </a:solidFill>
                <a:latin typeface="Arial Black" pitchFamily="34" charset="0"/>
              </a:rPr>
              <a:t>¿Cuál es el objetivo de la lección? </a:t>
            </a:r>
          </a:p>
          <a:p>
            <a:pPr algn="just"/>
            <a:r>
              <a:rPr lang="es-MX" sz="2000" dirty="0" smtClean="0"/>
              <a:t>Que los estudiantes identifiquen las consecuencias de acciones motivadas por la empatía en ellos y en otras personas. </a:t>
            </a:r>
          </a:p>
          <a:p>
            <a:pPr algn="just"/>
            <a:r>
              <a:rPr lang="es-MX" sz="2800" dirty="0" smtClean="0">
                <a:solidFill>
                  <a:schemeClr val="accent4">
                    <a:lumMod val="75000"/>
                  </a:schemeClr>
                </a:solidFill>
                <a:latin typeface="Arial Black" pitchFamily="34" charset="0"/>
              </a:rPr>
              <a:t>¿Por qué es importante?</a:t>
            </a:r>
          </a:p>
          <a:p>
            <a:pPr algn="just"/>
            <a:r>
              <a:rPr lang="es-MX" sz="2000" dirty="0" smtClean="0"/>
              <a:t>Porque el desarrollo de la empatía es fundamental para el desarrollo de la conciencia social ya que favorece la comprensión del otro bajo la premisa de la igualdad y la reciprocidad.</a:t>
            </a:r>
          </a:p>
          <a:p>
            <a:pPr algn="just"/>
            <a:r>
              <a:rPr lang="es-MX" sz="1800" i="1" dirty="0" smtClean="0">
                <a:latin typeface="Arial Black" pitchFamily="34" charset="0"/>
              </a:rPr>
              <a:t>Invita a los estudiantes a leer la introducción de la actividad, la cita y El reto es</a:t>
            </a:r>
            <a:r>
              <a:rPr lang="es-MX" sz="1800" dirty="0" smtClean="0">
                <a:latin typeface="Arial Black" pitchFamily="34" charset="0"/>
              </a:rPr>
              <a:t>.</a:t>
            </a:r>
            <a:endParaRPr lang="en-US" sz="1800" dirty="0" smtClean="0">
              <a:solidFill>
                <a:schemeClr val="bg1"/>
              </a:solidFill>
              <a:latin typeface="Arial Black" pitchFamily="34" charset="0"/>
              <a:cs typeface="Soberana Sans"/>
            </a:endParaRPr>
          </a:p>
          <a:p>
            <a:pPr algn="just"/>
            <a:endParaRPr lang="es-ES" sz="2000" dirty="0" smtClean="0">
              <a:solidFill>
                <a:schemeClr val="bg1"/>
              </a:solidFill>
              <a:latin typeface="Arial Black" pitchFamily="34" charset="0"/>
            </a:endParaRPr>
          </a:p>
          <a:p>
            <a:pPr algn="just"/>
            <a:r>
              <a:rPr lang="es-ES" sz="2000" dirty="0" smtClean="0">
                <a:solidFill>
                  <a:schemeClr val="bg1"/>
                </a:solidFill>
                <a:latin typeface="Arial Black" pitchFamily="34" charset="0"/>
              </a:rPr>
              <a:t>INTRODUCCIÓN:</a:t>
            </a:r>
          </a:p>
          <a:p>
            <a:pPr algn="just"/>
            <a:endParaRPr lang="es-ES" sz="2000" dirty="0" smtClean="0">
              <a:solidFill>
                <a:schemeClr val="bg1"/>
              </a:solidFill>
              <a:latin typeface="Arial Black" pitchFamily="34" charset="0"/>
            </a:endParaRPr>
          </a:p>
          <a:p>
            <a:pPr algn="just"/>
            <a:r>
              <a:rPr lang="es-MX" sz="1800" dirty="0" smtClean="0">
                <a:solidFill>
                  <a:schemeClr val="accent4">
                    <a:lumMod val="75000"/>
                  </a:schemeClr>
                </a:solidFill>
              </a:rPr>
              <a:t>¿Sabes qué es la empatía? Se trata de una habilidad que se suele ejemplificar con la frase “ponte en los zapatos del otro” porque justamente implica la capacidad de percibir lo que otra persona siente, piensa o hace, considerando su historia, las circunstancias en las que se encuentra, sus necesidades, problemas y emociones de forma tal que podamos comprender lo que le pasa, el origen de sus reacciones y de lo que está sintiendo. La empatía ayuda a fortalecer los vínculos que establecemos con quienes convivimos en la familia, en la escuela y en la comunidad. </a:t>
            </a:r>
          </a:p>
          <a:p>
            <a:pPr algn="just"/>
            <a:endParaRPr lang="es-MX" sz="1800" dirty="0" smtClean="0">
              <a:solidFill>
                <a:schemeClr val="accent4">
                  <a:lumMod val="75000"/>
                </a:schemeClr>
              </a:solidFill>
            </a:endParaRPr>
          </a:p>
          <a:p>
            <a:pPr algn="just"/>
            <a:r>
              <a:rPr lang="es-MX" sz="1800" b="1" dirty="0" smtClean="0">
                <a:solidFill>
                  <a:schemeClr val="accent4">
                    <a:lumMod val="75000"/>
                  </a:schemeClr>
                </a:solidFill>
              </a:rPr>
              <a:t>El reto es </a:t>
            </a:r>
            <a:r>
              <a:rPr lang="es-MX" sz="1800" dirty="0" smtClean="0">
                <a:solidFill>
                  <a:schemeClr val="accent4">
                    <a:lumMod val="75000"/>
                  </a:schemeClr>
                </a:solidFill>
              </a:rPr>
              <a:t>identificar las consecuencias de acciones motivadas por la empatía en ti y en otras personas.</a:t>
            </a:r>
            <a:endParaRPr lang="en-US" sz="1800" dirty="0">
              <a:solidFill>
                <a:schemeClr val="accent4">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81358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xmlns="" id="{518E3142-096A-134B-84C2-0630E844E6F5}"/>
              </a:ext>
            </a:extLst>
          </p:cNvPr>
          <p:cNvSpPr/>
          <p:nvPr/>
        </p:nvSpPr>
        <p:spPr>
          <a:xfrm>
            <a:off x="0" y="0"/>
            <a:ext cx="9144072" cy="6858000"/>
          </a:xfrm>
          <a:custGeom>
            <a:avLst/>
            <a:gdLst/>
            <a:ahLst/>
            <a:cxnLst/>
            <a:rect l="l" t="t" r="r" b="b"/>
            <a:pathLst>
              <a:path w="5294630" h="1566545">
                <a:moveTo>
                  <a:pt x="0" y="1565998"/>
                </a:moveTo>
                <a:lnTo>
                  <a:pt x="5294566" y="1565998"/>
                </a:lnTo>
                <a:lnTo>
                  <a:pt x="5294566" y="0"/>
                </a:lnTo>
                <a:lnTo>
                  <a:pt x="0" y="0"/>
                </a:lnTo>
                <a:lnTo>
                  <a:pt x="0" y="1565998"/>
                </a:lnTo>
                <a:close/>
              </a:path>
            </a:pathLst>
          </a:custGeom>
          <a:solidFill>
            <a:schemeClr val="accent4">
              <a:lumMod val="20000"/>
              <a:lumOff val="80000"/>
            </a:schemeClr>
          </a:solidFill>
          <a:ln>
            <a:solidFill>
              <a:srgbClr val="004A81"/>
            </a:solidFill>
          </a:ln>
        </p:spPr>
        <p:txBody>
          <a:bodyPr wrap="square" lIns="0" tIns="0" rIns="0" bIns="0" rtlCol="0"/>
          <a:lstStyle/>
          <a:p>
            <a:pPr algn="just"/>
            <a:endParaRPr sz="1900" dirty="0"/>
          </a:p>
        </p:txBody>
      </p:sp>
      <p:sp>
        <p:nvSpPr>
          <p:cNvPr id="5" name="object 8">
            <a:extLst>
              <a:ext uri="{FF2B5EF4-FFF2-40B4-BE49-F238E27FC236}">
                <a16:creationId xmlns:a16="http://schemas.microsoft.com/office/drawing/2014/main" xmlns="" id="{9F0FBF7E-10FB-C044-BBD5-0A1EA8F93F6D}"/>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6" name="object 8">
            <a:extLst>
              <a:ext uri="{FF2B5EF4-FFF2-40B4-BE49-F238E27FC236}">
                <a16:creationId xmlns:a16="http://schemas.microsoft.com/office/drawing/2014/main" xmlns="" id="{5EFF320A-D5A8-6548-8E95-0DA83A457C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bg1"/>
          </a:solidFill>
        </p:spPr>
        <p:txBody>
          <a:bodyPr wrap="square" lIns="0" tIns="0" rIns="0" bIns="0" rtlCol="0"/>
          <a:lstStyle/>
          <a:p>
            <a:endParaRPr sz="1900"/>
          </a:p>
        </p:txBody>
      </p:sp>
      <p:sp>
        <p:nvSpPr>
          <p:cNvPr id="10" name="Rectangle 1">
            <a:extLst>
              <a:ext uri="{FF2B5EF4-FFF2-40B4-BE49-F238E27FC236}">
                <a16:creationId xmlns:a16="http://schemas.microsoft.com/office/drawing/2014/main" xmlns="" id="{3224F731-B888-5F47-8F28-25747EE91283}"/>
              </a:ext>
            </a:extLst>
          </p:cNvPr>
          <p:cNvSpPr/>
          <p:nvPr/>
        </p:nvSpPr>
        <p:spPr>
          <a:xfrm>
            <a:off x="0" y="762000"/>
            <a:ext cx="9144000" cy="6155531"/>
          </a:xfrm>
          <a:prstGeom prst="rect">
            <a:avLst/>
          </a:prstGeom>
        </p:spPr>
        <p:txBody>
          <a:bodyPr wrap="square">
            <a:spAutoFit/>
          </a:bodyPr>
          <a:lstStyle/>
          <a:p>
            <a:pPr algn="just"/>
            <a:r>
              <a:rPr lang="es-MX" sz="2000" dirty="0" smtClean="0"/>
              <a:t>Recapitule el texto de la introducción y haga un ejercicio de reflexión, puede preguntar al grupo si saben qué es empatía. Esto permitirá recuperar conocimientos previos.</a:t>
            </a:r>
          </a:p>
          <a:p>
            <a:pPr algn="just"/>
            <a:endParaRPr lang="es-ES" sz="2400" dirty="0" smtClean="0">
              <a:solidFill>
                <a:schemeClr val="bg1"/>
              </a:solidFill>
              <a:latin typeface="Soberana Sans" panose="02000000000000000000" pitchFamily="2" charset="77"/>
            </a:endParaRPr>
          </a:p>
          <a:p>
            <a:pPr algn="just"/>
            <a:r>
              <a:rPr lang="es-MX" sz="2000" b="1" dirty="0" smtClean="0">
                <a:solidFill>
                  <a:schemeClr val="accent4">
                    <a:lumMod val="75000"/>
                  </a:schemeClr>
                </a:solidFill>
              </a:rPr>
              <a:t>CONCEPTO CLAVE</a:t>
            </a:r>
            <a:endParaRPr lang="es-ES" sz="2000" b="1" dirty="0" smtClean="0">
              <a:solidFill>
                <a:schemeClr val="accent4">
                  <a:lumMod val="75000"/>
                </a:schemeClr>
              </a:solidFill>
              <a:latin typeface="Soberana Sans" panose="02000000000000000000" pitchFamily="2" charset="77"/>
            </a:endParaRPr>
          </a:p>
          <a:p>
            <a:pPr algn="just"/>
            <a:r>
              <a:rPr lang="es-MX" sz="2000" b="1" dirty="0" smtClean="0">
                <a:solidFill>
                  <a:schemeClr val="accent4">
                    <a:lumMod val="75000"/>
                  </a:schemeClr>
                </a:solidFill>
              </a:rPr>
              <a:t>Empatía: </a:t>
            </a:r>
            <a:r>
              <a:rPr lang="es-MX" sz="2000" dirty="0" smtClean="0"/>
              <a:t>Habilidad de comprender las emociones y experiencias del otro desde su perspectiva. </a:t>
            </a:r>
          </a:p>
          <a:p>
            <a:pPr algn="just"/>
            <a:r>
              <a:rPr lang="es-MX" sz="1800" dirty="0" smtClean="0"/>
              <a:t>La empatía es la capacidad de compartir los sentimientos de otros. Mientras que la toma de perspectiva es un proceso primariamente cognitivo, la empatía es uno afectivo, y, de hecho, cada uno de estos procesos activa regiones del cerebro distintas (Singer y </a:t>
            </a:r>
            <a:r>
              <a:rPr lang="es-MX" sz="1800" dirty="0" err="1" smtClean="0"/>
              <a:t>Klimecki</a:t>
            </a:r>
            <a:r>
              <a:rPr lang="es-MX" sz="1800" dirty="0" smtClean="0"/>
              <a:t>, 2014). Más aún, se ha observado que el desarrollo de la toma de perspectiva no necesariamente predice el desarrollo de la empatía, ni viceversa. Hay investigaciones que demuestran como individuos que son perpetradores agresivos pueden tener un alto desarrollo de toma de perspectiva, pero muy baja empatía (Winter, </a:t>
            </a:r>
            <a:r>
              <a:rPr lang="es-MX" sz="1800" dirty="0" err="1" smtClean="0"/>
              <a:t>Spengler</a:t>
            </a:r>
            <a:r>
              <a:rPr lang="es-MX" sz="1800" dirty="0" smtClean="0"/>
              <a:t>, </a:t>
            </a:r>
            <a:r>
              <a:rPr lang="es-MX" sz="1800" dirty="0" err="1" smtClean="0"/>
              <a:t>Bermpohl</a:t>
            </a:r>
            <a:r>
              <a:rPr lang="es-MX" sz="1800" dirty="0" smtClean="0"/>
              <a:t>, Singer y </a:t>
            </a:r>
            <a:r>
              <a:rPr lang="es-MX" sz="1800" dirty="0" err="1" smtClean="0"/>
              <a:t>Kanske</a:t>
            </a:r>
            <a:r>
              <a:rPr lang="es-MX" sz="1800" dirty="0" smtClean="0"/>
              <a:t>, 2017).</a:t>
            </a:r>
          </a:p>
          <a:p>
            <a:pPr algn="just"/>
            <a:endParaRPr lang="es-MX" sz="1800" dirty="0" smtClean="0"/>
          </a:p>
          <a:p>
            <a:pPr algn="just"/>
            <a:r>
              <a:rPr lang="es-MX" sz="1800" dirty="0" smtClean="0"/>
              <a:t>Sentir empatía por personas que sufren puede activar dos tipos de respuesta: el estrés empático, y la disposición por ayudar a otros a aliviar su malestar (Singer &amp; </a:t>
            </a:r>
            <a:r>
              <a:rPr lang="es-MX" sz="1800" dirty="0" err="1" smtClean="0"/>
              <a:t>Klimecki</a:t>
            </a:r>
            <a:r>
              <a:rPr lang="es-MX" sz="1800" dirty="0" smtClean="0"/>
              <a:t>, 2014). El estrés empático surge de la aversión ante el sufrimiento, acompañada del deseo de alejarse o retirarse de la situación para protegerse de las emociones desagradables que la experiencia cataliza. El estrés empático genera malestar en las personas y merma su capacidad para vincularse constructivamente con otros, por lo que es importante prevenirlo a través de desarrollar la disposición para ayudar a otros.</a:t>
            </a:r>
            <a:endParaRPr lang="en-US" sz="1800" dirty="0">
              <a:solidFill>
                <a:schemeClr val="bg1"/>
              </a:solidFill>
              <a:latin typeface="Soberana Sans" panose="02000000000000000000" pitchFamily="2" charset="77"/>
            </a:endParaRPr>
          </a:p>
        </p:txBody>
      </p:sp>
      <p:sp>
        <p:nvSpPr>
          <p:cNvPr id="7" name="6 CuadroTexto"/>
          <p:cNvSpPr txBox="1"/>
          <p:nvPr/>
        </p:nvSpPr>
        <p:spPr>
          <a:xfrm>
            <a:off x="0" y="0"/>
            <a:ext cx="9144000" cy="830997"/>
          </a:xfrm>
          <a:prstGeom prst="rect">
            <a:avLst/>
          </a:prstGeom>
          <a:noFill/>
        </p:spPr>
        <p:txBody>
          <a:bodyPr wrap="square" rtlCol="0">
            <a:spAutoFit/>
          </a:bodyPr>
          <a:lstStyle/>
          <a:p>
            <a:pPr algn="ctr"/>
            <a:r>
              <a:rPr lang="es-MX" sz="2400" dirty="0" smtClean="0">
                <a:solidFill>
                  <a:schemeClr val="accent4">
                    <a:lumMod val="75000"/>
                  </a:schemeClr>
                </a:solidFill>
                <a:latin typeface="Arial Black" pitchFamily="34" charset="0"/>
              </a:rPr>
              <a:t>Estructura de la sesión y recomendaciones específicas</a:t>
            </a:r>
            <a:endParaRPr lang="es-MX" sz="2400" dirty="0">
              <a:solidFill>
                <a:schemeClr val="accent4">
                  <a:lumMod val="75000"/>
                </a:schemeClr>
              </a:solidFill>
            </a:endParaRPr>
          </a:p>
        </p:txBody>
      </p:sp>
    </p:spTree>
    <p:extLst>
      <p:ext uri="{BB962C8B-B14F-4D97-AF65-F5344CB8AC3E}">
        <p14:creationId xmlns:p14="http://schemas.microsoft.com/office/powerpoint/2010/main" xmlns="" val="283361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0" y="53241"/>
            <a:ext cx="9144000" cy="7037824"/>
          </a:xfrm>
          <a:prstGeom prst="rect">
            <a:avLst/>
          </a:prstGeom>
          <a:solidFill>
            <a:schemeClr val="accent4">
              <a:lumMod val="20000"/>
              <a:lumOff val="80000"/>
            </a:schemeClr>
          </a:solidFill>
        </p:spPr>
        <p:txBody>
          <a:bodyPr wrap="square">
            <a:spAutoFit/>
          </a:bodyPr>
          <a:lstStyle/>
          <a:p>
            <a:pPr marL="14941" algn="ctr">
              <a:spcBef>
                <a:spcPts val="447"/>
              </a:spcBef>
            </a:pPr>
            <a:r>
              <a:rPr lang="en-US" sz="2800" b="1" spc="-5" dirty="0">
                <a:solidFill>
                  <a:schemeClr val="accent4">
                    <a:lumMod val="75000"/>
                  </a:schemeClr>
                </a:solidFill>
                <a:latin typeface="Soberana Sans"/>
                <a:cs typeface="Soberana Sans"/>
              </a:rPr>
              <a:t>Actividad </a:t>
            </a:r>
            <a:r>
              <a:rPr lang="en-US" sz="2800" b="1" dirty="0">
                <a:solidFill>
                  <a:schemeClr val="accent4">
                    <a:lumMod val="75000"/>
                  </a:schemeClr>
                </a:solidFill>
                <a:latin typeface="Soberana Sans"/>
                <a:cs typeface="Soberana Sans"/>
              </a:rPr>
              <a:t>1</a:t>
            </a:r>
            <a:r>
              <a:rPr lang="en-US" sz="2800" b="1" dirty="0" smtClean="0">
                <a:solidFill>
                  <a:schemeClr val="accent4">
                    <a:lumMod val="75000"/>
                  </a:schemeClr>
                </a:solidFill>
                <a:latin typeface="Soberana Sans"/>
                <a:cs typeface="Soberana Sans"/>
              </a:rPr>
              <a:t>.</a:t>
            </a:r>
          </a:p>
          <a:p>
            <a:pPr marL="14941" algn="just">
              <a:spcBef>
                <a:spcPts val="447"/>
              </a:spcBef>
            </a:pPr>
            <a:endParaRPr lang="en-US" sz="1800" b="1" spc="-10" dirty="0" smtClean="0">
              <a:solidFill>
                <a:srgbClr val="004A81"/>
              </a:solidFill>
              <a:latin typeface="Arial" pitchFamily="34" charset="0"/>
              <a:cs typeface="Arial" pitchFamily="34" charset="0"/>
            </a:endParaRPr>
          </a:p>
          <a:p>
            <a:pPr marL="14941" algn="just">
              <a:spcBef>
                <a:spcPts val="447"/>
              </a:spcBef>
            </a:pPr>
            <a:r>
              <a:rPr lang="es-MX" sz="1800" b="1" dirty="0" smtClean="0">
                <a:solidFill>
                  <a:schemeClr val="accent4">
                    <a:lumMod val="75000"/>
                  </a:schemeClr>
                </a:solidFill>
              </a:rPr>
              <a:t>Análisis de un caso en el que la empatía activó la solidaridad.</a:t>
            </a:r>
          </a:p>
          <a:p>
            <a:pPr marL="14941" algn="just">
              <a:spcBef>
                <a:spcPts val="447"/>
              </a:spcBef>
            </a:pPr>
            <a:endParaRPr lang="en-US" sz="1800" b="1" spc="-10" dirty="0" smtClean="0">
              <a:solidFill>
                <a:srgbClr val="004A81"/>
              </a:solidFill>
              <a:latin typeface="Arial" pitchFamily="34" charset="0"/>
              <a:cs typeface="Arial" pitchFamily="34" charset="0"/>
            </a:endParaRPr>
          </a:p>
          <a:p>
            <a:pPr marL="357841" indent="-342900" algn="just">
              <a:spcBef>
                <a:spcPts val="447"/>
              </a:spcBef>
              <a:buAutoNum type="alphaLcPeriod"/>
            </a:pPr>
            <a:r>
              <a:rPr lang="es-MX" sz="1800" dirty="0" smtClean="0"/>
              <a:t>En parejas recuerden lo que vivieron, escucharon o supieron sobre los sismos de septiembre de 2017 en el sur del país. Observen la imagen y comenten las motivaciones que a su consideración tuvieron quienes ayudaron en las tareas de rescate y quienes hicieron donaciones, enviaron, recolectaron o distribuyeron víveres a las personas damnificadas.</a:t>
            </a:r>
          </a:p>
          <a:p>
            <a:pPr marL="357841" indent="-342900" algn="just">
              <a:spcBef>
                <a:spcPts val="447"/>
              </a:spcBef>
              <a:buAutoNum type="alphaLcPeriod"/>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endParaRPr lang="es-ES" sz="1400" spc="-10" dirty="0" smtClean="0">
              <a:solidFill>
                <a:srgbClr val="004A81"/>
              </a:solidFill>
              <a:latin typeface="Arial" pitchFamily="34" charset="0"/>
              <a:cs typeface="Arial" pitchFamily="34" charset="0"/>
            </a:endParaRPr>
          </a:p>
          <a:p>
            <a:pPr marL="357841" indent="-342900" algn="just">
              <a:spcBef>
                <a:spcPts val="447"/>
              </a:spcBef>
            </a:pPr>
            <a:r>
              <a:rPr lang="es-MX" sz="1800" dirty="0" smtClean="0">
                <a:solidFill>
                  <a:schemeClr val="accent4">
                    <a:lumMod val="75000"/>
                  </a:schemeClr>
                </a:solidFill>
              </a:rPr>
              <a:t>b. Comenten con sus compañeros las siguientes preguntas: </a:t>
            </a:r>
          </a:p>
          <a:p>
            <a:pPr marL="357841" indent="-342900" algn="just">
              <a:spcBef>
                <a:spcPts val="447"/>
              </a:spcBef>
              <a:buAutoNum type="arabicPeriod"/>
            </a:pPr>
            <a:r>
              <a:rPr lang="es-MX" sz="1800" dirty="0" smtClean="0"/>
              <a:t>¿Cómo se vivieron esos eventos en tu entorno? </a:t>
            </a:r>
          </a:p>
          <a:p>
            <a:pPr marL="357841" indent="-342900" algn="just">
              <a:spcBef>
                <a:spcPts val="447"/>
              </a:spcBef>
            </a:pPr>
            <a:r>
              <a:rPr lang="es-MX" sz="1800" dirty="0" smtClean="0"/>
              <a:t>2. ¿Qué hicieron ustedes y sus familias? </a:t>
            </a:r>
          </a:p>
          <a:p>
            <a:pPr marL="357841" indent="-342900" algn="just">
              <a:spcBef>
                <a:spcPts val="447"/>
              </a:spcBef>
            </a:pPr>
            <a:r>
              <a:rPr lang="es-MX" sz="1800" dirty="0" smtClean="0"/>
              <a:t>3. ¿Consideran que la empatía generó acciones de solidaridad? ¿Por qué?</a:t>
            </a:r>
          </a:p>
          <a:p>
            <a:pPr marL="357841" indent="-342900" algn="just">
              <a:spcBef>
                <a:spcPts val="447"/>
              </a:spcBef>
            </a:pPr>
            <a:endParaRPr lang="es-ES" sz="1800" spc="-10" dirty="0" smtClean="0">
              <a:solidFill>
                <a:srgbClr val="004A81"/>
              </a:solidFill>
              <a:latin typeface="Arial" pitchFamily="34" charset="0"/>
              <a:cs typeface="Arial" pitchFamily="34" charset="0"/>
            </a:endParaRPr>
          </a:p>
          <a:p>
            <a:pPr marL="357841" indent="-342900" algn="just">
              <a:spcBef>
                <a:spcPts val="447"/>
              </a:spcBef>
            </a:pPr>
            <a:r>
              <a:rPr lang="es-MX" sz="1800" dirty="0" smtClean="0"/>
              <a:t>• Propicie la participación de dos parejas para que compartan sus respuestas al grupo</a:t>
            </a:r>
            <a:endParaRPr lang="en-US" sz="1800" spc="-10" dirty="0">
              <a:solidFill>
                <a:srgbClr val="004A81"/>
              </a:solidFill>
              <a:latin typeface="Arial" pitchFamily="34" charset="0"/>
              <a:cs typeface="Arial" pitchFamily="34" charset="0"/>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1027" name="Picture 3" descr="C:\Users\BECAS 3\AppData\Local\Microsoft\Windows\Temporary Internet Files\Content.IE5\D6YHD9ME\Sismo_M%C3%A9xico_19_sep_2017_-_Xochimilco_-_05[1].jpg"/>
          <p:cNvPicPr>
            <a:picLocks noChangeAspect="1" noChangeArrowheads="1"/>
          </p:cNvPicPr>
          <p:nvPr/>
        </p:nvPicPr>
        <p:blipFill>
          <a:blip r:embed="rId2" cstate="print"/>
          <a:srcRect/>
          <a:stretch>
            <a:fillRect/>
          </a:stretch>
        </p:blipFill>
        <p:spPr bwMode="auto">
          <a:xfrm>
            <a:off x="1219200" y="2743200"/>
            <a:ext cx="4648200" cy="2362200"/>
          </a:xfrm>
          <a:prstGeom prst="rect">
            <a:avLst/>
          </a:prstGeom>
          <a:noFill/>
        </p:spPr>
      </p:pic>
      <p:sp>
        <p:nvSpPr>
          <p:cNvPr id="5" name="4 CuadroTexto"/>
          <p:cNvSpPr txBox="1"/>
          <p:nvPr/>
        </p:nvSpPr>
        <p:spPr>
          <a:xfrm>
            <a:off x="5867400" y="3733800"/>
            <a:ext cx="2209800" cy="494751"/>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26512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0" y="196870"/>
            <a:ext cx="8991600" cy="6709529"/>
          </a:xfrm>
          <a:prstGeom prst="rect">
            <a:avLst/>
          </a:prstGeom>
          <a:solidFill>
            <a:schemeClr val="accent4">
              <a:lumMod val="20000"/>
              <a:lumOff val="80000"/>
            </a:schemeClr>
          </a:solidFill>
        </p:spPr>
        <p:txBody>
          <a:bodyPr wrap="square">
            <a:spAutoFit/>
          </a:bodyPr>
          <a:lstStyle/>
          <a:p>
            <a:pPr marL="14941" algn="ctr">
              <a:spcBef>
                <a:spcPts val="447"/>
              </a:spcBef>
            </a:pPr>
            <a:r>
              <a:rPr lang="en-US" sz="4000" b="1" spc="-5" dirty="0">
                <a:solidFill>
                  <a:schemeClr val="accent4">
                    <a:lumMod val="75000"/>
                  </a:schemeClr>
                </a:solidFill>
                <a:latin typeface="Soberana Sans"/>
                <a:cs typeface="Soberana Sans"/>
              </a:rPr>
              <a:t>Actividad </a:t>
            </a:r>
            <a:r>
              <a:rPr lang="en-US" sz="4000" b="1" dirty="0">
                <a:solidFill>
                  <a:schemeClr val="accent4">
                    <a:lumMod val="75000"/>
                  </a:schemeClr>
                </a:solidFill>
                <a:latin typeface="Soberana Sans"/>
                <a:cs typeface="Soberana Sans"/>
              </a:rPr>
              <a:t>2.</a:t>
            </a:r>
            <a:endParaRPr lang="en-US" sz="4000" spc="-10" dirty="0">
              <a:solidFill>
                <a:schemeClr val="accent4">
                  <a:lumMod val="75000"/>
                </a:schemeClr>
              </a:solidFill>
              <a:latin typeface="Soberana Sans"/>
              <a:cs typeface="Soberana Sans"/>
            </a:endParaRPr>
          </a:p>
          <a:p>
            <a:endParaRPr lang="en-US" sz="1200" dirty="0">
              <a:latin typeface="Soberana Sans" panose="02000000000000000000" pitchFamily="2" charset="77"/>
            </a:endParaRPr>
          </a:p>
          <a:p>
            <a:pPr algn="just"/>
            <a:r>
              <a:rPr lang="es-MX" sz="1800" dirty="0" smtClean="0">
                <a:solidFill>
                  <a:schemeClr val="accent4">
                    <a:lumMod val="75000"/>
                  </a:schemeClr>
                </a:solidFill>
                <a:latin typeface="Arial" pitchFamily="34" charset="0"/>
                <a:cs typeface="Arial" pitchFamily="34" charset="0"/>
              </a:rPr>
              <a:t>Análisis de situaciones a partir de imágenes</a:t>
            </a:r>
          </a:p>
          <a:p>
            <a:pPr algn="just"/>
            <a:r>
              <a:rPr lang="es-MX" sz="1800" dirty="0" smtClean="0">
                <a:latin typeface="Arial" pitchFamily="34" charset="0"/>
                <a:cs typeface="Arial" pitchFamily="34" charset="0"/>
              </a:rPr>
              <a:t>a</a:t>
            </a:r>
            <a:r>
              <a:rPr lang="es-MX" sz="1800" b="1" dirty="0" smtClean="0">
                <a:latin typeface="Arial" pitchFamily="34" charset="0"/>
                <a:cs typeface="Arial" pitchFamily="34" charset="0"/>
              </a:rPr>
              <a:t>. En parejas, observen las imágenes e identifiquen actitudes empáticas</a:t>
            </a: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endParaRPr lang="es-ES" sz="1800" dirty="0" smtClean="0">
              <a:latin typeface="Arial" pitchFamily="34" charset="0"/>
              <a:cs typeface="Arial" pitchFamily="34" charset="0"/>
            </a:endParaRPr>
          </a:p>
          <a:p>
            <a:pPr algn="just"/>
            <a:r>
              <a:rPr lang="es-MX" sz="1800" b="1" dirty="0" smtClean="0">
                <a:solidFill>
                  <a:schemeClr val="accent4">
                    <a:lumMod val="75000"/>
                  </a:schemeClr>
                </a:solidFill>
                <a:latin typeface="Arial" pitchFamily="34" charset="0"/>
                <a:cs typeface="Arial" pitchFamily="34" charset="0"/>
              </a:rPr>
              <a:t>b. En grupo, realicen una lluvia de ideas contestando las siguientes preguntas, con la finalidad de conocer diferentes puntos de vista sobre las mismas imágenes</a:t>
            </a:r>
            <a:r>
              <a:rPr lang="es-MX" sz="1800" dirty="0" smtClean="0">
                <a:latin typeface="Arial" pitchFamily="34" charset="0"/>
                <a:cs typeface="Arial" pitchFamily="34" charset="0"/>
              </a:rPr>
              <a:t>. </a:t>
            </a:r>
          </a:p>
          <a:p>
            <a:pPr algn="just"/>
            <a:r>
              <a:rPr lang="es-MX" sz="1800" dirty="0" smtClean="0">
                <a:latin typeface="Arial" pitchFamily="34" charset="0"/>
                <a:cs typeface="Arial" pitchFamily="34" charset="0"/>
              </a:rPr>
              <a:t>• ¿Identifican la presencia de una actitud empática en ambas escenas? • ¿Cómo se manifiesta en cada caso? </a:t>
            </a:r>
          </a:p>
          <a:p>
            <a:pPr algn="just"/>
            <a:r>
              <a:rPr lang="es-MX" sz="1800" dirty="0" smtClean="0">
                <a:latin typeface="Arial" pitchFamily="34" charset="0"/>
                <a:cs typeface="Arial" pitchFamily="34" charset="0"/>
              </a:rPr>
              <a:t>• ¿Qué efectos genera sentir empatía en quien la expresa y en quien la recibe? </a:t>
            </a:r>
          </a:p>
          <a:p>
            <a:pPr algn="just"/>
            <a:r>
              <a:rPr lang="es-MX" sz="1800" dirty="0" smtClean="0">
                <a:latin typeface="Arial" pitchFamily="34" charset="0"/>
                <a:cs typeface="Arial" pitchFamily="34" charset="0"/>
              </a:rPr>
              <a:t>• ¿Qué pasa con la convivencia cuando los integrantes de un grupo son empáticos y qué pasa cuando no lo son? </a:t>
            </a:r>
          </a:p>
          <a:p>
            <a:pPr algn="just"/>
            <a:r>
              <a:rPr lang="es-MX" sz="1800" b="1" dirty="0" smtClean="0">
                <a:solidFill>
                  <a:schemeClr val="accent4">
                    <a:lumMod val="75000"/>
                  </a:schemeClr>
                </a:solidFill>
                <a:latin typeface="Arial" pitchFamily="34" charset="0"/>
                <a:cs typeface="Arial" pitchFamily="34" charset="0"/>
              </a:rPr>
              <a:t>c. Redacten aquí o en su cuaderno tres maneras en las que demuestran ser empáticos en las relaciones de amistad y de compañerismo.</a:t>
            </a:r>
          </a:p>
          <a:p>
            <a:pPr algn="just"/>
            <a:r>
              <a:rPr lang="es-ES" sz="1800" dirty="0" smtClean="0">
                <a:latin typeface="Arial" pitchFamily="34" charset="0"/>
                <a:cs typeface="Arial" pitchFamily="34" charset="0"/>
              </a:rPr>
              <a:t>__________________________________________________________________________________________________________________________________________</a:t>
            </a:r>
            <a:endParaRPr lang="es-MX" sz="1800" dirty="0" smtClean="0">
              <a:latin typeface="Arial" pitchFamily="34" charset="0"/>
              <a:cs typeface="Arial" pitchFamily="34" charset="0"/>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381000" y="0"/>
            <a:ext cx="2362200" cy="6858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pic>
        <p:nvPicPr>
          <p:cNvPr id="2051" name="Picture 3" descr="C:\Users\BECAS 3\AppData\Local\Microsoft\Windows\Temporary Internet Files\Content.IE5\91PAMXRL\couple-1363961_960_720[1].jpg"/>
          <p:cNvPicPr>
            <a:picLocks noChangeAspect="1" noChangeArrowheads="1"/>
          </p:cNvPicPr>
          <p:nvPr/>
        </p:nvPicPr>
        <p:blipFill>
          <a:blip r:embed="rId3" cstate="print"/>
          <a:srcRect/>
          <a:stretch>
            <a:fillRect/>
          </a:stretch>
        </p:blipFill>
        <p:spPr bwMode="auto">
          <a:xfrm>
            <a:off x="609600" y="1645728"/>
            <a:ext cx="2743200" cy="1825943"/>
          </a:xfrm>
          <a:prstGeom prst="rect">
            <a:avLst/>
          </a:prstGeom>
          <a:noFill/>
        </p:spPr>
      </p:pic>
      <p:pic>
        <p:nvPicPr>
          <p:cNvPr id="2054" name="Picture 6" descr="C:\Users\BECAS 3\AppData\Local\Microsoft\Windows\Temporary Internet Files\Content.IE5\D6YHD9ME\Flaca-y-Maritza-consol%C3%A1ndose[1].jpg"/>
          <p:cNvPicPr>
            <a:picLocks noChangeAspect="1" noChangeArrowheads="1"/>
          </p:cNvPicPr>
          <p:nvPr/>
        </p:nvPicPr>
        <p:blipFill>
          <a:blip r:embed="rId4" cstate="print"/>
          <a:srcRect/>
          <a:stretch>
            <a:fillRect/>
          </a:stretch>
        </p:blipFill>
        <p:spPr bwMode="auto">
          <a:xfrm>
            <a:off x="3505200" y="1676400"/>
            <a:ext cx="3476625" cy="1752600"/>
          </a:xfrm>
          <a:prstGeom prst="rect">
            <a:avLst/>
          </a:prstGeom>
          <a:noFill/>
        </p:spPr>
      </p:pic>
      <p:sp>
        <p:nvSpPr>
          <p:cNvPr id="7" name="6 CuadroTexto"/>
          <p:cNvSpPr txBox="1"/>
          <p:nvPr/>
        </p:nvSpPr>
        <p:spPr>
          <a:xfrm>
            <a:off x="7010400" y="2209800"/>
            <a:ext cx="2133600" cy="479362"/>
          </a:xfrm>
          <a:prstGeom prst="rect">
            <a:avLst/>
          </a:prstGeom>
          <a:noFill/>
        </p:spPr>
        <p:txBody>
          <a:bodyPr wrap="square" rtlCol="0">
            <a:spAutoFit/>
          </a:bodyPr>
          <a:lstStyle/>
          <a:p>
            <a:r>
              <a:rPr lang="es-ES" sz="900" dirty="0" smtClean="0"/>
              <a:t>Imágenes  prediseñadas </a:t>
            </a:r>
            <a:r>
              <a:rPr lang="es-ES" sz="900" dirty="0" smtClean="0"/>
              <a:t>de office Online</a:t>
            </a:r>
            <a:endParaRPr lang="es-MX" sz="900" dirty="0" smtClean="0"/>
          </a:p>
          <a:p>
            <a:endParaRPr lang="es-MX" dirty="0"/>
          </a:p>
        </p:txBody>
      </p:sp>
    </p:spTree>
    <p:extLst>
      <p:ext uri="{BB962C8B-B14F-4D97-AF65-F5344CB8AC3E}">
        <p14:creationId xmlns:p14="http://schemas.microsoft.com/office/powerpoint/2010/main" xmlns="" val="382703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93C68F64-59BF-4540-9459-4FC4E983006E}"/>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20000"/>
              <a:lumOff val="80000"/>
            </a:schemeClr>
          </a:solidFill>
        </p:spPr>
        <p:txBody>
          <a:bodyPr wrap="square" lIns="0" tIns="0" rIns="0" bIns="0" rtlCol="0"/>
          <a:lstStyle/>
          <a:p>
            <a:endParaRPr sz="1900"/>
          </a:p>
        </p:txBody>
      </p:sp>
      <p:sp>
        <p:nvSpPr>
          <p:cNvPr id="8" name="object 8">
            <a:extLst>
              <a:ext uri="{FF2B5EF4-FFF2-40B4-BE49-F238E27FC236}">
                <a16:creationId xmlns:a16="http://schemas.microsoft.com/office/drawing/2014/main" xmlns="" id="{136C9A33-2B37-1047-8B7D-A3B722769859}"/>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20000"/>
              <a:lumOff val="80000"/>
            </a:schemeClr>
          </a:solidFill>
        </p:spPr>
        <p:txBody>
          <a:bodyPr wrap="square" lIns="0" tIns="0" rIns="0" bIns="0" rtlCol="0"/>
          <a:lstStyle/>
          <a:p>
            <a:endParaRPr sz="1900"/>
          </a:p>
        </p:txBody>
      </p:sp>
      <p:sp>
        <p:nvSpPr>
          <p:cNvPr id="7" name="Rectangle 1">
            <a:extLst>
              <a:ext uri="{FF2B5EF4-FFF2-40B4-BE49-F238E27FC236}">
                <a16:creationId xmlns:a16="http://schemas.microsoft.com/office/drawing/2014/main" xmlns="" id="{3224F731-B888-5F47-8F28-25747EE91283}"/>
              </a:ext>
            </a:extLst>
          </p:cNvPr>
          <p:cNvSpPr/>
          <p:nvPr/>
        </p:nvSpPr>
        <p:spPr>
          <a:xfrm>
            <a:off x="831376" y="2035314"/>
            <a:ext cx="7315200" cy="1323439"/>
          </a:xfrm>
          <a:prstGeom prst="rect">
            <a:avLst/>
          </a:prstGeom>
        </p:spPr>
        <p:txBody>
          <a:bodyPr wrap="square">
            <a:spAutoFit/>
          </a:bodyPr>
          <a:lstStyle/>
          <a:p>
            <a:pPr marL="14941">
              <a:spcBef>
                <a:spcPts val="447"/>
              </a:spcBef>
            </a:pPr>
            <a:r>
              <a:rPr lang="en-US" sz="4000" b="1" dirty="0">
                <a:solidFill>
                  <a:schemeClr val="accent4">
                    <a:lumMod val="75000"/>
                  </a:schemeClr>
                </a:solidFill>
                <a:latin typeface="Soberana Sans" panose="02000000000000000000" pitchFamily="50" charset="0"/>
                <a:cs typeface="Soberana Sans"/>
              </a:rPr>
              <a:t>Lean el resumen de la </a:t>
            </a:r>
            <a:r>
              <a:rPr lang="en-US" sz="4000" b="1" dirty="0" err="1" smtClean="0">
                <a:solidFill>
                  <a:schemeClr val="accent4">
                    <a:lumMod val="75000"/>
                  </a:schemeClr>
                </a:solidFill>
                <a:latin typeface="Soberana Sans" panose="02000000000000000000" pitchFamily="50" charset="0"/>
                <a:cs typeface="Soberana Sans"/>
              </a:rPr>
              <a:t>actividad</a:t>
            </a:r>
            <a:r>
              <a:rPr lang="en-US" sz="4000" b="1" dirty="0" smtClean="0">
                <a:solidFill>
                  <a:schemeClr val="accent4">
                    <a:lumMod val="75000"/>
                  </a:schemeClr>
                </a:solidFill>
                <a:latin typeface="Soberana Sans" panose="02000000000000000000" pitchFamily="50" charset="0"/>
                <a:cs typeface="Soberana Sans"/>
              </a:rPr>
              <a:t>.</a:t>
            </a:r>
            <a:r>
              <a:rPr lang="en-US" sz="4000" dirty="0" smtClean="0">
                <a:latin typeface="Soberana Sans" panose="02000000000000000000" pitchFamily="50" charset="0"/>
                <a:cs typeface="Soberana Sans"/>
              </a:rPr>
              <a:t> </a:t>
            </a:r>
            <a:endParaRPr lang="en-US" sz="4000" dirty="0">
              <a:latin typeface="Soberana Sans" panose="02000000000000000000" pitchFamily="50" charset="0"/>
              <a:cs typeface="Soberana Sans"/>
            </a:endParaRPr>
          </a:p>
        </p:txBody>
      </p:sp>
      <p:pic>
        <p:nvPicPr>
          <p:cNvPr id="9"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00800" y="228600"/>
            <a:ext cx="914400" cy="914400"/>
          </a:xfrm>
          <a:prstGeom prst="rect">
            <a:avLst/>
          </a:prstGeom>
        </p:spPr>
      </p:pic>
      <p:pic>
        <p:nvPicPr>
          <p:cNvPr id="11" name="Picture 10">
            <a:extLst>
              <a:ext uri="{FF2B5EF4-FFF2-40B4-BE49-F238E27FC236}">
                <a16:creationId xmlns:a16="http://schemas.microsoft.com/office/drawing/2014/main" xmlns="" id="{11DF9C62-BFF4-B84B-8FD8-BDBDA2B860D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20057" y="4191000"/>
            <a:ext cx="1943100" cy="2527300"/>
          </a:xfrm>
          <a:prstGeom prst="rect">
            <a:avLst/>
          </a:prstGeom>
          <a:solidFill>
            <a:schemeClr val="accent4">
              <a:lumMod val="40000"/>
              <a:lumOff val="60000"/>
            </a:schemeClr>
          </a:solidFill>
        </p:spPr>
      </p:pic>
    </p:spTree>
    <p:extLst>
      <p:ext uri="{BB962C8B-B14F-4D97-AF65-F5344CB8AC3E}">
        <p14:creationId xmlns:p14="http://schemas.microsoft.com/office/powerpoint/2010/main" xmlns="" val="128907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24F731-B888-5F47-8F28-25747EE91283}"/>
              </a:ext>
            </a:extLst>
          </p:cNvPr>
          <p:cNvSpPr/>
          <p:nvPr/>
        </p:nvSpPr>
        <p:spPr>
          <a:xfrm>
            <a:off x="228600" y="586800"/>
            <a:ext cx="8915400" cy="5509200"/>
          </a:xfrm>
          <a:prstGeom prst="rect">
            <a:avLst/>
          </a:prstGeom>
        </p:spPr>
        <p:txBody>
          <a:bodyPr wrap="square">
            <a:spAutoFit/>
          </a:bodyPr>
          <a:lstStyle/>
          <a:p>
            <a:pPr algn="just"/>
            <a:r>
              <a:rPr lang="es-MX" sz="4000" dirty="0" smtClean="0">
                <a:solidFill>
                  <a:schemeClr val="accent4">
                    <a:lumMod val="75000"/>
                  </a:schemeClr>
                </a:solidFill>
                <a:latin typeface="Arial Black" pitchFamily="34" charset="0"/>
              </a:rPr>
              <a:t>REAFIRMO Y ORDENO</a:t>
            </a:r>
            <a:r>
              <a:rPr lang="es-MX" sz="4000" dirty="0" smtClean="0">
                <a:latin typeface="Arial Black" pitchFamily="34" charset="0"/>
              </a:rPr>
              <a:t> </a:t>
            </a:r>
          </a:p>
          <a:p>
            <a:pPr algn="just"/>
            <a:endParaRPr lang="es-MX" sz="2400" dirty="0" smtClean="0">
              <a:solidFill>
                <a:schemeClr val="accent4">
                  <a:lumMod val="75000"/>
                </a:schemeClr>
              </a:solidFill>
            </a:endParaRPr>
          </a:p>
          <a:p>
            <a:pPr algn="just"/>
            <a:r>
              <a:rPr lang="es-MX" sz="2400" dirty="0" smtClean="0">
                <a:solidFill>
                  <a:schemeClr val="accent4">
                    <a:lumMod val="75000"/>
                  </a:schemeClr>
                </a:solidFill>
              </a:rPr>
              <a:t>La empatía se puede desarrollar y fortalecer. Para lograrlo, es necesario tomar conciencia de lo que sucede cuando sentimos esa conexión con alguien más, identificando las razones por las que nuestra atención se centra en ese caso o en esa persona. La empatía, parte de la consideración del otro como igual en dignidad y derechos, y se centra en la capacidad de observar sin juzgar ni etiquetar. La empatía puede manifestarse de dos maneras: cuando simplemente comprendemos la condición del otro y cuando esa comprensión nos lleva a actuar y a hacer algo por esa persona. En ambos casos la ganancia es recíproca porque genera bienestar, favorece la sincronía y genera aprendizajes para ambas personas.</a:t>
            </a:r>
          </a:p>
          <a:p>
            <a:pPr algn="just"/>
            <a:endParaRPr lang="en-US" sz="2400" dirty="0" smtClean="0">
              <a:latin typeface="Soberana Sans" panose="02000000000000000000" pitchFamily="2" charset="77"/>
            </a:endParaRPr>
          </a:p>
        </p:txBody>
      </p:sp>
      <p:sp>
        <p:nvSpPr>
          <p:cNvPr id="3" name="object 8">
            <a:extLst>
              <a:ext uri="{FF2B5EF4-FFF2-40B4-BE49-F238E27FC236}">
                <a16:creationId xmlns:a16="http://schemas.microsoft.com/office/drawing/2014/main" xmlns="" id="{43BD8204-512F-F449-8C88-0469A1952012}"/>
              </a:ext>
            </a:extLst>
          </p:cNvPr>
          <p:cNvSpPr/>
          <p:nvPr/>
        </p:nvSpPr>
        <p:spPr>
          <a:xfrm>
            <a:off x="11430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40000"/>
              <a:lumOff val="60000"/>
            </a:schemeClr>
          </a:solidFill>
        </p:spPr>
        <p:txBody>
          <a:bodyPr wrap="square" lIns="0" tIns="0" rIns="0" bIns="0" rtlCol="0"/>
          <a:lstStyle/>
          <a:p>
            <a:endParaRPr sz="1900"/>
          </a:p>
        </p:txBody>
      </p:sp>
      <p:sp>
        <p:nvSpPr>
          <p:cNvPr id="5" name="Rectangle 4">
            <a:extLst>
              <a:ext uri="{FF2B5EF4-FFF2-40B4-BE49-F238E27FC236}">
                <a16:creationId xmlns:a16="http://schemas.microsoft.com/office/drawing/2014/main" xmlns="" id="{A427BBAB-229C-6A48-89CA-BF841E69E54E}"/>
              </a:ext>
            </a:extLst>
          </p:cNvPr>
          <p:cNvSpPr/>
          <p:nvPr/>
        </p:nvSpPr>
        <p:spPr>
          <a:xfrm>
            <a:off x="7340238" y="501134"/>
            <a:ext cx="979114" cy="477054"/>
          </a:xfrm>
          <a:prstGeom prst="rect">
            <a:avLst/>
          </a:prstGeom>
        </p:spPr>
        <p:txBody>
          <a:bodyPr wrap="none">
            <a:spAutoFit/>
          </a:bodyPr>
          <a:lstStyle/>
          <a:p>
            <a:pPr marL="14941">
              <a:spcBef>
                <a:spcPts val="447"/>
              </a:spcBef>
            </a:pPr>
            <a:r>
              <a:rPr lang="en-US" sz="2500" b="1" spc="-5" dirty="0">
                <a:solidFill>
                  <a:schemeClr val="tx2">
                    <a:lumMod val="60000"/>
                    <a:lumOff val="40000"/>
                  </a:schemeClr>
                </a:solidFill>
                <a:latin typeface="Soberana Sans"/>
                <a:cs typeface="Soberana Sans"/>
              </a:rPr>
              <a:t>8</a:t>
            </a:r>
            <a:r>
              <a:rPr lang="en-US" sz="2500" b="1" spc="-5" dirty="0" smtClean="0">
                <a:solidFill>
                  <a:schemeClr val="tx2">
                    <a:lumMod val="60000"/>
                    <a:lumOff val="40000"/>
                  </a:schemeClr>
                </a:solidFill>
                <a:latin typeface="Soberana Sans"/>
                <a:cs typeface="Soberana Sans"/>
              </a:rPr>
              <a:t> </a:t>
            </a:r>
            <a:r>
              <a:rPr lang="en-US" sz="2500" b="1" spc="-5" dirty="0">
                <a:solidFill>
                  <a:schemeClr val="tx2">
                    <a:lumMod val="60000"/>
                    <a:lumOff val="40000"/>
                  </a:schemeClr>
                </a:solidFill>
                <a:latin typeface="Soberana Sans"/>
                <a:cs typeface="Soberana Sans"/>
              </a:rPr>
              <a:t>min</a:t>
            </a:r>
            <a:endParaRPr lang="en-US" sz="2500" dirty="0">
              <a:solidFill>
                <a:schemeClr val="tx2">
                  <a:lumMod val="60000"/>
                  <a:lumOff val="40000"/>
                </a:schemeClr>
              </a:solidFill>
              <a:latin typeface="Soberana Sans"/>
              <a:cs typeface="Soberana Sans"/>
            </a:endParaRPr>
          </a:p>
        </p:txBody>
      </p:sp>
      <p:pic>
        <p:nvPicPr>
          <p:cNvPr id="6" name="Picture 11">
            <a:extLst>
              <a:ext uri="{FF2B5EF4-FFF2-40B4-BE49-F238E27FC236}">
                <a16:creationId xmlns:a16="http://schemas.microsoft.com/office/drawing/2014/main" xmlns="" id="{CDC0B9EF-4261-4A43-BE28-326C0BC7C73F}"/>
              </a:ext>
            </a:extLst>
          </p:cNvPr>
          <p:cNvPicPr>
            <a:picLocks noChangeAspect="1"/>
          </p:cNvPicPr>
          <p:nvPr/>
        </p:nvPicPr>
        <p:blipFill>
          <a:blip r:embed="rId2" cstate="print"/>
          <a:stretch>
            <a:fillRect/>
          </a:stretch>
        </p:blipFill>
        <p:spPr>
          <a:xfrm>
            <a:off x="6477000" y="228600"/>
            <a:ext cx="914400" cy="914400"/>
          </a:xfrm>
          <a:prstGeom prst="rect">
            <a:avLst/>
          </a:prstGeom>
          <a:solidFill>
            <a:schemeClr val="accent4">
              <a:lumMod val="40000"/>
              <a:lumOff val="60000"/>
            </a:schemeClr>
          </a:solidFill>
        </p:spPr>
      </p:pic>
    </p:spTree>
    <p:extLst>
      <p:ext uri="{BB962C8B-B14F-4D97-AF65-F5344CB8AC3E}">
        <p14:creationId xmlns:p14="http://schemas.microsoft.com/office/powerpoint/2010/main" xmlns="" val="239508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a16="http://schemas.microsoft.com/office/drawing/2014/main" xmlns=""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a16="http://schemas.microsoft.com/office/drawing/2014/main" xmlns=""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4">
              <a:lumMod val="75000"/>
            </a:schemeClr>
          </a:solidFill>
        </p:spPr>
        <p:txBody>
          <a:bodyPr wrap="square" lIns="0" tIns="0" rIns="0" bIns="0" rtlCol="0"/>
          <a:lstStyle/>
          <a:p>
            <a:endParaRPr sz="1900"/>
          </a:p>
        </p:txBody>
      </p:sp>
      <p:sp>
        <p:nvSpPr>
          <p:cNvPr id="4" name="object 9">
            <a:extLst>
              <a:ext uri="{FF2B5EF4-FFF2-40B4-BE49-F238E27FC236}">
                <a16:creationId xmlns:a16="http://schemas.microsoft.com/office/drawing/2014/main" xmlns="" id="{442181FA-95F4-AD46-A6C4-B05EF93DD585}"/>
              </a:ext>
            </a:extLst>
          </p:cNvPr>
          <p:cNvSpPr/>
          <p:nvPr/>
        </p:nvSpPr>
        <p:spPr>
          <a:xfrm>
            <a:off x="685800" y="1345592"/>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a:p>
        </p:txBody>
      </p:sp>
      <p:sp>
        <p:nvSpPr>
          <p:cNvPr id="5" name="object 10">
            <a:extLst>
              <a:ext uri="{FF2B5EF4-FFF2-40B4-BE49-F238E27FC236}">
                <a16:creationId xmlns:a16="http://schemas.microsoft.com/office/drawing/2014/main" xmlns=""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40000"/>
              <a:lumOff val="60000"/>
            </a:schemeClr>
          </a:solidFill>
        </p:spPr>
        <p:txBody>
          <a:bodyPr wrap="square" lIns="0" tIns="0" rIns="0" bIns="0" rtlCol="0"/>
          <a:lstStyle/>
          <a:p>
            <a:endParaRPr sz="1900"/>
          </a:p>
        </p:txBody>
      </p:sp>
      <p:sp>
        <p:nvSpPr>
          <p:cNvPr id="6" name="object 34">
            <a:extLst>
              <a:ext uri="{FF2B5EF4-FFF2-40B4-BE49-F238E27FC236}">
                <a16:creationId xmlns:a16="http://schemas.microsoft.com/office/drawing/2014/main" xmlns=""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a16="http://schemas.microsoft.com/office/drawing/2014/main" xmlns="" id="{7AA2F7C0-3915-F041-9113-36F645B9863A}"/>
              </a:ext>
            </a:extLst>
          </p:cNvPr>
          <p:cNvSpPr txBox="1"/>
          <p:nvPr/>
        </p:nvSpPr>
        <p:spPr>
          <a:xfrm>
            <a:off x="228600" y="457200"/>
            <a:ext cx="8534400" cy="4282470"/>
          </a:xfrm>
          <a:prstGeom prst="rect">
            <a:avLst/>
          </a:prstGeom>
        </p:spPr>
        <p:txBody>
          <a:bodyPr vert="horz" wrap="square" lIns="0" tIns="62753" rIns="0" bIns="0" rtlCol="0">
            <a:spAutoFit/>
          </a:bodyPr>
          <a:lstStyle/>
          <a:p>
            <a:pPr marR="5080" algn="just">
              <a:spcBef>
                <a:spcPts val="100"/>
              </a:spcBef>
              <a:buFont typeface="Arial" pitchFamily="34" charset="0"/>
              <a:buChar char="•"/>
            </a:pPr>
            <a:r>
              <a:rPr lang="es-MX" sz="2800" dirty="0" smtClean="0"/>
              <a:t>Identifica algunas situaciones que te generan empatía en tu casa y en tu entorno cercano, elige una y piensa qué podrías hacer por la persona o personas involucradas en ese caso que les ayude a resolver o enfrentar la situación.</a:t>
            </a:r>
            <a:endParaRPr lang="en-US" sz="2600" spc="-15" dirty="0" smtClean="0">
              <a:latin typeface="Soberana Sans" panose="02000000000000000000" pitchFamily="2" charset="77"/>
              <a:cs typeface="Soberana Sans"/>
            </a:endParaRPr>
          </a:p>
          <a:p>
            <a:pPr marR="5080">
              <a:spcBef>
                <a:spcPts val="100"/>
              </a:spcBef>
              <a:buFont typeface="Arial" pitchFamily="34" charset="0"/>
              <a:buChar char="•"/>
            </a:pPr>
            <a:endParaRPr lang="en-US" sz="26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endParaRPr lang="en-US" sz="2000" spc="-15" dirty="0" smtClean="0">
              <a:latin typeface="Soberana Sans" panose="02000000000000000000" pitchFamily="2" charset="77"/>
              <a:cs typeface="Soberana Sans"/>
            </a:endParaRPr>
          </a:p>
          <a:p>
            <a:pPr marR="5080">
              <a:spcBef>
                <a:spcPts val="100"/>
              </a:spcBef>
            </a:pPr>
            <a:r>
              <a:rPr lang="es-MX" sz="2400" dirty="0" smtClean="0"/>
              <a:t>Conoce un poco más respecto a qué es la empatía y algunas  acciones que la promueven, consulta el corto animado “El poder de la empatía” disponible en https://youtu.be/AyInqn_Hw_E</a:t>
            </a: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a16="http://schemas.microsoft.com/office/drawing/2014/main" xmlns="" id="{29700AC3-8E6B-3242-A3F9-D407FB9AF115}"/>
              </a:ext>
            </a:extLst>
          </p:cNvPr>
          <p:cNvSpPr/>
          <p:nvPr/>
        </p:nvSpPr>
        <p:spPr>
          <a:xfrm>
            <a:off x="304800" y="297180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4">
              <a:lumMod val="40000"/>
              <a:lumOff val="60000"/>
            </a:schemeClr>
          </a:solidFill>
        </p:spPr>
        <p:txBody>
          <a:bodyPr wrap="square" lIns="0" tIns="0" rIns="0" bIns="0" rtlCol="0"/>
          <a:lstStyle/>
          <a:p>
            <a:pPr marL="14941">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p14="http://schemas.microsoft.com/office/powerpoint/2010/main" xmlns="" val="234878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D483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2129</TotalTime>
  <Words>1201</Words>
  <Application>Microsoft Office PowerPoint</Application>
  <PresentationFormat>Carta (216 x 279 mm)</PresentationFormat>
  <Paragraphs>106</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 QUÉ ES LA    EMPATÍA?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¿De qué se trata la conciencia social?</dc:title>
  <dc:creator>Ana Paulina Monroy Velasco</dc:creator>
  <cp:lastModifiedBy>TUTORIAS ELIZABETH</cp:lastModifiedBy>
  <cp:revision>176</cp:revision>
  <dcterms:created xsi:type="dcterms:W3CDTF">2018-06-27T19:50:18Z</dcterms:created>
  <dcterms:modified xsi:type="dcterms:W3CDTF">2020-02-20T17:49:51Z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2018-05-29T00:00:00Z</vt:filetime>
  </property>
  <property fmtid="{D5CDD505-2E9C-101B-9397-08002B2CF9AE}" pid="3" name="Creator">
    <vt:lpwstr>Adobe InDesign CC 13.0 (Windows)</vt:lpwstr>
  </property>
  <property fmtid="{D5CDD505-2E9C-101B-9397-08002B2CF9AE}" pid="4" name="LastSaved">
    <vt:filetime>2018-06-27T00:00:00Z</vt:filetime>
  </property>
</Properties>
</file>