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328" r:id="rId3"/>
    <p:sldId id="326" r:id="rId4"/>
    <p:sldId id="327" r:id="rId5"/>
    <p:sldId id="265" r:id="rId6"/>
    <p:sldId id="316" r:id="rId7"/>
    <p:sldId id="329" r:id="rId8"/>
    <p:sldId id="317" r:id="rId9"/>
    <p:sldId id="335" r:id="rId10"/>
    <p:sldId id="337" r:id="rId11"/>
    <p:sldId id="334" r:id="rId12"/>
  </p:sldIdLst>
  <p:sldSz cx="9144000" cy="6858000" type="letter"/>
  <p:notesSz cx="10058400" cy="77724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964" userDrawn="1">
          <p15:clr>
            <a:srgbClr val="A4A3A4"/>
          </p15:clr>
        </p15:guide>
        <p15:guide id="2" pos="25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4A81"/>
    <a:srgbClr val="AD483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76"/>
    <p:restoredTop sz="94458"/>
  </p:normalViewPr>
  <p:slideViewPr>
    <p:cSldViewPr>
      <p:cViewPr varScale="1">
        <p:scale>
          <a:sx n="86" d="100"/>
          <a:sy n="86" d="100"/>
        </p:scale>
        <p:origin x="-1734" y="-90"/>
      </p:cViewPr>
      <p:guideLst>
        <p:guide orient="horz" pos="1964"/>
        <p:guide pos="254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DFD506CD-1467-42F4-AD6C-CBE31907FF8B}" type="datetimeFigureOut">
              <a:rPr lang="es-MX" smtClean="0"/>
              <a:pPr/>
              <a:t>20/02/2020</a:t>
            </a:fld>
            <a:endParaRPr lang="es-MX"/>
          </a:p>
        </p:txBody>
      </p:sp>
      <p:sp>
        <p:nvSpPr>
          <p:cNvPr id="4" name="Marcador de imagen de diapositiva 3"/>
          <p:cNvSpPr>
            <a:spLocks noGrp="1" noRot="1" noChangeAspect="1"/>
          </p:cNvSpPr>
          <p:nvPr>
            <p:ph type="sldImg" idx="2"/>
          </p:nvPr>
        </p:nvSpPr>
        <p:spPr>
          <a:xfrm>
            <a:off x="3281363" y="971550"/>
            <a:ext cx="3495675" cy="262255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960D7EE9-E02C-4917-ACCB-5BE85E6C142C}" type="slidenum">
              <a:rPr lang="es-MX" smtClean="0"/>
              <a:pPr/>
              <a:t>‹Nº›</a:t>
            </a:fld>
            <a:endParaRPr lang="es-MX"/>
          </a:p>
        </p:txBody>
      </p:sp>
    </p:spTree>
    <p:extLst>
      <p:ext uri="{BB962C8B-B14F-4D97-AF65-F5344CB8AC3E}">
        <p14:creationId xmlns:p14="http://schemas.microsoft.com/office/powerpoint/2010/main" xmlns="" val="207798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33855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1"/>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sz="half" idx="2"/>
          </p:nvPr>
        </p:nvSpPr>
        <p:spPr>
          <a:xfrm>
            <a:off x="457200" y="1577341"/>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1"/>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38554"/>
          </a:xfrm>
          <a:prstGeom prst="rect">
            <a:avLst/>
          </a:prstGeom>
        </p:spPr>
        <p:txBody>
          <a:bodyPr wrap="square" lIns="0" tIns="0" rIns="0" bIns="0">
            <a:spAutoFit/>
          </a:bodyPr>
          <a:lstStyle>
            <a:lvl1pPr>
              <a:defRPr sz="2200" b="1" i="0">
                <a:solidFill>
                  <a:schemeClr val="bg1"/>
                </a:solidFill>
                <a:latin typeface="Soberana Sans"/>
                <a:cs typeface="Soberana Sans"/>
              </a:defRPr>
            </a:lvl1pPr>
          </a:lstStyle>
          <a:p>
            <a:endParaRPr/>
          </a:p>
        </p:txBody>
      </p:sp>
      <p:sp>
        <p:nvSpPr>
          <p:cNvPr id="3" name="Holder 3"/>
          <p:cNvSpPr>
            <a:spLocks noGrp="1"/>
          </p:cNvSpPr>
          <p:nvPr>
            <p:ph type="body" idx="1"/>
          </p:nvPr>
        </p:nvSpPr>
        <p:spPr>
          <a:xfrm>
            <a:off x="619419" y="2234006"/>
            <a:ext cx="7905164"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24853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24853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a:xfrm>
            <a:off x="6583680" y="6377940"/>
            <a:ext cx="2103120" cy="24853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bodyStyle>
    <p:other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29B119A2-E424-214C-A32B-4C4628CEB5CE}"/>
              </a:ext>
            </a:extLst>
          </p:cNvPr>
          <p:cNvSpPr/>
          <p:nvPr/>
        </p:nvSpPr>
        <p:spPr>
          <a:xfrm>
            <a:off x="2915024" y="0"/>
            <a:ext cx="6228976"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3">
              <a:lumMod val="75000"/>
            </a:schemeClr>
          </a:solidFill>
        </p:spPr>
        <p:txBody>
          <a:bodyPr wrap="square" lIns="0" tIns="0" rIns="0" bIns="0" rtlCol="0"/>
          <a:lstStyle/>
          <a:p>
            <a:endParaRPr sz="1900"/>
          </a:p>
        </p:txBody>
      </p:sp>
      <p:sp>
        <p:nvSpPr>
          <p:cNvPr id="5" name="object 8">
            <a:extLst>
              <a:ext uri="{FF2B5EF4-FFF2-40B4-BE49-F238E27FC236}">
                <a16:creationId xmlns:a16="http://schemas.microsoft.com/office/drawing/2014/main" xmlns="" id="{93AA6DA6-6460-904E-BA4B-E51826C86834}"/>
              </a:ext>
            </a:extLst>
          </p:cNvPr>
          <p:cNvSpPr/>
          <p:nvPr/>
        </p:nvSpPr>
        <p:spPr>
          <a:xfrm>
            <a:off x="0" y="0"/>
            <a:ext cx="2917265" cy="6858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40000"/>
              <a:lumOff val="60000"/>
            </a:schemeClr>
          </a:solidFill>
        </p:spPr>
        <p:txBody>
          <a:bodyPr wrap="square" lIns="0" tIns="0" rIns="0" bIns="0" rtlCol="0"/>
          <a:lstStyle/>
          <a:p>
            <a:endParaRPr sz="1900"/>
          </a:p>
        </p:txBody>
      </p:sp>
      <p:sp>
        <p:nvSpPr>
          <p:cNvPr id="6" name="object 10">
            <a:extLst>
              <a:ext uri="{FF2B5EF4-FFF2-40B4-BE49-F238E27FC236}">
                <a16:creationId xmlns:a16="http://schemas.microsoft.com/office/drawing/2014/main" xmlns="" id="{90A54EB5-7157-B740-8A0F-EC2698345950}"/>
              </a:ext>
            </a:extLst>
          </p:cNvPr>
          <p:cNvSpPr txBox="1">
            <a:spLocks noGrp="1"/>
          </p:cNvSpPr>
          <p:nvPr>
            <p:ph type="title"/>
          </p:nvPr>
        </p:nvSpPr>
        <p:spPr>
          <a:xfrm>
            <a:off x="533400" y="2196973"/>
            <a:ext cx="8009090" cy="1949252"/>
          </a:xfrm>
          <a:prstGeom prst="rect">
            <a:avLst/>
          </a:prstGeom>
        </p:spPr>
        <p:txBody>
          <a:bodyPr vert="horz" wrap="square" lIns="0" tIns="0" rIns="0" bIns="0" rtlCol="0">
            <a:spAutoFit/>
          </a:bodyPr>
          <a:lstStyle/>
          <a:p>
            <a:pPr marL="1970088" indent="-1955800">
              <a:lnSpc>
                <a:spcPts val="3812"/>
              </a:lnSpc>
            </a:pPr>
            <a:r>
              <a:rPr sz="12706" baseline="-20061" dirty="0" smtClean="0"/>
              <a:t> </a:t>
            </a:r>
            <a:r>
              <a:rPr lang="es-MX" sz="5400" dirty="0" smtClean="0">
                <a:solidFill>
                  <a:srgbClr val="C00000"/>
                </a:solidFill>
              </a:rPr>
              <a:t>AYUDAR A LOS </a:t>
            </a:r>
            <a:br>
              <a:rPr lang="es-MX" sz="5400" dirty="0" smtClean="0">
                <a:solidFill>
                  <a:srgbClr val="C00000"/>
                </a:solidFill>
              </a:rPr>
            </a:br>
            <a:r>
              <a:rPr lang="es-MX" sz="5400" dirty="0" smtClean="0">
                <a:solidFill>
                  <a:srgbClr val="C00000"/>
                </a:solidFill>
              </a:rPr>
              <a:t/>
            </a:r>
            <a:br>
              <a:rPr lang="es-MX" sz="5400" dirty="0" smtClean="0">
                <a:solidFill>
                  <a:srgbClr val="C00000"/>
                </a:solidFill>
              </a:rPr>
            </a:br>
            <a:r>
              <a:rPr lang="es-MX" sz="5400" dirty="0" smtClean="0">
                <a:solidFill>
                  <a:srgbClr val="C00000"/>
                </a:solidFill>
              </a:rPr>
              <a:t>DEMÁS</a:t>
            </a:r>
            <a:r>
              <a:rPr lang="es-MX" sz="5400" dirty="0" smtClean="0"/>
              <a:t/>
            </a:r>
            <a:br>
              <a:rPr lang="es-MX" sz="5400" dirty="0" smtClean="0"/>
            </a:br>
            <a:endParaRPr sz="5400" dirty="0"/>
          </a:p>
        </p:txBody>
      </p:sp>
      <p:sp>
        <p:nvSpPr>
          <p:cNvPr id="8" name="object 14">
            <a:extLst>
              <a:ext uri="{FF2B5EF4-FFF2-40B4-BE49-F238E27FC236}">
                <a16:creationId xmlns:a16="http://schemas.microsoft.com/office/drawing/2014/main" xmlns="" id="{1629FED3-F6BB-C14A-B152-496947790C6A}"/>
              </a:ext>
            </a:extLst>
          </p:cNvPr>
          <p:cNvSpPr/>
          <p:nvPr/>
        </p:nvSpPr>
        <p:spPr>
          <a:xfrm>
            <a:off x="1225633" y="499489"/>
            <a:ext cx="0" cy="374276"/>
          </a:xfrm>
          <a:custGeom>
            <a:avLst/>
            <a:gdLst/>
            <a:ahLst/>
            <a:cxnLst/>
            <a:rect l="l" t="t" r="r" b="b"/>
            <a:pathLst>
              <a:path h="318134">
                <a:moveTo>
                  <a:pt x="0" y="0"/>
                </a:moveTo>
                <a:lnTo>
                  <a:pt x="0" y="317804"/>
                </a:lnTo>
              </a:path>
            </a:pathLst>
          </a:custGeom>
          <a:ln w="12700">
            <a:solidFill>
              <a:srgbClr val="FFFFFF"/>
            </a:solidFill>
          </a:ln>
        </p:spPr>
        <p:txBody>
          <a:bodyPr wrap="square" lIns="0" tIns="0" rIns="0" bIns="0" rtlCol="0"/>
          <a:lstStyle/>
          <a:p>
            <a:endParaRPr sz="1900"/>
          </a:p>
        </p:txBody>
      </p:sp>
      <p:sp>
        <p:nvSpPr>
          <p:cNvPr id="9" name="Oval 8">
            <a:extLst>
              <a:ext uri="{FF2B5EF4-FFF2-40B4-BE49-F238E27FC236}">
                <a16:creationId xmlns:a16="http://schemas.microsoft.com/office/drawing/2014/main" xmlns="" id="{A542659A-4FA0-6F4D-B73D-B428747300F6}"/>
              </a:ext>
            </a:extLst>
          </p:cNvPr>
          <p:cNvSpPr/>
          <p:nvPr/>
        </p:nvSpPr>
        <p:spPr>
          <a:xfrm>
            <a:off x="6477000" y="3884499"/>
            <a:ext cx="2514600" cy="23622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dirty="0" smtClean="0">
                <a:latin typeface="Arial Black" pitchFamily="34" charset="0"/>
              </a:rPr>
              <a:t>CONCIENCIA SOCIAL</a:t>
            </a:r>
            <a:endParaRPr lang="en-US" dirty="0">
              <a:latin typeface="Arial Black" pitchFamily="34" charset="0"/>
            </a:endParaRPr>
          </a:p>
        </p:txBody>
      </p:sp>
      <p:pic>
        <p:nvPicPr>
          <p:cNvPr id="10" name="9 Imagen" descr="C:\Users\BECAS 3\AppData\Local\Microsoft\Windows\Temporary Internet Files\Content.IE5\XQVOUYMH\gente_normal[1].jpg"/>
          <p:cNvPicPr/>
          <p:nvPr/>
        </p:nvPicPr>
        <p:blipFill>
          <a:blip r:embed="rId2" cstate="print"/>
          <a:srcRect/>
          <a:stretch>
            <a:fillRect/>
          </a:stretch>
        </p:blipFill>
        <p:spPr bwMode="auto">
          <a:xfrm>
            <a:off x="6849789" y="4227135"/>
            <a:ext cx="1760811" cy="1487865"/>
          </a:xfrm>
          <a:prstGeom prst="rect">
            <a:avLst/>
          </a:prstGeom>
          <a:noFill/>
          <a:ln w="9525">
            <a:noFill/>
            <a:miter lim="800000"/>
            <a:headEnd/>
            <a:tailEnd/>
          </a:ln>
        </p:spPr>
      </p:pic>
    </p:spTree>
    <p:extLst>
      <p:ext uri="{BB962C8B-B14F-4D97-AF65-F5344CB8AC3E}">
        <p14:creationId xmlns:p14="http://schemas.microsoft.com/office/powerpoint/2010/main" xmlns="" val="265815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4" name="object 9">
            <a:extLst>
              <a:ext uri="{FF2B5EF4-FFF2-40B4-BE49-F238E27FC236}">
                <a16:creationId xmlns:a16="http://schemas.microsoft.com/office/drawing/2014/main" xmlns="" id="{442181FA-95F4-AD46-A6C4-B05EF93DD585}"/>
              </a:ext>
            </a:extLst>
          </p:cNvPr>
          <p:cNvSpPr/>
          <p:nvPr/>
        </p:nvSpPr>
        <p:spPr>
          <a:xfrm>
            <a:off x="0" y="457200"/>
            <a:ext cx="9144000" cy="6096000"/>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r>
              <a:rPr lang="es-MX" sz="2000" dirty="0" smtClean="0"/>
              <a:t>De acuerdo a las siguientes afirmaciones, seleccione la opción que refleje su opinión</a:t>
            </a:r>
            <a:endParaRPr sz="1900" dirty="0"/>
          </a:p>
        </p:txBody>
      </p:sp>
      <p:sp>
        <p:nvSpPr>
          <p:cNvPr id="5" name="object 10">
            <a:extLst>
              <a:ext uri="{FF2B5EF4-FFF2-40B4-BE49-F238E27FC236}">
                <a16:creationId xmlns:a16="http://schemas.microsoft.com/office/drawing/2014/main" xmlns=""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3">
              <a:lumMod val="75000"/>
            </a:schemeClr>
          </a:solidFill>
        </p:spPr>
        <p:txBody>
          <a:bodyPr wrap="square" lIns="0" tIns="0" rIns="0" bIns="0" rtlCol="0"/>
          <a:lstStyle/>
          <a:p>
            <a:endParaRPr sz="1900"/>
          </a:p>
        </p:txBody>
      </p:sp>
      <p:sp>
        <p:nvSpPr>
          <p:cNvPr id="6" name="object 34">
            <a:extLst>
              <a:ext uri="{FF2B5EF4-FFF2-40B4-BE49-F238E27FC236}">
                <a16:creationId xmlns:a16="http://schemas.microsoft.com/office/drawing/2014/main" xmlns="" id="{E754D0E2-1A68-F040-940E-A10FFF65897C}"/>
              </a:ext>
            </a:extLst>
          </p:cNvPr>
          <p:cNvSpPr txBox="1"/>
          <p:nvPr/>
        </p:nvSpPr>
        <p:spPr>
          <a:xfrm>
            <a:off x="685800" y="-3419"/>
            <a:ext cx="7620000" cy="384419"/>
          </a:xfrm>
          <a:prstGeom prst="rect">
            <a:avLst/>
          </a:prstGeom>
        </p:spPr>
        <p:txBody>
          <a:bodyPr vert="horz" wrap="square" lIns="0" tIns="14941" rIns="0" bIns="0" rtlCol="0">
            <a:spAutoFit/>
          </a:bodyPr>
          <a:lstStyle/>
          <a:p>
            <a:pPr marL="14941">
              <a:spcBef>
                <a:spcPts val="117"/>
              </a:spcBef>
            </a:pPr>
            <a:r>
              <a:rPr lang="es-ES" sz="2400" b="1" spc="-5" dirty="0" smtClean="0">
                <a:solidFill>
                  <a:srgbClr val="FFFFFF"/>
                </a:solidFill>
                <a:latin typeface="Soberana Sans"/>
                <a:cs typeface="Soberana Sans"/>
              </a:rPr>
              <a:t>Evaluación de la sesión    Prepa:     Grupo:      Turno:</a:t>
            </a:r>
          </a:p>
        </p:txBody>
      </p:sp>
      <p:graphicFrame>
        <p:nvGraphicFramePr>
          <p:cNvPr id="10" name="9 Tabla"/>
          <p:cNvGraphicFramePr>
            <a:graphicFrameLocks noGrp="1"/>
          </p:cNvGraphicFramePr>
          <p:nvPr/>
        </p:nvGraphicFramePr>
        <p:xfrm>
          <a:off x="0" y="847725"/>
          <a:ext cx="9144000" cy="6101715"/>
        </p:xfrm>
        <a:graphic>
          <a:graphicData uri="http://schemas.openxmlformats.org/drawingml/2006/table">
            <a:tbl>
              <a:tblPr firstRow="1" bandRow="1">
                <a:tableStyleId>{F5AB1C69-6EDB-4FF4-983F-18BD219EF322}</a:tableStyleId>
              </a:tblPr>
              <a:tblGrid>
                <a:gridCol w="3429000"/>
                <a:gridCol w="1524000"/>
                <a:gridCol w="1219200"/>
                <a:gridCol w="838200"/>
                <a:gridCol w="914400"/>
                <a:gridCol w="1219200"/>
              </a:tblGrid>
              <a:tr h="523875">
                <a:tc>
                  <a:txBody>
                    <a:bodyPr/>
                    <a:lstStyle/>
                    <a:p>
                      <a:r>
                        <a:rPr lang="es-MX" dirty="0" smtClean="0"/>
                        <a:t>Rubro</a:t>
                      </a:r>
                      <a:endParaRPr lang="es-MX" dirty="0"/>
                    </a:p>
                  </a:txBody>
                  <a:tcPr/>
                </a:tc>
                <a:tc>
                  <a:txBody>
                    <a:bodyPr/>
                    <a:lstStyle/>
                    <a:p>
                      <a:r>
                        <a:rPr lang="es-MX" sz="1600" dirty="0" smtClean="0"/>
                        <a:t>Totalmente en desacuerdo</a:t>
                      </a:r>
                      <a:endParaRPr lang="es-MX" sz="1600" dirty="0"/>
                    </a:p>
                  </a:txBody>
                  <a:tcPr/>
                </a:tc>
                <a:tc>
                  <a:txBody>
                    <a:bodyPr/>
                    <a:lstStyle/>
                    <a:p>
                      <a:r>
                        <a:rPr lang="es-MX" sz="1600" dirty="0" smtClean="0"/>
                        <a:t>En desacuerdo</a:t>
                      </a:r>
                      <a:endParaRPr lang="es-MX" sz="1600" dirty="0"/>
                    </a:p>
                  </a:txBody>
                  <a:tcPr/>
                </a:tc>
                <a:tc>
                  <a:txBody>
                    <a:bodyPr/>
                    <a:lstStyle/>
                    <a:p>
                      <a:r>
                        <a:rPr lang="es-MX" sz="1600" dirty="0" smtClean="0"/>
                        <a:t>Neutral</a:t>
                      </a:r>
                      <a:endParaRPr lang="es-MX" sz="1600" dirty="0"/>
                    </a:p>
                  </a:txBody>
                  <a:tcPr/>
                </a:tc>
                <a:tc>
                  <a:txBody>
                    <a:bodyPr/>
                    <a:lstStyle/>
                    <a:p>
                      <a:r>
                        <a:rPr lang="es-MX" sz="1600" dirty="0" smtClean="0"/>
                        <a:t>De acuerdo</a:t>
                      </a:r>
                      <a:endParaRPr lang="es-MX" sz="1600" dirty="0"/>
                    </a:p>
                  </a:txBody>
                  <a:tcPr/>
                </a:tc>
                <a:tc>
                  <a:txBody>
                    <a:bodyPr/>
                    <a:lstStyle/>
                    <a:p>
                      <a:r>
                        <a:rPr lang="es-MX" sz="1600" dirty="0" smtClean="0"/>
                        <a:t>Totalmente de acuerdo</a:t>
                      </a:r>
                      <a:endParaRPr lang="es-MX" sz="1600" dirty="0"/>
                    </a:p>
                  </a:txBody>
                  <a:tcPr/>
                </a:tc>
              </a:tr>
              <a:tr h="714375">
                <a:tc>
                  <a:txBody>
                    <a:bodyPr/>
                    <a:lstStyle/>
                    <a:p>
                      <a:r>
                        <a:rPr lang="es-MX" dirty="0" smtClean="0"/>
                        <a:t>Al menos el 50% de los estudiantes explicaron la manera en que la disposición para ayudar contribuye a establecer relaciones constructivas, a partir de ejemplos de su vida cotidiana.</a:t>
                      </a:r>
                      <a:endParaRPr lang="es-MX" dirty="0"/>
                    </a:p>
                  </a:txBody>
                  <a:tcPr/>
                </a:tc>
                <a:tc>
                  <a:txBody>
                    <a:bodyPr/>
                    <a:lstStyle/>
                    <a:p>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r>
              <a:tr h="569595">
                <a:tc>
                  <a:txBody>
                    <a:bodyPr/>
                    <a:lstStyle/>
                    <a:p>
                      <a:r>
                        <a:rPr lang="es-MX" dirty="0" smtClean="0"/>
                        <a:t>Los estudiantes mostraron interés y se involucraron en la actividad.</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615315">
                <a:tc>
                  <a:txBody>
                    <a:bodyPr/>
                    <a:lstStyle/>
                    <a:p>
                      <a:r>
                        <a:rPr lang="es-MX" dirty="0" smtClean="0"/>
                        <a:t>Se logró un clima de confianza en el grupo.</a:t>
                      </a:r>
                      <a:endParaRPr lang="es-MX" dirty="0"/>
                    </a:p>
                  </a:txBody>
                  <a:tcPr/>
                </a:tc>
                <a:tc>
                  <a:txBody>
                    <a:bodyPr/>
                    <a:lstStyle/>
                    <a:p>
                      <a:endParaRPr lang="es-MX"/>
                    </a:p>
                  </a:txBody>
                  <a:tcPr/>
                </a:tc>
                <a:tc>
                  <a:txBody>
                    <a:bodyPr/>
                    <a:lstStyle/>
                    <a:p>
                      <a:endParaRPr lang="es-MX"/>
                    </a:p>
                  </a:txBody>
                  <a:tcPr/>
                </a:tc>
                <a:tc>
                  <a:txBody>
                    <a:bodyPr/>
                    <a:lstStyle/>
                    <a:p>
                      <a:endParaRPr lang="es-MX" dirty="0"/>
                    </a:p>
                  </a:txBody>
                  <a:tcPr/>
                </a:tc>
                <a:tc>
                  <a:txBody>
                    <a:bodyPr/>
                    <a:lstStyle/>
                    <a:p>
                      <a:endParaRPr lang="es-MX"/>
                    </a:p>
                  </a:txBody>
                  <a:tcPr/>
                </a:tc>
                <a:tc>
                  <a:txBody>
                    <a:bodyPr/>
                    <a:lstStyle/>
                    <a:p>
                      <a:endParaRPr lang="es-MX"/>
                    </a:p>
                  </a:txBody>
                  <a:tcPr/>
                </a:tc>
              </a:tr>
              <a:tr h="508635">
                <a:tc gridSpan="6">
                  <a:txBody>
                    <a:bodyPr/>
                    <a:lstStyle/>
                    <a:p>
                      <a:r>
                        <a:rPr lang="es-MX" dirty="0" smtClean="0"/>
                        <a:t>¿Qué funcionó bien y qué efectos positivos se observaron al impartir la lección?</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533400">
                <a:tc gridSpan="6">
                  <a:txBody>
                    <a:bodyPr/>
                    <a:lstStyle/>
                    <a:p>
                      <a:r>
                        <a:rPr lang="es-MX" dirty="0" smtClean="0"/>
                        <a:t>Descripción de dificultades y áreas de oportunidad</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714375">
                <a:tc gridSpan="6">
                  <a:txBody>
                    <a:bodyPr/>
                    <a:lstStyle/>
                    <a:p>
                      <a:r>
                        <a:rPr lang="es-MX" sz="1800" dirty="0" smtClean="0"/>
                        <a:t>¿Qué alumnos no</a:t>
                      </a:r>
                      <a:r>
                        <a:rPr lang="es-MX" sz="1800" baseline="0" dirty="0" smtClean="0"/>
                        <a:t> realiz</a:t>
                      </a:r>
                      <a:r>
                        <a:rPr lang="es-MX" sz="1800" dirty="0" smtClean="0"/>
                        <a:t>aron la actividad? </a:t>
                      </a:r>
                    </a:p>
                    <a:p>
                      <a:r>
                        <a:rPr lang="es-ES" sz="1800" dirty="0" smtClean="0"/>
                        <a:t>1.</a:t>
                      </a:r>
                    </a:p>
                    <a:p>
                      <a:r>
                        <a:rPr lang="es-ES" sz="1800" dirty="0" smtClean="0"/>
                        <a:t>2.</a:t>
                      </a:r>
                    </a:p>
                    <a:p>
                      <a:r>
                        <a:rPr lang="es-ES" sz="1800" dirty="0" smtClean="0"/>
                        <a:t>3.</a:t>
                      </a:r>
                    </a:p>
                    <a:p>
                      <a:r>
                        <a:rPr lang="es-ES" sz="1800" dirty="0" smtClean="0"/>
                        <a:t>4.</a:t>
                      </a:r>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dirty="0"/>
                    </a:p>
                  </a:txBody>
                  <a:tcPr/>
                </a:tc>
              </a:tr>
            </a:tbl>
          </a:graphicData>
        </a:graphic>
      </p:graphicFrame>
    </p:spTree>
    <p:extLst>
      <p:ext uri="{BB962C8B-B14F-4D97-AF65-F5344CB8AC3E}">
        <p14:creationId xmlns:p14="http://schemas.microsoft.com/office/powerpoint/2010/main" xmlns="" val="23487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bject 8">
            <a:extLst>
              <a:ext uri="{FF2B5EF4-FFF2-40B4-BE49-F238E27FC236}">
                <a16:creationId xmlns:a16="http://schemas.microsoft.com/office/drawing/2014/main" xmlns="" id="{1C06EEA0-4EF7-A444-9B22-8213EC8E3D7B}"/>
              </a:ext>
            </a:extLst>
          </p:cNvPr>
          <p:cNvSpPr/>
          <p:nvPr/>
        </p:nvSpPr>
        <p:spPr>
          <a:xfrm>
            <a:off x="8382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75000"/>
            </a:schemeClr>
          </a:solidFill>
        </p:spPr>
        <p:txBody>
          <a:bodyPr wrap="square" lIns="0" tIns="0" rIns="0" bIns="0" rtlCol="0"/>
          <a:lstStyle/>
          <a:p>
            <a:endParaRPr sz="1900"/>
          </a:p>
        </p:txBody>
      </p:sp>
      <p:sp>
        <p:nvSpPr>
          <p:cNvPr id="19" name="object 8">
            <a:extLst>
              <a:ext uri="{FF2B5EF4-FFF2-40B4-BE49-F238E27FC236}">
                <a16:creationId xmlns:a16="http://schemas.microsoft.com/office/drawing/2014/main" xmlns="" id="{FAABECC6-50FC-2C49-947B-C5F2B8C72BB4}"/>
              </a:ext>
            </a:extLst>
          </p:cNvPr>
          <p:cNvSpPr/>
          <p:nvPr/>
        </p:nvSpPr>
        <p:spPr>
          <a:xfrm>
            <a:off x="6172200" y="647700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75000"/>
            </a:schemeClr>
          </a:solidFill>
        </p:spPr>
        <p:txBody>
          <a:bodyPr wrap="square" lIns="0" tIns="0" rIns="0" bIns="0" rtlCol="0"/>
          <a:lstStyle/>
          <a:p>
            <a:endParaRPr sz="1900"/>
          </a:p>
        </p:txBody>
      </p:sp>
      <p:pic>
        <p:nvPicPr>
          <p:cNvPr id="3" name="Imagen 2">
            <a:extLst>
              <a:ext uri="{FF2B5EF4-FFF2-40B4-BE49-F238E27FC236}">
                <a16:creationId xmlns:a16="http://schemas.microsoft.com/office/drawing/2014/main" xmlns="" id="{1DF1F269-802B-7143-93E7-6C65E080850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0" y="1371600"/>
            <a:ext cx="5591200" cy="5500532"/>
          </a:xfrm>
          <a:prstGeom prst="rect">
            <a:avLst/>
          </a:prstGeom>
        </p:spPr>
      </p:pic>
      <p:sp>
        <p:nvSpPr>
          <p:cNvPr id="15" name="object 10">
            <a:extLst>
              <a:ext uri="{FF2B5EF4-FFF2-40B4-BE49-F238E27FC236}">
                <a16:creationId xmlns:a16="http://schemas.microsoft.com/office/drawing/2014/main" xmlns="" id="{1C3E75F3-53B5-C147-A4CD-E3E61C64C996}"/>
              </a:ext>
            </a:extLst>
          </p:cNvPr>
          <p:cNvSpPr txBox="1"/>
          <p:nvPr/>
        </p:nvSpPr>
        <p:spPr>
          <a:xfrm rot="60000">
            <a:off x="1072868" y="775207"/>
            <a:ext cx="4965333" cy="738664"/>
          </a:xfrm>
          <a:prstGeom prst="rect">
            <a:avLst/>
          </a:prstGeom>
        </p:spPr>
        <p:txBody>
          <a:bodyPr vert="horz" wrap="square" lIns="0" tIns="0" rIns="0" bIns="0" rtlCol="0">
            <a:spAutoFit/>
          </a:bodyPr>
          <a:lstStyle/>
          <a:p>
            <a:r>
              <a:rPr lang="es-ES" sz="2400" dirty="0">
                <a:latin typeface="Soberana Sans"/>
                <a:cs typeface="Soberana Sans"/>
              </a:rPr>
              <a:t>Escribe en</a:t>
            </a:r>
            <a:r>
              <a:rPr sz="2400" dirty="0">
                <a:latin typeface="Soberana Sans"/>
                <a:cs typeface="Soberana Sans"/>
              </a:rPr>
              <a:t> </a:t>
            </a:r>
            <a:r>
              <a:rPr lang="es-ES" sz="2400" dirty="0" smtClean="0">
                <a:latin typeface="Soberana Sans"/>
                <a:cs typeface="Soberana Sans"/>
              </a:rPr>
              <a:t>tres</a:t>
            </a:r>
            <a:r>
              <a:rPr sz="2400" dirty="0" smtClean="0">
                <a:latin typeface="Soberana Sans"/>
                <a:cs typeface="Soberana Sans"/>
              </a:rPr>
              <a:t> </a:t>
            </a:r>
            <a:r>
              <a:rPr sz="2400" dirty="0" err="1" smtClean="0">
                <a:latin typeface="Soberana Sans"/>
                <a:cs typeface="Soberana Sans"/>
              </a:rPr>
              <a:t>minuto</a:t>
            </a:r>
            <a:r>
              <a:rPr lang="es-ES" sz="2400" dirty="0" smtClean="0">
                <a:latin typeface="Soberana Sans"/>
                <a:cs typeface="Soberana Sans"/>
              </a:rPr>
              <a:t>s </a:t>
            </a:r>
            <a:endParaRPr lang="es-ES" sz="2400" dirty="0">
              <a:latin typeface="Soberana Sans"/>
              <a:cs typeface="Soberana Sans"/>
            </a:endParaRPr>
          </a:p>
          <a:p>
            <a:r>
              <a:rPr lang="es-ES" sz="2400" dirty="0">
                <a:latin typeface="Soberana Sans"/>
                <a:cs typeface="Soberana Sans"/>
              </a:rPr>
              <a:t>qué te llevas de la lección</a:t>
            </a:r>
            <a:endParaRPr sz="2400" dirty="0">
              <a:latin typeface="Soberana Sans"/>
              <a:cs typeface="Soberana Sans"/>
            </a:endParaRPr>
          </a:p>
        </p:txBody>
      </p:sp>
    </p:spTree>
    <p:extLst>
      <p:ext uri="{BB962C8B-B14F-4D97-AF65-F5344CB8AC3E}">
        <p14:creationId xmlns:p14="http://schemas.microsoft.com/office/powerpoint/2010/main" xmlns="" val="396426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72"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3">
              <a:lumMod val="40000"/>
              <a:lumOff val="6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pic>
        <p:nvPicPr>
          <p:cNvPr id="8"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biLevel thresh="25000"/>
          </a:blip>
          <a:stretch>
            <a:fillRect/>
          </a:stretch>
        </p:blipFill>
        <p:spPr>
          <a:xfrm>
            <a:off x="6400800" y="228600"/>
            <a:ext cx="914400" cy="914400"/>
          </a:xfrm>
          <a:prstGeom prst="rect">
            <a:avLst/>
          </a:prstGeom>
        </p:spPr>
      </p:pic>
      <p:sp>
        <p:nvSpPr>
          <p:cNvPr id="12" name="Rectangle 11">
            <a:extLst>
              <a:ext uri="{FF2B5EF4-FFF2-40B4-BE49-F238E27FC236}">
                <a16:creationId xmlns:a16="http://schemas.microsoft.com/office/drawing/2014/main" xmlns="" id="{D8CDE6EA-7FCC-1A40-8768-9D9FE31BD33E}"/>
              </a:ext>
            </a:extLst>
          </p:cNvPr>
          <p:cNvSpPr/>
          <p:nvPr/>
        </p:nvSpPr>
        <p:spPr>
          <a:xfrm>
            <a:off x="0" y="-76200"/>
            <a:ext cx="8077200" cy="5539978"/>
          </a:xfrm>
          <a:prstGeom prst="rect">
            <a:avLst/>
          </a:prstGeom>
        </p:spPr>
        <p:txBody>
          <a:bodyPr wrap="square">
            <a:spAutoFit/>
          </a:bodyPr>
          <a:lstStyle/>
          <a:p>
            <a:pPr marL="14941">
              <a:spcBef>
                <a:spcPts val="447"/>
              </a:spcBef>
            </a:pPr>
            <a:r>
              <a:rPr lang="es-MX" sz="3200" b="1" dirty="0" smtClean="0">
                <a:solidFill>
                  <a:schemeClr val="accent3">
                    <a:lumMod val="50000"/>
                  </a:schemeClr>
                </a:solidFill>
              </a:rPr>
              <a:t>CONTEXTO</a:t>
            </a:r>
          </a:p>
          <a:p>
            <a:pPr marL="14941" algn="just">
              <a:spcBef>
                <a:spcPts val="447"/>
              </a:spcBef>
            </a:pPr>
            <a:r>
              <a:rPr lang="es-MX" sz="2400" dirty="0" smtClean="0">
                <a:latin typeface="Arial" pitchFamily="34" charset="0"/>
                <a:cs typeface="Arial" pitchFamily="34" charset="0"/>
              </a:rPr>
              <a:t>Cuando los estudiantes se esfuerzan desinteresadamente por ayudar o beneficiar a los demás, </a:t>
            </a:r>
            <a:r>
              <a:rPr lang="es-MX" sz="2400" dirty="0" err="1" smtClean="0">
                <a:latin typeface="Arial" pitchFamily="34" charset="0"/>
                <a:cs typeface="Arial" pitchFamily="34" charset="0"/>
              </a:rPr>
              <a:t>tieneden</a:t>
            </a:r>
            <a:r>
              <a:rPr lang="es-MX" sz="2400" dirty="0" smtClean="0">
                <a:latin typeface="Arial" pitchFamily="34" charset="0"/>
                <a:cs typeface="Arial" pitchFamily="34" charset="0"/>
              </a:rPr>
              <a:t> a ser personas más alegres y apacibles. Asimismo, tienden a construir relaciones más estables, sanas y armónicas.</a:t>
            </a:r>
          </a:p>
          <a:p>
            <a:pPr marL="14941" algn="just">
              <a:spcBef>
                <a:spcPts val="447"/>
              </a:spcBef>
            </a:pPr>
            <a:endParaRPr lang="es-MX" sz="2400" dirty="0" smtClean="0">
              <a:latin typeface="Arial" pitchFamily="34" charset="0"/>
              <a:cs typeface="Arial" pitchFamily="34" charset="0"/>
            </a:endParaRPr>
          </a:p>
          <a:p>
            <a:pPr marL="14941" algn="just">
              <a:spcBef>
                <a:spcPts val="447"/>
              </a:spcBef>
            </a:pPr>
            <a:r>
              <a:rPr lang="es-MX" sz="2400" dirty="0" smtClean="0">
                <a:latin typeface="Arial" pitchFamily="34" charset="0"/>
                <a:cs typeface="Arial" pitchFamily="34" charset="0"/>
              </a:rPr>
              <a:t> </a:t>
            </a:r>
            <a:r>
              <a:rPr lang="es-MX" sz="2400" dirty="0" smtClean="0">
                <a:solidFill>
                  <a:schemeClr val="accent3">
                    <a:lumMod val="75000"/>
                  </a:schemeClr>
                </a:solidFill>
                <a:latin typeface="Arial" pitchFamily="34" charset="0"/>
                <a:cs typeface="Arial" pitchFamily="34" charset="0"/>
              </a:rPr>
              <a:t>Ocuparse de los demás es bueno para quien resulta apoyado y, en sí mismo es un acto valioso de llevarse a cabo, pero también hace sentir bien al que ayuda y le facilita establecer vínculos sociales más armoniosos. Si bien lo ideal es que los estudiantes se encuentren dispuestos a ayudar a los demás, es importante que no se descuiden a sí mismos. En este aspecto deben encontrar un equilibrio.</a:t>
            </a:r>
          </a:p>
        </p:txBody>
      </p:sp>
      <p:pic>
        <p:nvPicPr>
          <p:cNvPr id="3" name="Picture 2">
            <a:extLst>
              <a:ext uri="{FF2B5EF4-FFF2-40B4-BE49-F238E27FC236}">
                <a16:creationId xmlns:a16="http://schemas.microsoft.com/office/drawing/2014/main" xmlns="" id="{1329982E-4A41-0149-B81B-7C5AD95181C4}"/>
              </a:ext>
            </a:extLst>
          </p:cNvPr>
          <p:cNvPicPr>
            <a:picLocks noChangeAspect="1"/>
          </p:cNvPicPr>
          <p:nvPr/>
        </p:nvPicPr>
        <p:blipFill>
          <a:blip r:embed="rId3" cstate="print">
            <a:lum bright="70000" contrast="-70000"/>
          </a:blip>
          <a:stretch>
            <a:fillRect/>
          </a:stretch>
        </p:blipFill>
        <p:spPr>
          <a:xfrm>
            <a:off x="8001000" y="4343400"/>
            <a:ext cx="1143000" cy="1993900"/>
          </a:xfrm>
          <a:prstGeom prst="rect">
            <a:avLst/>
          </a:prstGeom>
        </p:spPr>
      </p:pic>
    </p:spTree>
    <p:extLst>
      <p:ext uri="{BB962C8B-B14F-4D97-AF65-F5344CB8AC3E}">
        <p14:creationId xmlns:p14="http://schemas.microsoft.com/office/powerpoint/2010/main" xmlns="" val="383417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3">
              <a:lumMod val="40000"/>
              <a:lumOff val="6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1" name="Rectangle 1">
            <a:extLst>
              <a:ext uri="{FF2B5EF4-FFF2-40B4-BE49-F238E27FC236}">
                <a16:creationId xmlns:a16="http://schemas.microsoft.com/office/drawing/2014/main" xmlns="" id="{3224F731-B888-5F47-8F28-25747EE91283}"/>
              </a:ext>
            </a:extLst>
          </p:cNvPr>
          <p:cNvSpPr/>
          <p:nvPr/>
        </p:nvSpPr>
        <p:spPr>
          <a:xfrm>
            <a:off x="0" y="-152400"/>
            <a:ext cx="9143999" cy="6683368"/>
          </a:xfrm>
          <a:prstGeom prst="rect">
            <a:avLst/>
          </a:prstGeom>
        </p:spPr>
        <p:txBody>
          <a:bodyPr wrap="square">
            <a:spAutoFit/>
          </a:bodyPr>
          <a:lstStyle/>
          <a:p>
            <a:pPr algn="ctr"/>
            <a:r>
              <a:rPr lang="en-US" sz="3200" b="1" dirty="0" smtClean="0">
                <a:solidFill>
                  <a:schemeClr val="accent3">
                    <a:lumMod val="50000"/>
                  </a:schemeClr>
                </a:solidFill>
                <a:latin typeface="Soberana Sans" panose="02000000000000000000" pitchFamily="50" charset="0"/>
                <a:cs typeface="Soberana Sans"/>
              </a:rPr>
              <a:t>I</a:t>
            </a:r>
            <a:r>
              <a:rPr lang="es-MX" sz="3200" dirty="0" smtClean="0">
                <a:solidFill>
                  <a:schemeClr val="accent3">
                    <a:lumMod val="50000"/>
                  </a:schemeClr>
                </a:solidFill>
              </a:rPr>
              <a:t> </a:t>
            </a:r>
            <a:r>
              <a:rPr lang="es-MX" sz="2800" dirty="0" smtClean="0">
                <a:solidFill>
                  <a:schemeClr val="accent3">
                    <a:lumMod val="50000"/>
                  </a:schemeClr>
                </a:solidFill>
                <a:latin typeface="Arial Black" pitchFamily="34" charset="0"/>
              </a:rPr>
              <a:t>¿Cuál es el objetivo de la lección?</a:t>
            </a:r>
            <a:r>
              <a:rPr lang="es-MX" sz="2800" dirty="0" smtClean="0">
                <a:latin typeface="Arial Black" pitchFamily="34" charset="0"/>
              </a:rPr>
              <a:t> </a:t>
            </a:r>
          </a:p>
          <a:p>
            <a:pPr algn="just"/>
            <a:r>
              <a:rPr lang="es-MX" sz="2000" dirty="0" smtClean="0"/>
              <a:t>Que los estudiantes expliquen la manera en que la disposición para ayudar contribuye a establecer relaciones constructivas, a partir de ejemplos de su vida cotidiana.</a:t>
            </a:r>
            <a:endParaRPr lang="es-ES" sz="2000" dirty="0" smtClean="0">
              <a:solidFill>
                <a:schemeClr val="bg1"/>
              </a:solidFill>
              <a:latin typeface="Arial Black" pitchFamily="34" charset="0"/>
            </a:endParaRPr>
          </a:p>
          <a:p>
            <a:pPr algn="just"/>
            <a:r>
              <a:rPr lang="es-MX" sz="2800" dirty="0" smtClean="0">
                <a:solidFill>
                  <a:schemeClr val="accent3">
                    <a:lumMod val="50000"/>
                  </a:schemeClr>
                </a:solidFill>
                <a:latin typeface="Arial Black" pitchFamily="34" charset="0"/>
              </a:rPr>
              <a:t>¿Por qué es importante?</a:t>
            </a:r>
          </a:p>
          <a:p>
            <a:pPr algn="just"/>
            <a:r>
              <a:rPr lang="es-MX" sz="2000" dirty="0" smtClean="0"/>
              <a:t>Porque si los estudiantes se saben capaces de ayudar a los demás se sentirán más seguros de sí mismos y mejorarán sus interacciones sociales.</a:t>
            </a:r>
            <a:endParaRPr lang="es-MX" sz="2000" dirty="0" smtClean="0">
              <a:latin typeface="Arial" pitchFamily="34" charset="0"/>
              <a:cs typeface="Arial" pitchFamily="34" charset="0"/>
            </a:endParaRPr>
          </a:p>
          <a:p>
            <a:pPr algn="just"/>
            <a:r>
              <a:rPr lang="es-MX" sz="1800" i="1" dirty="0" smtClean="0">
                <a:latin typeface="Arial Black" pitchFamily="34" charset="0"/>
              </a:rPr>
              <a:t>Invita a los estudiantes a leer la introducción de la actividad, </a:t>
            </a:r>
            <a:r>
              <a:rPr lang="es-MX" sz="1800" dirty="0" smtClean="0">
                <a:latin typeface="Arial Black" pitchFamily="34" charset="0"/>
              </a:rPr>
              <a:t>la cita y “El reto es” .</a:t>
            </a:r>
          </a:p>
          <a:p>
            <a:pPr algn="just"/>
            <a:r>
              <a:rPr lang="es-MX" sz="1800" dirty="0" smtClean="0"/>
              <a:t>“Los hombres olvidan siempre que la felicidad humana es una disposición de la mente y no una condición de las circunstancias”. John </a:t>
            </a:r>
            <a:r>
              <a:rPr lang="es-MX" sz="1800" dirty="0" err="1" smtClean="0"/>
              <a:t>Locke</a:t>
            </a:r>
            <a:r>
              <a:rPr lang="es-MX" sz="1800" dirty="0" smtClean="0"/>
              <a:t>.</a:t>
            </a:r>
            <a:endParaRPr lang="en-US" sz="1800" dirty="0" smtClean="0">
              <a:solidFill>
                <a:schemeClr val="bg1"/>
              </a:solidFill>
              <a:latin typeface="Arial Black" pitchFamily="34" charset="0"/>
              <a:cs typeface="Soberana Sans"/>
            </a:endParaRPr>
          </a:p>
          <a:p>
            <a:pPr algn="just"/>
            <a:endParaRPr lang="es-ES" sz="2000" dirty="0" smtClean="0">
              <a:solidFill>
                <a:schemeClr val="bg1"/>
              </a:solidFill>
              <a:latin typeface="Arial Black" pitchFamily="34" charset="0"/>
            </a:endParaRPr>
          </a:p>
          <a:p>
            <a:pPr algn="just"/>
            <a:r>
              <a:rPr lang="es-ES" sz="2000" dirty="0" smtClean="0">
                <a:solidFill>
                  <a:schemeClr val="bg1"/>
                </a:solidFill>
                <a:latin typeface="Arial Black" pitchFamily="34" charset="0"/>
              </a:rPr>
              <a:t>INTRODUCCIÓN:</a:t>
            </a:r>
          </a:p>
          <a:p>
            <a:pPr algn="just"/>
            <a:r>
              <a:rPr lang="es-MX" sz="2000" dirty="0" smtClean="0">
                <a:solidFill>
                  <a:schemeClr val="accent3">
                    <a:lumMod val="50000"/>
                  </a:schemeClr>
                </a:solidFill>
              </a:rPr>
              <a:t>Gabriel iba de salida de la escuela cuando vio llegar corriendo a </a:t>
            </a:r>
            <a:r>
              <a:rPr lang="es-MX" sz="2000" dirty="0" err="1" smtClean="0">
                <a:solidFill>
                  <a:schemeClr val="accent3">
                    <a:lumMod val="50000"/>
                  </a:schemeClr>
                </a:solidFill>
              </a:rPr>
              <a:t>Jasmine</a:t>
            </a:r>
            <a:r>
              <a:rPr lang="es-MX" sz="2000" dirty="0" smtClean="0">
                <a:solidFill>
                  <a:schemeClr val="accent3">
                    <a:lumMod val="50000"/>
                  </a:schemeClr>
                </a:solidFill>
              </a:rPr>
              <a:t>; siguiéndola con la mirada se dio cuenta que intentaba alcanzar a la maestra sin conseguirlo. Él sabía que la profesora encargó una tarea y que su compañera no había escuchado las instrucciones por lo que, con una disposición de ayuda, decidió acercarse a </a:t>
            </a:r>
            <a:r>
              <a:rPr lang="es-MX" sz="2000" dirty="0" err="1" smtClean="0">
                <a:solidFill>
                  <a:schemeClr val="accent3">
                    <a:lumMod val="50000"/>
                  </a:schemeClr>
                </a:solidFill>
              </a:rPr>
              <a:t>Jasmine</a:t>
            </a:r>
            <a:r>
              <a:rPr lang="es-MX" sz="2000" dirty="0" smtClean="0">
                <a:solidFill>
                  <a:schemeClr val="accent3">
                    <a:lumMod val="50000"/>
                  </a:schemeClr>
                </a:solidFill>
              </a:rPr>
              <a:t> para darle la información que necesitaba. Gesto que provocó el nacimiento de una buena amistad. En tu caso ¿alguien ha mostrado disposición de ayuda hacia ti? ¿ha hecho algo especial para construir una buena relación contigo? </a:t>
            </a:r>
          </a:p>
          <a:p>
            <a:pPr algn="just"/>
            <a:r>
              <a:rPr lang="es-MX" sz="2000" b="1" dirty="0" smtClean="0">
                <a:solidFill>
                  <a:schemeClr val="accent3">
                    <a:lumMod val="50000"/>
                  </a:schemeClr>
                </a:solidFill>
              </a:rPr>
              <a:t>El reto es </a:t>
            </a:r>
            <a:r>
              <a:rPr lang="es-MX" sz="2000" dirty="0" smtClean="0">
                <a:solidFill>
                  <a:schemeClr val="accent3">
                    <a:lumMod val="50000"/>
                  </a:schemeClr>
                </a:solidFill>
              </a:rPr>
              <a:t>explicar la manera en que la disposición para ayudar contribuye a establecer relaciones constructivas, a partir de ejemplos de tu vida cotidiana.</a:t>
            </a:r>
            <a:endParaRPr lang="en-US" sz="2000" dirty="0">
              <a:solidFill>
                <a:schemeClr val="accent3">
                  <a:lumMod val="50000"/>
                </a:schemeClr>
              </a:solidFill>
              <a:latin typeface="Arial Black" pitchFamily="34" charset="0"/>
            </a:endParaRPr>
          </a:p>
        </p:txBody>
      </p:sp>
    </p:spTree>
    <p:extLst>
      <p:ext uri="{BB962C8B-B14F-4D97-AF65-F5344CB8AC3E}">
        <p14:creationId xmlns:p14="http://schemas.microsoft.com/office/powerpoint/2010/main" xmlns="" val="8135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3">
              <a:lumMod val="40000"/>
              <a:lumOff val="60000"/>
            </a:schemeClr>
          </a:solidFill>
          <a:ln>
            <a:solidFill>
              <a:srgbClr val="004A81"/>
            </a:solidFill>
          </a:ln>
        </p:spPr>
        <p:txBody>
          <a:bodyPr wrap="square" lIns="0" tIns="0" rIns="0" bIns="0" rtlCol="0"/>
          <a:lstStyle/>
          <a:p>
            <a:pPr algn="just"/>
            <a:endParaRPr sz="1900" dirty="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0" name="Rectangle 1">
            <a:extLst>
              <a:ext uri="{FF2B5EF4-FFF2-40B4-BE49-F238E27FC236}">
                <a16:creationId xmlns:a16="http://schemas.microsoft.com/office/drawing/2014/main" xmlns="" id="{3224F731-B888-5F47-8F28-25747EE91283}"/>
              </a:ext>
            </a:extLst>
          </p:cNvPr>
          <p:cNvSpPr/>
          <p:nvPr/>
        </p:nvSpPr>
        <p:spPr>
          <a:xfrm>
            <a:off x="0" y="762000"/>
            <a:ext cx="9144000" cy="3785652"/>
          </a:xfrm>
          <a:prstGeom prst="rect">
            <a:avLst/>
          </a:prstGeom>
        </p:spPr>
        <p:txBody>
          <a:bodyPr wrap="square">
            <a:spAutoFit/>
          </a:bodyPr>
          <a:lstStyle/>
          <a:p>
            <a:pPr algn="just"/>
            <a:r>
              <a:rPr lang="es-MX" sz="2400" dirty="0" smtClean="0"/>
              <a:t>Si la actividad lo permite, pregunte al grupo si han ayudado a los demás en alguna situación que lo hayan necesitado. Esto permitirá recuperar conocimientos previos.</a:t>
            </a:r>
          </a:p>
          <a:p>
            <a:pPr algn="just"/>
            <a:endParaRPr lang="es-ES" sz="2400" dirty="0" smtClean="0">
              <a:solidFill>
                <a:schemeClr val="bg1"/>
              </a:solidFill>
            </a:endParaRPr>
          </a:p>
          <a:p>
            <a:pPr algn="just"/>
            <a:r>
              <a:rPr lang="es-ES" sz="2400" dirty="0" smtClean="0">
                <a:solidFill>
                  <a:schemeClr val="accent3">
                    <a:lumMod val="50000"/>
                  </a:schemeClr>
                </a:solidFill>
              </a:rPr>
              <a:t>CONCEPTO CLAVE:</a:t>
            </a:r>
          </a:p>
          <a:p>
            <a:pPr algn="just"/>
            <a:r>
              <a:rPr lang="es-MX" sz="2400" dirty="0" smtClean="0"/>
              <a:t>Disposición para ayudar: </a:t>
            </a:r>
          </a:p>
          <a:p>
            <a:pPr algn="just"/>
            <a:r>
              <a:rPr lang="es-MX" sz="2400" dirty="0" smtClean="0">
                <a:solidFill>
                  <a:schemeClr val="accent3">
                    <a:lumMod val="50000"/>
                  </a:schemeClr>
                </a:solidFill>
              </a:rPr>
              <a:t>Consiste en interesarse en la vida de los demás y hacer lo posible para que sientan nuestra presencia y apoyo. Implica disfrutar la alegría experimentada por la pasión de servir.</a:t>
            </a:r>
          </a:p>
          <a:p>
            <a:pPr algn="just"/>
            <a:endParaRPr lang="en-US" sz="2400" dirty="0">
              <a:solidFill>
                <a:schemeClr val="bg1"/>
              </a:solidFill>
              <a:latin typeface="Soberana Sans" panose="02000000000000000000" pitchFamily="2" charset="77"/>
            </a:endParaRPr>
          </a:p>
        </p:txBody>
      </p:sp>
      <p:sp>
        <p:nvSpPr>
          <p:cNvPr id="7" name="6 CuadroTexto"/>
          <p:cNvSpPr txBox="1"/>
          <p:nvPr/>
        </p:nvSpPr>
        <p:spPr>
          <a:xfrm>
            <a:off x="0" y="0"/>
            <a:ext cx="9144000" cy="830997"/>
          </a:xfrm>
          <a:prstGeom prst="rect">
            <a:avLst/>
          </a:prstGeom>
          <a:noFill/>
        </p:spPr>
        <p:txBody>
          <a:bodyPr wrap="square" rtlCol="0">
            <a:spAutoFit/>
          </a:bodyPr>
          <a:lstStyle/>
          <a:p>
            <a:pPr algn="ctr"/>
            <a:r>
              <a:rPr lang="es-MX" sz="2400" dirty="0" smtClean="0">
                <a:solidFill>
                  <a:schemeClr val="accent3">
                    <a:lumMod val="50000"/>
                  </a:schemeClr>
                </a:solidFill>
                <a:latin typeface="Arial Black" pitchFamily="34" charset="0"/>
              </a:rPr>
              <a:t>Estructura de la sesión y recomendaciones específicas</a:t>
            </a:r>
            <a:endParaRPr lang="es-MX" sz="2400" dirty="0">
              <a:solidFill>
                <a:schemeClr val="accent3">
                  <a:lumMod val="50000"/>
                </a:schemeClr>
              </a:solidFill>
            </a:endParaRPr>
          </a:p>
        </p:txBody>
      </p:sp>
    </p:spTree>
    <p:extLst>
      <p:ext uri="{BB962C8B-B14F-4D97-AF65-F5344CB8AC3E}">
        <p14:creationId xmlns:p14="http://schemas.microsoft.com/office/powerpoint/2010/main" xmlns="" val="2833617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0" y="-76200"/>
            <a:ext cx="9144000" cy="6832640"/>
          </a:xfrm>
          <a:prstGeom prst="rect">
            <a:avLst/>
          </a:prstGeom>
        </p:spPr>
        <p:txBody>
          <a:bodyPr wrap="square">
            <a:spAutoFit/>
          </a:bodyPr>
          <a:lstStyle/>
          <a:p>
            <a:pPr marL="14941" algn="ctr">
              <a:spcBef>
                <a:spcPts val="447"/>
              </a:spcBef>
            </a:pPr>
            <a:r>
              <a:rPr lang="en-US" sz="2800" b="1" spc="-5" dirty="0" err="1">
                <a:solidFill>
                  <a:schemeClr val="accent3">
                    <a:lumMod val="50000"/>
                  </a:schemeClr>
                </a:solidFill>
                <a:latin typeface="Soberana Sans"/>
                <a:cs typeface="Soberana Sans"/>
              </a:rPr>
              <a:t>Actividad</a:t>
            </a:r>
            <a:r>
              <a:rPr lang="en-US" sz="2800" b="1" spc="-5" dirty="0">
                <a:solidFill>
                  <a:schemeClr val="accent3">
                    <a:lumMod val="50000"/>
                  </a:schemeClr>
                </a:solidFill>
                <a:latin typeface="Soberana Sans"/>
                <a:cs typeface="Soberana Sans"/>
              </a:rPr>
              <a:t> </a:t>
            </a:r>
            <a:r>
              <a:rPr lang="en-US" sz="2800" b="1" dirty="0">
                <a:solidFill>
                  <a:schemeClr val="accent3">
                    <a:lumMod val="50000"/>
                  </a:schemeClr>
                </a:solidFill>
                <a:latin typeface="Soberana Sans"/>
                <a:cs typeface="Soberana Sans"/>
              </a:rPr>
              <a:t>1</a:t>
            </a:r>
            <a:r>
              <a:rPr lang="en-US" sz="2800" b="1" dirty="0" smtClean="0">
                <a:solidFill>
                  <a:schemeClr val="accent3">
                    <a:lumMod val="50000"/>
                  </a:schemeClr>
                </a:solidFill>
                <a:latin typeface="Soberana Sans"/>
                <a:cs typeface="Soberana Sans"/>
              </a:rPr>
              <a:t>.</a:t>
            </a:r>
          </a:p>
          <a:p>
            <a:pPr algn="just"/>
            <a:r>
              <a:rPr lang="es-MX" sz="1400" b="1" dirty="0" smtClean="0">
                <a:solidFill>
                  <a:schemeClr val="accent3">
                    <a:lumMod val="50000"/>
                  </a:schemeClr>
                </a:solidFill>
              </a:rPr>
              <a:t>Reflexión sobre la relación existente entre la disposición de ayuda y el establecimiento de relaciones armónicas.</a:t>
            </a:r>
          </a:p>
          <a:p>
            <a:pPr algn="just"/>
            <a:r>
              <a:rPr lang="es-MX" sz="1400" dirty="0" smtClean="0"/>
              <a:t>En binas, lean el caso y, aquí o en su cuaderno, escriban lo que se les indica. Los padres de Fernanda y Rodolfo les avisan que algunos de sus familiares se quedaron sin casa debido a un desastre natural y que han decidido recibir a dos de sus sobrinos en su hogar. </a:t>
            </a:r>
          </a:p>
          <a:p>
            <a:pPr marL="457200" indent="-457200" algn="just">
              <a:buAutoNum type="alphaLcPeriod"/>
            </a:pPr>
            <a:r>
              <a:rPr lang="es-MX" sz="1400" b="1" dirty="0" smtClean="0">
                <a:solidFill>
                  <a:schemeClr val="accent3">
                    <a:lumMod val="50000"/>
                  </a:schemeClr>
                </a:solidFill>
              </a:rPr>
              <a:t>Lean las actitudes que toman Fernanda y Rodolfo respecto a la llegada de sus primos y escriban su opinión:</a:t>
            </a:r>
          </a:p>
          <a:p>
            <a:pPr marL="457200" indent="-457200" algn="just">
              <a:buAutoNum type="alphaLcPeriod"/>
            </a:pPr>
            <a:endParaRPr lang="es-ES" sz="2400" dirty="0" smtClean="0">
              <a:latin typeface="Arial" pitchFamily="34" charset="0"/>
              <a:cs typeface="Arial" pitchFamily="34" charset="0"/>
            </a:endParaRPr>
          </a:p>
          <a:p>
            <a:pPr marL="457200" indent="-457200" algn="just">
              <a:buAutoNum type="alphaLcPeriod"/>
            </a:pPr>
            <a:endParaRPr lang="es-ES" sz="2400" dirty="0" smtClean="0">
              <a:latin typeface="Arial" pitchFamily="34" charset="0"/>
              <a:cs typeface="Arial" pitchFamily="34" charset="0"/>
            </a:endParaRPr>
          </a:p>
          <a:p>
            <a:pPr marL="457200" indent="-457200" algn="just">
              <a:buAutoNum type="alphaLcPeriod"/>
            </a:pPr>
            <a:endParaRPr lang="es-ES" sz="2400" dirty="0" smtClean="0">
              <a:latin typeface="Arial" pitchFamily="34" charset="0"/>
              <a:cs typeface="Arial" pitchFamily="34" charset="0"/>
            </a:endParaRPr>
          </a:p>
          <a:p>
            <a:pPr marL="457200" indent="-457200" algn="just">
              <a:buAutoNum type="alphaLcPeriod"/>
            </a:pPr>
            <a:endParaRPr lang="es-ES" sz="2400" dirty="0" smtClean="0">
              <a:latin typeface="Arial" pitchFamily="34" charset="0"/>
              <a:cs typeface="Arial" pitchFamily="34" charset="0"/>
            </a:endParaRPr>
          </a:p>
          <a:p>
            <a:pPr marL="457200" indent="-457200" algn="just">
              <a:buAutoNum type="alphaLcPeriod"/>
            </a:pPr>
            <a:endParaRPr lang="es-ES" sz="2400" dirty="0" smtClean="0">
              <a:latin typeface="Arial" pitchFamily="34" charset="0"/>
              <a:cs typeface="Arial" pitchFamily="34" charset="0"/>
            </a:endParaRPr>
          </a:p>
          <a:p>
            <a:pPr marL="457200" indent="-457200" algn="just">
              <a:buAutoNum type="alphaLcPeriod"/>
            </a:pPr>
            <a:endParaRPr lang="es-ES" sz="2400" dirty="0" smtClean="0">
              <a:latin typeface="Arial" pitchFamily="34" charset="0"/>
              <a:cs typeface="Arial" pitchFamily="34" charset="0"/>
            </a:endParaRPr>
          </a:p>
          <a:p>
            <a:pPr marL="457200" indent="-457200" algn="just">
              <a:buAutoNum type="alphaLcPeriod"/>
            </a:pPr>
            <a:endParaRPr lang="es-ES" sz="2400" dirty="0" smtClean="0">
              <a:latin typeface="Arial" pitchFamily="34" charset="0"/>
              <a:cs typeface="Arial" pitchFamily="34" charset="0"/>
            </a:endParaRPr>
          </a:p>
          <a:p>
            <a:pPr marL="457200" indent="-457200" algn="just">
              <a:buAutoNum type="alphaLcPeriod"/>
            </a:pPr>
            <a:endParaRPr lang="es-ES" sz="2400" dirty="0" smtClean="0">
              <a:latin typeface="Arial" pitchFamily="34" charset="0"/>
              <a:cs typeface="Arial" pitchFamily="34" charset="0"/>
            </a:endParaRPr>
          </a:p>
          <a:p>
            <a:pPr marL="457200" indent="-457200" algn="just">
              <a:buAutoNum type="alphaLcPeriod"/>
            </a:pPr>
            <a:endParaRPr lang="es-ES" sz="2400" dirty="0" smtClean="0">
              <a:latin typeface="Arial" pitchFamily="34" charset="0"/>
              <a:cs typeface="Arial" pitchFamily="34" charset="0"/>
            </a:endParaRPr>
          </a:p>
          <a:p>
            <a:pPr marL="457200" indent="-457200" algn="just">
              <a:buAutoNum type="alphaLcPeriod"/>
            </a:pPr>
            <a:endParaRPr lang="es-ES" sz="2400" dirty="0" smtClean="0">
              <a:latin typeface="Arial" pitchFamily="34" charset="0"/>
              <a:cs typeface="Arial" pitchFamily="34" charset="0"/>
            </a:endParaRPr>
          </a:p>
          <a:p>
            <a:pPr marL="457200" indent="-457200" algn="just">
              <a:buAutoNum type="alphaLcPeriod"/>
            </a:pPr>
            <a:endParaRPr lang="es-ES" sz="2400" dirty="0" smtClean="0">
              <a:latin typeface="Arial" pitchFamily="34" charset="0"/>
              <a:cs typeface="Arial" pitchFamily="34" charset="0"/>
            </a:endParaRPr>
          </a:p>
          <a:p>
            <a:pPr marL="457200" indent="-457200" algn="just">
              <a:buAutoNum type="alphaLcPeriod"/>
            </a:pPr>
            <a:endParaRPr lang="es-ES" sz="2400" dirty="0" smtClean="0">
              <a:latin typeface="Arial" pitchFamily="34" charset="0"/>
              <a:cs typeface="Arial" pitchFamily="34" charset="0"/>
            </a:endParaRPr>
          </a:p>
          <a:p>
            <a:pPr marL="457200" indent="-457200" algn="just">
              <a:buAutoNum type="alphaLcPeriod"/>
            </a:pPr>
            <a:endParaRPr lang="es-ES" sz="2400" dirty="0" smtClean="0">
              <a:latin typeface="Arial" pitchFamily="34" charset="0"/>
              <a:cs typeface="Arial" pitchFamily="34" charset="0"/>
            </a:endParaRPr>
          </a:p>
          <a:p>
            <a:pPr marL="457200" indent="-457200" algn="just">
              <a:buAutoNum type="alphaLcPeriod"/>
            </a:pPr>
            <a:r>
              <a:rPr lang="es-MX" sz="1400" b="1" dirty="0" smtClean="0">
                <a:solidFill>
                  <a:schemeClr val="accent3">
                    <a:lumMod val="50000"/>
                  </a:schemeClr>
                </a:solidFill>
              </a:rPr>
              <a:t>Con base en el caso anteriormente propuesto, respondan las siguientes preguntas: ¿Qué relación encuentras entre tener una buena disposición para ayudar y la construcción de relaciones cercanas, sanas y armónicas?</a:t>
            </a:r>
            <a:endParaRPr lang="es-MX" sz="1400" b="1" dirty="0" smtClean="0">
              <a:solidFill>
                <a:schemeClr val="accent3">
                  <a:lumMod val="50000"/>
                </a:schemeClr>
              </a:solidFill>
              <a:latin typeface="Arial" pitchFamily="34" charset="0"/>
              <a:cs typeface="Arial" pitchFamily="34" charset="0"/>
            </a:endParaRPr>
          </a:p>
        </p:txBody>
      </p:sp>
      <p:sp>
        <p:nvSpPr>
          <p:cNvPr id="3" name="object 8">
            <a:extLst>
              <a:ext uri="{FF2B5EF4-FFF2-40B4-BE49-F238E27FC236}">
                <a16:creationId xmlns:a16="http://schemas.microsoft.com/office/drawing/2014/main" xmlns="" id="{43BD8204-512F-F449-8C88-0469A1952012}"/>
              </a:ext>
            </a:extLst>
          </p:cNvPr>
          <p:cNvSpPr/>
          <p:nvPr/>
        </p:nvSpPr>
        <p:spPr>
          <a:xfrm>
            <a:off x="685800" y="0"/>
            <a:ext cx="2362200" cy="304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50000"/>
            </a:schemeClr>
          </a:solidFill>
        </p:spPr>
        <p:txBody>
          <a:bodyPr wrap="square" lIns="0" tIns="0" rIns="0" bIns="0" rtlCol="0"/>
          <a:lstStyle/>
          <a:p>
            <a:endParaRPr sz="1900"/>
          </a:p>
        </p:txBody>
      </p:sp>
      <p:graphicFrame>
        <p:nvGraphicFramePr>
          <p:cNvPr id="7" name="6 Tabla"/>
          <p:cNvGraphicFramePr>
            <a:graphicFrameLocks noGrp="1"/>
          </p:cNvGraphicFramePr>
          <p:nvPr/>
        </p:nvGraphicFramePr>
        <p:xfrm>
          <a:off x="228600" y="1600200"/>
          <a:ext cx="8686800" cy="4663440"/>
        </p:xfrm>
        <a:graphic>
          <a:graphicData uri="http://schemas.openxmlformats.org/drawingml/2006/table">
            <a:tbl>
              <a:tblPr firstRow="1" bandRow="1">
                <a:tableStyleId>{F5AB1C69-6EDB-4FF4-983F-18BD219EF322}</a:tableStyleId>
              </a:tblPr>
              <a:tblGrid>
                <a:gridCol w="1737360"/>
                <a:gridCol w="1737360"/>
                <a:gridCol w="1737360"/>
                <a:gridCol w="1737360"/>
                <a:gridCol w="1737360"/>
              </a:tblGrid>
              <a:tr h="370840">
                <a:tc>
                  <a:txBody>
                    <a:bodyPr/>
                    <a:lstStyle/>
                    <a:p>
                      <a:endParaRPr lang="es-MX" dirty="0"/>
                    </a:p>
                  </a:txBody>
                  <a:tcPr/>
                </a:tc>
                <a:tc>
                  <a:txBody>
                    <a:bodyPr/>
                    <a:lstStyle/>
                    <a:p>
                      <a:r>
                        <a:rPr lang="es-MX" sz="1400" dirty="0" smtClean="0"/>
                        <a:t>Formas de reaccionar ante la noticia</a:t>
                      </a:r>
                      <a:endParaRPr lang="es-MX" sz="1400" dirty="0"/>
                    </a:p>
                  </a:txBody>
                  <a:tcPr/>
                </a:tc>
                <a:tc>
                  <a:txBody>
                    <a:bodyPr/>
                    <a:lstStyle/>
                    <a:p>
                      <a:r>
                        <a:rPr lang="es-MX" sz="1400" dirty="0" smtClean="0"/>
                        <a:t>¿Cómo es la disposición de ayuda de cada uno?</a:t>
                      </a:r>
                      <a:endParaRPr lang="es-MX" sz="1400" dirty="0"/>
                    </a:p>
                  </a:txBody>
                  <a:tcPr/>
                </a:tc>
                <a:tc>
                  <a:txBody>
                    <a:bodyPr/>
                    <a:lstStyle/>
                    <a:p>
                      <a:r>
                        <a:rPr lang="es-MX" sz="1400" dirty="0" smtClean="0"/>
                        <a:t>¿Cómo consideras que se sienta cada uno consigo mismo cuando sus familiares se regresen a su casa?</a:t>
                      </a:r>
                      <a:endParaRPr lang="es-MX" sz="1400" dirty="0"/>
                    </a:p>
                  </a:txBody>
                  <a:tcPr/>
                </a:tc>
                <a:tc>
                  <a:txBody>
                    <a:bodyPr/>
                    <a:lstStyle/>
                    <a:p>
                      <a:r>
                        <a:rPr lang="es-MX" sz="1400" dirty="0" smtClean="0"/>
                        <a:t>¿Qué tipo de relación crees que surja entre cada uno de ellos y sus primos? </a:t>
                      </a:r>
                      <a:endParaRPr lang="es-MX" sz="1400" dirty="0"/>
                    </a:p>
                  </a:txBody>
                  <a:tcPr/>
                </a:tc>
              </a:tr>
              <a:tr h="370840">
                <a:tc>
                  <a:txBody>
                    <a:bodyPr/>
                    <a:lstStyle/>
                    <a:p>
                      <a:endParaRPr lang="es-MX" dirty="0"/>
                    </a:p>
                  </a:txBody>
                  <a:tcPr/>
                </a:tc>
                <a:tc>
                  <a:txBody>
                    <a:bodyPr/>
                    <a:lstStyle/>
                    <a:p>
                      <a:r>
                        <a:rPr lang="es-MX" sz="1200" dirty="0" smtClean="0"/>
                        <a:t>Cuando llegan sus primos, Fernanda los hace sentir bienvenidos, incluso invita a su prima a quedarse en su cuarto. A los dos les ofrece a ayudarlos en sus tareas para que no se retrasen en la escuela.</a:t>
                      </a:r>
                      <a:endParaRPr lang="es-MX" sz="1200" dirty="0"/>
                    </a:p>
                  </a:txBody>
                  <a:tcPr/>
                </a:tc>
                <a:tc>
                  <a:txBody>
                    <a:bodyPr/>
                    <a:lstStyle/>
                    <a:p>
                      <a:r>
                        <a:rPr lang="es-MX" sz="1200" dirty="0" smtClean="0"/>
                        <a:t>Positiva </a:t>
                      </a:r>
                    </a:p>
                    <a:p>
                      <a:r>
                        <a:rPr lang="es-ES" sz="1200" dirty="0" smtClean="0"/>
                        <a:t>____________________________________________________________</a:t>
                      </a:r>
                      <a:endParaRPr lang="es-MX" sz="1200" dirty="0"/>
                    </a:p>
                  </a:txBody>
                  <a:tcPr/>
                </a:tc>
                <a:tc>
                  <a:txBody>
                    <a:bodyPr/>
                    <a:lstStyle/>
                    <a:p>
                      <a:r>
                        <a:rPr lang="es-MX" sz="1200" dirty="0" smtClean="0"/>
                        <a:t>Relación de amistad</a:t>
                      </a:r>
                    </a:p>
                    <a:p>
                      <a:r>
                        <a:rPr lang="es-ES" sz="1200" dirty="0" smtClean="0"/>
                        <a:t>____________________________________________________________</a:t>
                      </a:r>
                      <a:endParaRPr lang="es-MX" sz="1200" dirty="0"/>
                    </a:p>
                  </a:txBody>
                  <a:tcPr/>
                </a:tc>
                <a:tc>
                  <a:txBody>
                    <a:bodyPr/>
                    <a:lstStyle/>
                    <a:p>
                      <a:r>
                        <a:rPr lang="es-MX" sz="1200" dirty="0" smtClean="0"/>
                        <a:t>Bien por que ayudó a su prima</a:t>
                      </a:r>
                    </a:p>
                    <a:p>
                      <a:r>
                        <a:rPr lang="es-ES" sz="1200" dirty="0" smtClean="0"/>
                        <a:t>________________________________________</a:t>
                      </a:r>
                      <a:endParaRPr lang="es-MX" sz="1200" dirty="0"/>
                    </a:p>
                  </a:txBody>
                  <a:tcPr/>
                </a:tc>
              </a:tr>
              <a:tr h="370840">
                <a:tc>
                  <a:txBody>
                    <a:bodyPr/>
                    <a:lstStyle/>
                    <a:p>
                      <a:endParaRPr lang="es-MX" dirty="0"/>
                    </a:p>
                  </a:txBody>
                  <a:tcPr/>
                </a:tc>
                <a:tc>
                  <a:txBody>
                    <a:bodyPr/>
                    <a:lstStyle/>
                    <a:p>
                      <a:r>
                        <a:rPr lang="es-MX" sz="1200" dirty="0" smtClean="0"/>
                        <a:t>Por su parte, Rodolfo se niega a ceder su espacio y su primo acaba durmiendo en la sala. Decide no relacionarse con ellos argumentando que son 1 año menores que él y eso le aburre.</a:t>
                      </a:r>
                      <a:endParaRPr lang="es-MX" sz="1200" dirty="0"/>
                    </a:p>
                  </a:txBody>
                  <a:tcPr/>
                </a:tc>
                <a:tc>
                  <a:txBody>
                    <a:bodyPr/>
                    <a:lstStyle/>
                    <a:p>
                      <a:r>
                        <a:rPr lang="es-MX" sz="1200" dirty="0" smtClean="0"/>
                        <a:t>Negativa </a:t>
                      </a:r>
                    </a:p>
                    <a:p>
                      <a:r>
                        <a:rPr lang="es-ES" sz="1200" dirty="0" smtClean="0"/>
                        <a:t>____________________________________________________________</a:t>
                      </a:r>
                      <a:endParaRPr lang="es-MX" sz="1200" dirty="0"/>
                    </a:p>
                  </a:txBody>
                  <a:tcPr/>
                </a:tc>
                <a:tc>
                  <a:txBody>
                    <a:bodyPr/>
                    <a:lstStyle/>
                    <a:p>
                      <a:r>
                        <a:rPr lang="es-MX" sz="1200" dirty="0" smtClean="0"/>
                        <a:t>No haya relación </a:t>
                      </a:r>
                    </a:p>
                    <a:p>
                      <a:r>
                        <a:rPr lang="es-ES" sz="1200" dirty="0" smtClean="0"/>
                        <a:t>____________________________________________________________</a:t>
                      </a:r>
                      <a:endParaRPr lang="es-MX" sz="1200" dirty="0"/>
                    </a:p>
                  </a:txBody>
                  <a:tcPr/>
                </a:tc>
                <a:tc>
                  <a:txBody>
                    <a:bodyPr/>
                    <a:lstStyle/>
                    <a:p>
                      <a:r>
                        <a:rPr lang="es-MX" sz="1200" dirty="0" smtClean="0"/>
                        <a:t>Mal porque fue egoísta y sólo pensó en sus intereses ____________________________________________________________</a:t>
                      </a:r>
                      <a:endParaRPr lang="es-MX" sz="1200" dirty="0"/>
                    </a:p>
                  </a:txBody>
                  <a:tcPr/>
                </a:tc>
              </a:tr>
            </a:tbl>
          </a:graphicData>
        </a:graphic>
      </p:graphicFrame>
      <p:pic>
        <p:nvPicPr>
          <p:cNvPr id="2061" name="Picture 13" descr="C:\Users\BECAS 3\AppData\Local\Microsoft\Windows\Temporary Internet Files\Content.IE5\D6YHD9ME\PELLE-2[1].jpg"/>
          <p:cNvPicPr>
            <a:picLocks noChangeAspect="1" noChangeArrowheads="1"/>
          </p:cNvPicPr>
          <p:nvPr/>
        </p:nvPicPr>
        <p:blipFill>
          <a:blip r:embed="rId2" cstate="print"/>
          <a:srcRect/>
          <a:stretch>
            <a:fillRect/>
          </a:stretch>
        </p:blipFill>
        <p:spPr bwMode="auto">
          <a:xfrm>
            <a:off x="304800" y="2971800"/>
            <a:ext cx="1606868" cy="1752600"/>
          </a:xfrm>
          <a:prstGeom prst="rect">
            <a:avLst/>
          </a:prstGeom>
          <a:noFill/>
        </p:spPr>
      </p:pic>
      <p:pic>
        <p:nvPicPr>
          <p:cNvPr id="2063" name="Picture 15" descr="C:\Users\BECAS 3\AppData\Local\Microsoft\Windows\Temporary Internet Files\Content.IE5\8APRSCA2\angry-man[1].jpg"/>
          <p:cNvPicPr>
            <a:picLocks noChangeAspect="1" noChangeArrowheads="1"/>
          </p:cNvPicPr>
          <p:nvPr/>
        </p:nvPicPr>
        <p:blipFill>
          <a:blip r:embed="rId3" cstate="print"/>
          <a:srcRect/>
          <a:stretch>
            <a:fillRect/>
          </a:stretch>
        </p:blipFill>
        <p:spPr bwMode="auto">
          <a:xfrm>
            <a:off x="375048" y="4724400"/>
            <a:ext cx="1492250" cy="1219200"/>
          </a:xfrm>
          <a:prstGeom prst="rect">
            <a:avLst/>
          </a:prstGeom>
          <a:noFill/>
        </p:spPr>
      </p:pic>
      <p:sp>
        <p:nvSpPr>
          <p:cNvPr id="8" name="7 CuadroTexto"/>
          <p:cNvSpPr txBox="1"/>
          <p:nvPr/>
        </p:nvSpPr>
        <p:spPr>
          <a:xfrm>
            <a:off x="0" y="5867400"/>
            <a:ext cx="2209800" cy="479362"/>
          </a:xfrm>
          <a:prstGeom prst="rect">
            <a:avLst/>
          </a:prstGeom>
          <a:noFill/>
        </p:spPr>
        <p:txBody>
          <a:bodyPr wrap="square" rtlCol="0">
            <a:spAutoFit/>
          </a:bodyPr>
          <a:lstStyle/>
          <a:p>
            <a:r>
              <a:rPr lang="es-ES" sz="900" dirty="0" smtClean="0"/>
              <a:t>Imágenes  prediseñadas </a:t>
            </a:r>
            <a:r>
              <a:rPr lang="es-ES" sz="900" dirty="0" smtClean="0"/>
              <a:t>de office Online</a:t>
            </a:r>
            <a:endParaRPr lang="es-MX" sz="900" dirty="0" smtClean="0"/>
          </a:p>
          <a:p>
            <a:endParaRPr lang="es-MX" dirty="0"/>
          </a:p>
        </p:txBody>
      </p:sp>
    </p:spTree>
    <p:extLst>
      <p:ext uri="{BB962C8B-B14F-4D97-AF65-F5344CB8AC3E}">
        <p14:creationId xmlns:p14="http://schemas.microsoft.com/office/powerpoint/2010/main" xmlns="" val="26512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0" y="545604"/>
            <a:ext cx="8991600" cy="6309420"/>
          </a:xfrm>
          <a:prstGeom prst="rect">
            <a:avLst/>
          </a:prstGeom>
        </p:spPr>
        <p:txBody>
          <a:bodyPr wrap="square">
            <a:spAutoFit/>
          </a:bodyPr>
          <a:lstStyle/>
          <a:p>
            <a:pPr marL="14941">
              <a:spcBef>
                <a:spcPts val="447"/>
              </a:spcBef>
            </a:pPr>
            <a:r>
              <a:rPr lang="en-US" sz="4000" b="1" spc="-5" dirty="0" err="1">
                <a:solidFill>
                  <a:schemeClr val="accent3">
                    <a:lumMod val="50000"/>
                  </a:schemeClr>
                </a:solidFill>
                <a:latin typeface="Soberana Sans"/>
                <a:cs typeface="Soberana Sans"/>
              </a:rPr>
              <a:t>Actividad</a:t>
            </a:r>
            <a:r>
              <a:rPr lang="en-US" sz="4000" b="1" spc="-5" dirty="0">
                <a:solidFill>
                  <a:schemeClr val="accent3">
                    <a:lumMod val="50000"/>
                  </a:schemeClr>
                </a:solidFill>
                <a:latin typeface="Soberana Sans"/>
                <a:cs typeface="Soberana Sans"/>
              </a:rPr>
              <a:t> </a:t>
            </a:r>
            <a:r>
              <a:rPr lang="en-US" sz="4000" b="1" dirty="0">
                <a:solidFill>
                  <a:schemeClr val="accent3">
                    <a:lumMod val="50000"/>
                  </a:schemeClr>
                </a:solidFill>
                <a:latin typeface="Soberana Sans"/>
                <a:cs typeface="Soberana Sans"/>
              </a:rPr>
              <a:t>2</a:t>
            </a:r>
            <a:r>
              <a:rPr lang="en-US" sz="4000" b="1" dirty="0" smtClean="0">
                <a:solidFill>
                  <a:schemeClr val="accent3">
                    <a:lumMod val="50000"/>
                  </a:schemeClr>
                </a:solidFill>
                <a:latin typeface="Soberana Sans"/>
                <a:cs typeface="Soberana Sans"/>
              </a:rPr>
              <a:t>. </a:t>
            </a:r>
            <a:r>
              <a:rPr lang="es-MX" sz="4000" dirty="0" smtClean="0">
                <a:solidFill>
                  <a:schemeClr val="accent3">
                    <a:lumMod val="50000"/>
                  </a:schemeClr>
                </a:solidFill>
              </a:rPr>
              <a:t>Responder preguntas sobre su experiencia personal.</a:t>
            </a:r>
            <a:endParaRPr lang="en-US" sz="4000" spc="-10" dirty="0">
              <a:solidFill>
                <a:schemeClr val="accent3">
                  <a:lumMod val="50000"/>
                </a:schemeClr>
              </a:solidFill>
              <a:latin typeface="Soberana Sans"/>
              <a:cs typeface="Soberana Sans"/>
            </a:endParaRPr>
          </a:p>
          <a:p>
            <a:endParaRPr lang="en-US" sz="1200" dirty="0">
              <a:latin typeface="Soberana Sans" panose="02000000000000000000" pitchFamily="2" charset="77"/>
            </a:endParaRPr>
          </a:p>
          <a:p>
            <a:pPr algn="just"/>
            <a:r>
              <a:rPr lang="es-MX" sz="2400" dirty="0" smtClean="0"/>
              <a:t>De forma individual, aquí o en tu cuaderno, describe y responde lo que se te pide. </a:t>
            </a:r>
          </a:p>
          <a:p>
            <a:pPr marL="457200" indent="-457200" algn="just">
              <a:buAutoNum type="alphaLcPeriod"/>
            </a:pPr>
            <a:r>
              <a:rPr lang="es-MX" sz="2400" dirty="0" smtClean="0">
                <a:solidFill>
                  <a:schemeClr val="accent3">
                    <a:lumMod val="50000"/>
                  </a:schemeClr>
                </a:solidFill>
              </a:rPr>
              <a:t>Describe una anécdota en la cual hayas ayudado a alguien.</a:t>
            </a:r>
          </a:p>
          <a:p>
            <a:pPr marL="457200" indent="-457200" algn="just"/>
            <a:r>
              <a:rPr lang="es-ES" sz="2400" dirty="0" smtClean="0"/>
              <a:t>_______________________________________________________________________________________________________________</a:t>
            </a:r>
            <a:endParaRPr lang="es-MX" sz="2400" dirty="0" smtClean="0"/>
          </a:p>
          <a:p>
            <a:pPr marL="228600" indent="-228600" algn="just"/>
            <a:r>
              <a:rPr lang="es-MX" sz="2400" dirty="0" smtClean="0">
                <a:solidFill>
                  <a:schemeClr val="accent3">
                    <a:lumMod val="50000"/>
                  </a:schemeClr>
                </a:solidFill>
              </a:rPr>
              <a:t>b. ¿Cómo te sentiste?</a:t>
            </a:r>
          </a:p>
          <a:p>
            <a:pPr marL="228600" indent="-228600" algn="just"/>
            <a:r>
              <a:rPr lang="es-ES" sz="2400" dirty="0" smtClean="0"/>
              <a:t>_________________________________________________________________________________________________________________</a:t>
            </a:r>
            <a:endParaRPr lang="es-MX" sz="2400" dirty="0" smtClean="0"/>
          </a:p>
          <a:p>
            <a:pPr marL="228600" indent="-228600" algn="just"/>
            <a:r>
              <a:rPr lang="es-MX" sz="2400" dirty="0" smtClean="0">
                <a:solidFill>
                  <a:schemeClr val="accent3">
                    <a:lumMod val="50000"/>
                  </a:schemeClr>
                </a:solidFill>
              </a:rPr>
              <a:t>c. ¿Cómo es o fue tu relación con esa persona?</a:t>
            </a:r>
          </a:p>
          <a:p>
            <a:pPr marL="228600" indent="-228600" algn="just"/>
            <a:r>
              <a:rPr lang="es-ES" sz="2400" dirty="0" smtClean="0"/>
              <a:t>_________________________________________________________________________________________________________________</a:t>
            </a:r>
          </a:p>
          <a:p>
            <a:pPr marL="228600" indent="-228600" algn="just"/>
            <a:endParaRPr lang="es-ES" sz="2400" dirty="0" smtClean="0"/>
          </a:p>
          <a:p>
            <a:pPr marL="228600" indent="-228600" algn="just"/>
            <a:r>
              <a:rPr lang="es-MX" sz="1200" b="1" dirty="0" smtClean="0"/>
              <a:t>Se espera que los estudiantes recuerden una anécdota en la cual hayan tenido una disposición de ayuda para que profundicen en su sentir y en las consecuencias que esto tuvo en su relación con la persona a quien le prestaron apoyo.</a:t>
            </a:r>
            <a:endParaRPr lang="en-US" sz="1200" b="1" dirty="0"/>
          </a:p>
        </p:txBody>
      </p:sp>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5334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50000"/>
            </a:schemeClr>
          </a:solidFill>
        </p:spPr>
        <p:txBody>
          <a:bodyPr wrap="square" lIns="0" tIns="0" rIns="0" bIns="0" rtlCol="0"/>
          <a:lstStyle/>
          <a:p>
            <a:endParaRPr sz="1900"/>
          </a:p>
        </p:txBody>
      </p:sp>
    </p:spTree>
    <p:extLst>
      <p:ext uri="{BB962C8B-B14F-4D97-AF65-F5344CB8AC3E}">
        <p14:creationId xmlns:p14="http://schemas.microsoft.com/office/powerpoint/2010/main" xmlns="" val="382703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8">
            <a:extLst>
              <a:ext uri="{FF2B5EF4-FFF2-40B4-BE49-F238E27FC236}">
                <a16:creationId xmlns:a16="http://schemas.microsoft.com/office/drawing/2014/main" xmlns="" id="{93C68F64-59BF-4540-9459-4FC4E983006E}"/>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50000"/>
            </a:schemeClr>
          </a:solidFill>
        </p:spPr>
        <p:txBody>
          <a:bodyPr wrap="square" lIns="0" tIns="0" rIns="0" bIns="0" rtlCol="0"/>
          <a:lstStyle/>
          <a:p>
            <a:endParaRPr sz="1900" dirty="0">
              <a:solidFill>
                <a:schemeClr val="accent3">
                  <a:lumMod val="75000"/>
                </a:schemeClr>
              </a:solidFill>
            </a:endParaRPr>
          </a:p>
        </p:txBody>
      </p:sp>
      <p:sp>
        <p:nvSpPr>
          <p:cNvPr id="8" name="object 8">
            <a:extLst>
              <a:ext uri="{FF2B5EF4-FFF2-40B4-BE49-F238E27FC236}">
                <a16:creationId xmlns:a16="http://schemas.microsoft.com/office/drawing/2014/main" xmlns="" id="{136C9A33-2B37-1047-8B7D-A3B7227698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50000"/>
            </a:schemeClr>
          </a:solidFill>
        </p:spPr>
        <p:txBody>
          <a:bodyPr wrap="square" lIns="0" tIns="0" rIns="0" bIns="0" rtlCol="0"/>
          <a:lstStyle/>
          <a:p>
            <a:endParaRPr sz="1900"/>
          </a:p>
        </p:txBody>
      </p:sp>
      <p:sp>
        <p:nvSpPr>
          <p:cNvPr id="7" name="Rectangle 1">
            <a:extLst>
              <a:ext uri="{FF2B5EF4-FFF2-40B4-BE49-F238E27FC236}">
                <a16:creationId xmlns:a16="http://schemas.microsoft.com/office/drawing/2014/main" xmlns="" id="{3224F731-B888-5F47-8F28-25747EE91283}"/>
              </a:ext>
            </a:extLst>
          </p:cNvPr>
          <p:cNvSpPr/>
          <p:nvPr/>
        </p:nvSpPr>
        <p:spPr>
          <a:xfrm>
            <a:off x="831376" y="2035314"/>
            <a:ext cx="7315200" cy="1323439"/>
          </a:xfrm>
          <a:prstGeom prst="rect">
            <a:avLst/>
          </a:prstGeom>
        </p:spPr>
        <p:txBody>
          <a:bodyPr wrap="square">
            <a:spAutoFit/>
          </a:bodyPr>
          <a:lstStyle/>
          <a:p>
            <a:pPr marL="14941">
              <a:spcBef>
                <a:spcPts val="447"/>
              </a:spcBef>
            </a:pPr>
            <a:r>
              <a:rPr lang="en-US" sz="4000" dirty="0">
                <a:latin typeface="Soberana Sans" panose="02000000000000000000" pitchFamily="50" charset="0"/>
                <a:cs typeface="Soberana Sans"/>
              </a:rPr>
              <a:t>Lean el </a:t>
            </a:r>
            <a:r>
              <a:rPr lang="en-US" sz="4000" dirty="0" err="1">
                <a:latin typeface="Soberana Sans" panose="02000000000000000000" pitchFamily="50" charset="0"/>
                <a:cs typeface="Soberana Sans"/>
              </a:rPr>
              <a:t>resumen</a:t>
            </a:r>
            <a:r>
              <a:rPr lang="en-US" sz="4000" dirty="0">
                <a:latin typeface="Soberana Sans" panose="02000000000000000000" pitchFamily="50" charset="0"/>
                <a:cs typeface="Soberana Sans"/>
              </a:rPr>
              <a:t> de la </a:t>
            </a:r>
            <a:r>
              <a:rPr lang="en-US" sz="4000" dirty="0" err="1" smtClean="0">
                <a:latin typeface="Soberana Sans" panose="02000000000000000000" pitchFamily="50" charset="0"/>
                <a:cs typeface="Soberana Sans"/>
              </a:rPr>
              <a:t>actividad</a:t>
            </a:r>
            <a:r>
              <a:rPr lang="en-US" sz="4000" dirty="0" smtClean="0">
                <a:latin typeface="Soberana Sans" panose="02000000000000000000" pitchFamily="50" charset="0"/>
                <a:cs typeface="Soberana Sans"/>
              </a:rPr>
              <a:t>. </a:t>
            </a:r>
            <a:endParaRPr lang="en-US" sz="4000" dirty="0">
              <a:latin typeface="Soberana Sans" panose="02000000000000000000" pitchFamily="50" charset="0"/>
              <a:cs typeface="Soberana Sans"/>
            </a:endParaRPr>
          </a:p>
        </p:txBody>
      </p:sp>
      <p:pic>
        <p:nvPicPr>
          <p:cNvPr id="11" name="Picture 10">
            <a:extLst>
              <a:ext uri="{FF2B5EF4-FFF2-40B4-BE49-F238E27FC236}">
                <a16:creationId xmlns:a16="http://schemas.microsoft.com/office/drawing/2014/main" xmlns="" id="{11DF9C62-BFF4-B84B-8FD8-BDBDA2B860D1}"/>
              </a:ext>
            </a:extLst>
          </p:cNvPr>
          <p:cNvPicPr>
            <a:picLocks noChangeAspect="1"/>
          </p:cNvPicPr>
          <p:nvPr/>
        </p:nvPicPr>
        <p:blipFill>
          <a:blip r:embed="rId2" cstate="print">
            <a:duotone>
              <a:schemeClr val="accent1">
                <a:shade val="45000"/>
                <a:satMod val="135000"/>
              </a:schemeClr>
              <a:prstClr val="white"/>
            </a:duotone>
          </a:blip>
          <a:stretch>
            <a:fillRect/>
          </a:stretch>
        </p:blipFill>
        <p:spPr>
          <a:xfrm>
            <a:off x="820057" y="4191000"/>
            <a:ext cx="1943100" cy="2527300"/>
          </a:xfrm>
          <a:prstGeom prst="rect">
            <a:avLst/>
          </a:prstGeom>
          <a:solidFill>
            <a:schemeClr val="accent3">
              <a:lumMod val="60000"/>
              <a:lumOff val="40000"/>
            </a:schemeClr>
          </a:solidFill>
        </p:spPr>
      </p:pic>
    </p:spTree>
    <p:extLst>
      <p:ext uri="{BB962C8B-B14F-4D97-AF65-F5344CB8AC3E}">
        <p14:creationId xmlns:p14="http://schemas.microsoft.com/office/powerpoint/2010/main" xmlns="" val="128907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60000"/>
              <a:lumOff val="40000"/>
            </a:schemeClr>
          </a:solidFill>
        </p:spPr>
        <p:txBody>
          <a:bodyPr wrap="square" lIns="0" tIns="0" rIns="0" bIns="0" rtlCol="0"/>
          <a:lstStyle/>
          <a:p>
            <a:endParaRPr sz="1900"/>
          </a:p>
        </p:txBody>
      </p:sp>
      <p:sp>
        <p:nvSpPr>
          <p:cNvPr id="2" name="Rectangle 1">
            <a:extLst>
              <a:ext uri="{FF2B5EF4-FFF2-40B4-BE49-F238E27FC236}">
                <a16:creationId xmlns:a16="http://schemas.microsoft.com/office/drawing/2014/main" xmlns="" id="{3224F731-B888-5F47-8F28-25747EE91283}"/>
              </a:ext>
            </a:extLst>
          </p:cNvPr>
          <p:cNvSpPr/>
          <p:nvPr/>
        </p:nvSpPr>
        <p:spPr>
          <a:xfrm>
            <a:off x="228600" y="304800"/>
            <a:ext cx="8915400" cy="6617196"/>
          </a:xfrm>
          <a:prstGeom prst="rect">
            <a:avLst/>
          </a:prstGeom>
        </p:spPr>
        <p:txBody>
          <a:bodyPr wrap="square">
            <a:spAutoFit/>
          </a:bodyPr>
          <a:lstStyle/>
          <a:p>
            <a:pPr marL="14941">
              <a:spcBef>
                <a:spcPts val="447"/>
              </a:spcBef>
            </a:pPr>
            <a:r>
              <a:rPr lang="en-US" sz="4000" b="1" spc="-5" dirty="0" smtClean="0">
                <a:solidFill>
                  <a:schemeClr val="accent3">
                    <a:lumMod val="75000"/>
                  </a:schemeClr>
                </a:solidFill>
                <a:latin typeface="Soberana Sans"/>
                <a:cs typeface="Soberana Sans"/>
              </a:rPr>
              <a:t>REAFIRMO Y ORDENO</a:t>
            </a:r>
            <a:r>
              <a:rPr lang="en-US" sz="4000" b="1" dirty="0" smtClean="0">
                <a:solidFill>
                  <a:srgbClr val="004A81"/>
                </a:solidFill>
                <a:latin typeface="Soberana Sans"/>
                <a:cs typeface="Soberana Sans"/>
              </a:rPr>
              <a:t>.</a:t>
            </a:r>
            <a:endParaRPr lang="en-US" sz="1200" dirty="0">
              <a:latin typeface="Soberana Sans" panose="02000000000000000000" pitchFamily="2" charset="77"/>
            </a:endParaRPr>
          </a:p>
          <a:p>
            <a:pPr algn="just"/>
            <a:endParaRPr lang="es-MX" sz="2400" dirty="0" smtClean="0"/>
          </a:p>
          <a:p>
            <a:pPr algn="just"/>
            <a:r>
              <a:rPr lang="es-MX" sz="2400" dirty="0" smtClean="0">
                <a:solidFill>
                  <a:schemeClr val="accent3">
                    <a:lumMod val="50000"/>
                  </a:schemeClr>
                </a:solidFill>
              </a:rPr>
              <a:t>Cuando valoramos a los demás y tomamos en cuenta sus necesidades, entonces puede decirse que tenemos una buena disposición hacia ellos. Esto se traduce en una serie de conductas positivas en pro de su bienestar, como puede ser una actitud de ayuda, de apoyo, de escucha, entre otras. Dichas actitudes ayudarán a establecer con los otros relaciones saludables y armónicas. La buena noticia es que tu disposición para ayudar depende de ti y por ello puedes trabajar para que sea positiva hacia los demás. No se trata de que te descuides a ti mismo y que sólo estés pensando en el bienestar de los demás, sino que encuentres un equilibrio en el que, si bien no pienses sólo en tus necesidades e intereses, también consideres a los demás en tus decisiones y estés dispuesto a apoyarlos cuando lo necesitan. Ayudar y ocuparse de los demás no es sólo bueno </a:t>
            </a:r>
            <a:r>
              <a:rPr lang="es-MX" sz="2400" dirty="0" smtClean="0"/>
              <a:t>para ellos y algo muy valioso de hacer, sino que te hará sentir bien.</a:t>
            </a:r>
          </a:p>
          <a:p>
            <a:pPr algn="just"/>
            <a:endParaRPr lang="en-US" sz="2400" dirty="0" smtClean="0">
              <a:latin typeface="Soberana Sans" panose="02000000000000000000" pitchFamily="2" charset="77"/>
            </a:endParaRPr>
          </a:p>
        </p:txBody>
      </p:sp>
    </p:spTree>
    <p:extLst>
      <p:ext uri="{BB962C8B-B14F-4D97-AF65-F5344CB8AC3E}">
        <p14:creationId xmlns:p14="http://schemas.microsoft.com/office/powerpoint/2010/main" xmlns="" val="2395081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75000"/>
            </a:schemeClr>
          </a:solidFill>
        </p:spPr>
        <p:txBody>
          <a:bodyPr wrap="square" lIns="0" tIns="0" rIns="0" bIns="0" rtlCol="0"/>
          <a:lstStyle/>
          <a:p>
            <a:endParaRPr sz="1900"/>
          </a:p>
        </p:txBody>
      </p:sp>
      <p:sp>
        <p:nvSpPr>
          <p:cNvPr id="4" name="object 9">
            <a:extLst>
              <a:ext uri="{FF2B5EF4-FFF2-40B4-BE49-F238E27FC236}">
                <a16:creationId xmlns:a16="http://schemas.microsoft.com/office/drawing/2014/main" xmlns="" id="{442181FA-95F4-AD46-A6C4-B05EF93DD585}"/>
              </a:ext>
            </a:extLst>
          </p:cNvPr>
          <p:cNvSpPr/>
          <p:nvPr/>
        </p:nvSpPr>
        <p:spPr>
          <a:xfrm>
            <a:off x="685800" y="533400"/>
            <a:ext cx="7634507" cy="5055208"/>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endParaRPr sz="1900"/>
          </a:p>
        </p:txBody>
      </p:sp>
      <p:sp>
        <p:nvSpPr>
          <p:cNvPr id="5" name="object 10">
            <a:extLst>
              <a:ext uri="{FF2B5EF4-FFF2-40B4-BE49-F238E27FC236}">
                <a16:creationId xmlns:a16="http://schemas.microsoft.com/office/drawing/2014/main" xmlns=""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3">
              <a:lumMod val="60000"/>
              <a:lumOff val="40000"/>
            </a:schemeClr>
          </a:solidFill>
        </p:spPr>
        <p:txBody>
          <a:bodyPr wrap="square" lIns="0" tIns="0" rIns="0" bIns="0" rtlCol="0"/>
          <a:lstStyle/>
          <a:p>
            <a:endParaRPr sz="1900"/>
          </a:p>
        </p:txBody>
      </p:sp>
      <p:sp>
        <p:nvSpPr>
          <p:cNvPr id="6" name="object 34">
            <a:extLst>
              <a:ext uri="{FF2B5EF4-FFF2-40B4-BE49-F238E27FC236}">
                <a16:creationId xmlns:a16="http://schemas.microsoft.com/office/drawing/2014/main" xmlns="" id="{E754D0E2-1A68-F040-940E-A10FFF65897C}"/>
              </a:ext>
            </a:extLst>
          </p:cNvPr>
          <p:cNvSpPr txBox="1"/>
          <p:nvPr/>
        </p:nvSpPr>
        <p:spPr>
          <a:xfrm>
            <a:off x="943708" y="-76200"/>
            <a:ext cx="5147383" cy="445974"/>
          </a:xfrm>
          <a:prstGeom prst="rect">
            <a:avLst/>
          </a:prstGeom>
        </p:spPr>
        <p:txBody>
          <a:bodyPr vert="horz" wrap="square" lIns="0" tIns="14941" rIns="0" bIns="0" rtlCol="0">
            <a:spAutoFit/>
          </a:bodyPr>
          <a:lstStyle/>
          <a:p>
            <a:pPr marL="14941">
              <a:spcBef>
                <a:spcPts val="117"/>
              </a:spcBef>
            </a:pPr>
            <a:r>
              <a:rPr lang="es-ES" sz="2800" b="1" spc="-5" dirty="0" smtClean="0">
                <a:solidFill>
                  <a:srgbClr val="FFFFFF"/>
                </a:solidFill>
                <a:latin typeface="Soberana Sans"/>
                <a:cs typeface="Soberana Sans"/>
              </a:rPr>
              <a:t>Para tu vida diaria</a:t>
            </a:r>
            <a:endParaRPr sz="2800" dirty="0">
              <a:latin typeface="Soberana Sans"/>
              <a:cs typeface="Soberana Sans"/>
            </a:endParaRPr>
          </a:p>
        </p:txBody>
      </p:sp>
      <p:sp>
        <p:nvSpPr>
          <p:cNvPr id="7" name="object 35">
            <a:extLst>
              <a:ext uri="{FF2B5EF4-FFF2-40B4-BE49-F238E27FC236}">
                <a16:creationId xmlns:a16="http://schemas.microsoft.com/office/drawing/2014/main" xmlns="" id="{7AA2F7C0-3915-F041-9113-36F645B9863A}"/>
              </a:ext>
            </a:extLst>
          </p:cNvPr>
          <p:cNvSpPr txBox="1"/>
          <p:nvPr/>
        </p:nvSpPr>
        <p:spPr>
          <a:xfrm>
            <a:off x="228600" y="457200"/>
            <a:ext cx="8534400" cy="6357397"/>
          </a:xfrm>
          <a:prstGeom prst="rect">
            <a:avLst/>
          </a:prstGeom>
        </p:spPr>
        <p:txBody>
          <a:bodyPr vert="horz" wrap="square" lIns="0" tIns="62753" rIns="0" bIns="0" rtlCol="0">
            <a:spAutoFit/>
          </a:bodyPr>
          <a:lstStyle/>
          <a:p>
            <a:pPr marR="5080" algn="just">
              <a:spcBef>
                <a:spcPts val="100"/>
              </a:spcBef>
            </a:pPr>
            <a:r>
              <a:rPr lang="es-MX" sz="2800" dirty="0" smtClean="0"/>
              <a:t>En familia, recuerde cada uno una anécdota en la cual hayan mostrado una disposición de ayuda hacia otra persona. Y reflexionen si esto benefició o no a construir una mejor relación con ella.</a:t>
            </a:r>
            <a:endParaRPr lang="en-US" sz="2600" spc="-15" dirty="0" smtClean="0">
              <a:latin typeface="Soberana Sans" panose="02000000000000000000" pitchFamily="2" charset="77"/>
              <a:cs typeface="Soberana Sans"/>
            </a:endParaRPr>
          </a:p>
          <a:p>
            <a:pPr marR="5080">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pPr>
            <a:r>
              <a:rPr lang="es-MX" sz="2800" dirty="0" smtClean="0"/>
              <a:t>Para reflexionar sobre el poder que tiene la disposición de ayudar a los demás y como esto puede favorecer la construcción de relaciones constructivas, te sugerimos ver el video: Ella se ve como una mamá normal pero no lo es. Para ello, haz clic en: https://www.youtube.com/watch?v=T0lK5QxLBng</a:t>
            </a:r>
            <a:endParaRPr lang="en-US" sz="2600" spc="-15" dirty="0" smtClean="0">
              <a:latin typeface="Soberana Sans" panose="02000000000000000000" pitchFamily="2" charset="77"/>
              <a:cs typeface="Soberana Sans"/>
            </a:endParaRPr>
          </a:p>
          <a:p>
            <a:pPr marR="5080">
              <a:spcBef>
                <a:spcPts val="100"/>
              </a:spcBef>
            </a:pPr>
            <a:endParaRPr lang="en-US" sz="2000" spc="-15" dirty="0" smtClean="0">
              <a:latin typeface="Soberana Sans" panose="02000000000000000000" pitchFamily="2" charset="77"/>
              <a:cs typeface="Soberana Sans"/>
            </a:endParaRPr>
          </a:p>
        </p:txBody>
      </p:sp>
      <p:sp>
        <p:nvSpPr>
          <p:cNvPr id="9" name="object 10">
            <a:extLst>
              <a:ext uri="{FF2B5EF4-FFF2-40B4-BE49-F238E27FC236}">
                <a16:creationId xmlns:a16="http://schemas.microsoft.com/office/drawing/2014/main" xmlns="" id="{29700AC3-8E6B-3242-A3F9-D407FB9AF115}"/>
              </a:ext>
            </a:extLst>
          </p:cNvPr>
          <p:cNvSpPr/>
          <p:nvPr/>
        </p:nvSpPr>
        <p:spPr>
          <a:xfrm>
            <a:off x="304800" y="297180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3">
              <a:lumMod val="60000"/>
              <a:lumOff val="40000"/>
            </a:schemeClr>
          </a:solidFill>
        </p:spPr>
        <p:txBody>
          <a:bodyPr wrap="square" lIns="0" tIns="0" rIns="0" bIns="0" rtlCol="0"/>
          <a:lstStyle/>
          <a:p>
            <a:pPr marL="14941">
              <a:spcBef>
                <a:spcPts val="117"/>
              </a:spcBef>
            </a:pPr>
            <a:r>
              <a:rPr lang="es-ES" sz="2400" b="1" spc="-5" dirty="0" smtClean="0">
                <a:solidFill>
                  <a:srgbClr val="FFFFFF"/>
                </a:solidFill>
                <a:latin typeface="Soberana Sans"/>
                <a:cs typeface="Soberana Sans"/>
              </a:rPr>
              <a:t>¿Quieres saber más?</a:t>
            </a:r>
            <a:endParaRPr lang="es-ES" sz="2400" dirty="0">
              <a:latin typeface="Soberana Sans"/>
              <a:cs typeface="Soberana Sans"/>
            </a:endParaRPr>
          </a:p>
        </p:txBody>
      </p:sp>
    </p:spTree>
    <p:extLst>
      <p:ext uri="{BB962C8B-B14F-4D97-AF65-F5344CB8AC3E}">
        <p14:creationId xmlns:p14="http://schemas.microsoft.com/office/powerpoint/2010/main" xmlns="" val="234878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AD483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1833</TotalTime>
  <Words>1272</Words>
  <Application>Microsoft Office PowerPoint</Application>
  <PresentationFormat>Carta (216 x 279 mm)</PresentationFormat>
  <Paragraphs>108</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Office Theme</vt:lpstr>
      <vt:lpstr> AYUDAR A LOS   DEMÁS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¿De qué se trata la conciencia social?</dc:title>
  <dc:creator>Ana Paulina Monroy Velasco</dc:creator>
  <cp:lastModifiedBy>TUTORIAS ELIZABETH</cp:lastModifiedBy>
  <cp:revision>156</cp:revision>
  <dcterms:created xsi:type="dcterms:W3CDTF">2018-06-27T19:50:18Z</dcterms:created>
  <dcterms:modified xsi:type="dcterms:W3CDTF">2020-02-20T17:41:01Z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2018-05-29T00:00:00Z</vt:filetime>
  </property>
  <property fmtid="{D5CDD505-2E9C-101B-9397-08002B2CF9AE}" pid="3" name="Creator">
    <vt:lpwstr>Adobe InDesign CC 13.0 (Windows)</vt:lpwstr>
  </property>
  <property fmtid="{D5CDD505-2E9C-101B-9397-08002B2CF9AE}" pid="4" name="LastSaved">
    <vt:filetime>2018-06-27T00:00:00Z</vt:filetime>
  </property>
</Properties>
</file>