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328" r:id="rId3"/>
    <p:sldId id="326" r:id="rId4"/>
    <p:sldId id="265" r:id="rId5"/>
    <p:sldId id="316" r:id="rId6"/>
    <p:sldId id="336" r:id="rId7"/>
    <p:sldId id="329" r:id="rId8"/>
    <p:sldId id="317" r:id="rId9"/>
    <p:sldId id="335" r:id="rId10"/>
    <p:sldId id="337" r:id="rId11"/>
    <p:sldId id="334" r:id="rId12"/>
  </p:sldIdLst>
  <p:sldSz cx="9144000" cy="6858000" type="letter"/>
  <p:notesSz cx="10058400" cy="77724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964" userDrawn="1">
          <p15:clr>
            <a:srgbClr val="A4A3A4"/>
          </p15:clr>
        </p15:guide>
        <p15:guide id="2" pos="25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4A81"/>
    <a:srgbClr val="AD483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76"/>
    <p:restoredTop sz="94458"/>
  </p:normalViewPr>
  <p:slideViewPr>
    <p:cSldViewPr>
      <p:cViewPr varScale="1">
        <p:scale>
          <a:sx n="86" d="100"/>
          <a:sy n="86" d="100"/>
        </p:scale>
        <p:origin x="-1734" y="-90"/>
      </p:cViewPr>
      <p:guideLst>
        <p:guide orient="horz" pos="1964"/>
        <p:guide pos="2541"/>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DFD506CD-1467-42F4-AD6C-CBE31907FF8B}" type="datetimeFigureOut">
              <a:rPr lang="es-MX" smtClean="0"/>
              <a:pPr/>
              <a:t>20/02/2020</a:t>
            </a:fld>
            <a:endParaRPr lang="es-MX"/>
          </a:p>
        </p:txBody>
      </p:sp>
      <p:sp>
        <p:nvSpPr>
          <p:cNvPr id="4" name="Marcador de imagen de diapositiva 3"/>
          <p:cNvSpPr>
            <a:spLocks noGrp="1" noRot="1" noChangeAspect="1"/>
          </p:cNvSpPr>
          <p:nvPr>
            <p:ph type="sldImg" idx="2"/>
          </p:nvPr>
        </p:nvSpPr>
        <p:spPr>
          <a:xfrm>
            <a:off x="3281363" y="971550"/>
            <a:ext cx="3495675" cy="262255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960D7EE9-E02C-4917-ACCB-5BE85E6C142C}" type="slidenum">
              <a:rPr lang="es-MX" smtClean="0"/>
              <a:pPr/>
              <a:t>‹Nº›</a:t>
            </a:fld>
            <a:endParaRPr lang="es-MX"/>
          </a:p>
        </p:txBody>
      </p:sp>
    </p:spTree>
    <p:extLst>
      <p:ext uri="{BB962C8B-B14F-4D97-AF65-F5344CB8AC3E}">
        <p14:creationId xmlns:p14="http://schemas.microsoft.com/office/powerpoint/2010/main" xmlns="" val="2077987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33855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1"/>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sz="half" idx="2"/>
          </p:nvPr>
        </p:nvSpPr>
        <p:spPr>
          <a:xfrm>
            <a:off x="457200" y="1577341"/>
            <a:ext cx="3977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1"/>
            <a:ext cx="397764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38554"/>
          </a:xfrm>
          <a:prstGeom prst="rect">
            <a:avLst/>
          </a:prstGeom>
        </p:spPr>
        <p:txBody>
          <a:bodyPr wrap="square" lIns="0" tIns="0" rIns="0" bIns="0">
            <a:spAutoFit/>
          </a:bodyPr>
          <a:lstStyle>
            <a:lvl1pPr>
              <a:defRPr sz="2200" b="1" i="0">
                <a:solidFill>
                  <a:schemeClr val="bg1"/>
                </a:solidFill>
                <a:latin typeface="Soberana Sans"/>
                <a:cs typeface="Soberana Sans"/>
              </a:defRPr>
            </a:lvl1pPr>
          </a:lstStyle>
          <a:p>
            <a:endParaRPr/>
          </a:p>
        </p:txBody>
      </p:sp>
      <p:sp>
        <p:nvSpPr>
          <p:cNvPr id="3" name="Holder 3"/>
          <p:cNvSpPr>
            <a:spLocks noGrp="1"/>
          </p:cNvSpPr>
          <p:nvPr>
            <p:ph type="body" idx="1"/>
          </p:nvPr>
        </p:nvSpPr>
        <p:spPr>
          <a:xfrm>
            <a:off x="619419" y="2234006"/>
            <a:ext cx="7905164"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24853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24853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a:xfrm>
            <a:off x="6583680" y="6377940"/>
            <a:ext cx="2103120" cy="24853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bodyStyle>
    <p:other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emf"/><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29B119A2-E424-214C-A32B-4C4628CEB5CE}"/>
              </a:ext>
            </a:extLst>
          </p:cNvPr>
          <p:cNvSpPr/>
          <p:nvPr/>
        </p:nvSpPr>
        <p:spPr>
          <a:xfrm>
            <a:off x="2915024" y="0"/>
            <a:ext cx="6228976"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rgbClr val="00B050"/>
          </a:solidFill>
        </p:spPr>
        <p:txBody>
          <a:bodyPr wrap="square" lIns="0" tIns="0" rIns="0" bIns="0" rtlCol="0"/>
          <a:lstStyle/>
          <a:p>
            <a:endParaRPr sz="1900"/>
          </a:p>
        </p:txBody>
      </p:sp>
      <p:sp>
        <p:nvSpPr>
          <p:cNvPr id="5" name="object 8">
            <a:extLst>
              <a:ext uri="{FF2B5EF4-FFF2-40B4-BE49-F238E27FC236}">
                <a16:creationId xmlns:a16="http://schemas.microsoft.com/office/drawing/2014/main" xmlns="" id="{93AA6DA6-6460-904E-BA4B-E51826C86834}"/>
              </a:ext>
            </a:extLst>
          </p:cNvPr>
          <p:cNvSpPr/>
          <p:nvPr/>
        </p:nvSpPr>
        <p:spPr>
          <a:xfrm>
            <a:off x="0" y="0"/>
            <a:ext cx="2917265" cy="6858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40000"/>
              <a:lumOff val="60000"/>
            </a:schemeClr>
          </a:solidFill>
        </p:spPr>
        <p:txBody>
          <a:bodyPr wrap="square" lIns="0" tIns="0" rIns="0" bIns="0" rtlCol="0"/>
          <a:lstStyle/>
          <a:p>
            <a:endParaRPr sz="1900"/>
          </a:p>
        </p:txBody>
      </p:sp>
      <p:sp>
        <p:nvSpPr>
          <p:cNvPr id="6" name="object 10">
            <a:extLst>
              <a:ext uri="{FF2B5EF4-FFF2-40B4-BE49-F238E27FC236}">
                <a16:creationId xmlns:a16="http://schemas.microsoft.com/office/drawing/2014/main" xmlns="" id="{90A54EB5-7157-B740-8A0F-EC2698345950}"/>
              </a:ext>
            </a:extLst>
          </p:cNvPr>
          <p:cNvSpPr txBox="1">
            <a:spLocks noGrp="1"/>
          </p:cNvSpPr>
          <p:nvPr>
            <p:ph type="title"/>
          </p:nvPr>
        </p:nvSpPr>
        <p:spPr>
          <a:xfrm>
            <a:off x="533400" y="1752600"/>
            <a:ext cx="8009090" cy="3411190"/>
          </a:xfrm>
          <a:prstGeom prst="rect">
            <a:avLst/>
          </a:prstGeom>
        </p:spPr>
        <p:txBody>
          <a:bodyPr vert="horz" wrap="square" lIns="0" tIns="0" rIns="0" bIns="0" rtlCol="0">
            <a:spAutoFit/>
          </a:bodyPr>
          <a:lstStyle/>
          <a:p>
            <a:pPr marL="1970088" indent="-1955800">
              <a:lnSpc>
                <a:spcPts val="3812"/>
              </a:lnSpc>
            </a:pPr>
            <a:r>
              <a:rPr sz="12706" baseline="-20061" dirty="0" smtClean="0"/>
              <a:t> </a:t>
            </a:r>
            <a:r>
              <a:rPr lang="es-MX" sz="5400" dirty="0" smtClean="0"/>
              <a:t>Los problemas de </a:t>
            </a:r>
            <a:br>
              <a:rPr lang="es-MX" sz="5400" dirty="0" smtClean="0"/>
            </a:br>
            <a:r>
              <a:rPr lang="es-MX" sz="5400" dirty="0" smtClean="0"/>
              <a:t/>
            </a:r>
            <a:br>
              <a:rPr lang="es-MX" sz="5400" dirty="0" smtClean="0"/>
            </a:br>
            <a:r>
              <a:rPr lang="es-MX" sz="5400" dirty="0" smtClean="0"/>
              <a:t>reprimir lo que </a:t>
            </a:r>
            <a:br>
              <a:rPr lang="es-MX" sz="5400" dirty="0" smtClean="0"/>
            </a:br>
            <a:r>
              <a:rPr lang="es-MX" sz="5400" dirty="0" smtClean="0"/>
              <a:t/>
            </a:r>
            <a:br>
              <a:rPr lang="es-MX" sz="5400" dirty="0" smtClean="0"/>
            </a:br>
            <a:r>
              <a:rPr lang="es-MX" sz="5400" dirty="0" smtClean="0"/>
              <a:t>sientes</a:t>
            </a:r>
            <a:br>
              <a:rPr lang="es-MX" sz="5400" dirty="0" smtClean="0"/>
            </a:br>
            <a:r>
              <a:rPr lang="es-MX" sz="5400" dirty="0" smtClean="0"/>
              <a:t/>
            </a:r>
            <a:br>
              <a:rPr lang="es-MX" sz="5400" dirty="0" smtClean="0"/>
            </a:br>
            <a:endParaRPr sz="5400" dirty="0"/>
          </a:p>
        </p:txBody>
      </p:sp>
      <p:sp>
        <p:nvSpPr>
          <p:cNvPr id="8" name="object 14">
            <a:extLst>
              <a:ext uri="{FF2B5EF4-FFF2-40B4-BE49-F238E27FC236}">
                <a16:creationId xmlns:a16="http://schemas.microsoft.com/office/drawing/2014/main" xmlns="" id="{1629FED3-F6BB-C14A-B152-496947790C6A}"/>
              </a:ext>
            </a:extLst>
          </p:cNvPr>
          <p:cNvSpPr/>
          <p:nvPr/>
        </p:nvSpPr>
        <p:spPr>
          <a:xfrm>
            <a:off x="1225633" y="499489"/>
            <a:ext cx="0" cy="374276"/>
          </a:xfrm>
          <a:custGeom>
            <a:avLst/>
            <a:gdLst/>
            <a:ahLst/>
            <a:cxnLst/>
            <a:rect l="l" t="t" r="r" b="b"/>
            <a:pathLst>
              <a:path h="318134">
                <a:moveTo>
                  <a:pt x="0" y="0"/>
                </a:moveTo>
                <a:lnTo>
                  <a:pt x="0" y="317804"/>
                </a:lnTo>
              </a:path>
            </a:pathLst>
          </a:custGeom>
          <a:ln w="12700">
            <a:solidFill>
              <a:srgbClr val="FFFFFF"/>
            </a:solidFill>
          </a:ln>
        </p:spPr>
        <p:txBody>
          <a:bodyPr wrap="square" lIns="0" tIns="0" rIns="0" bIns="0" rtlCol="0"/>
          <a:lstStyle/>
          <a:p>
            <a:endParaRPr sz="1900"/>
          </a:p>
        </p:txBody>
      </p:sp>
      <p:sp>
        <p:nvSpPr>
          <p:cNvPr id="9" name="Oval 8">
            <a:extLst>
              <a:ext uri="{FF2B5EF4-FFF2-40B4-BE49-F238E27FC236}">
                <a16:creationId xmlns:a16="http://schemas.microsoft.com/office/drawing/2014/main" xmlns="" id="{A542659A-4FA0-6F4D-B73D-B428747300F6}"/>
              </a:ext>
            </a:extLst>
          </p:cNvPr>
          <p:cNvSpPr/>
          <p:nvPr/>
        </p:nvSpPr>
        <p:spPr>
          <a:xfrm>
            <a:off x="6477000" y="3884499"/>
            <a:ext cx="2514600" cy="23622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dirty="0" err="1" smtClean="0"/>
              <a:t>Autoregulación</a:t>
            </a:r>
            <a:endParaRPr lang="en-US" dirty="0"/>
          </a:p>
        </p:txBody>
      </p:sp>
      <p:pic>
        <p:nvPicPr>
          <p:cNvPr id="10" name="Picture 5" descr="C:\Users\BECAS 3\AppData\Local\Microsoft\Windows\Temporary Internet Files\Content.IE5\0IGUQ6HK\furious-2514031_960_720[1].jpg"/>
          <p:cNvPicPr>
            <a:picLocks noChangeAspect="1" noChangeArrowheads="1"/>
          </p:cNvPicPr>
          <p:nvPr/>
        </p:nvPicPr>
        <p:blipFill>
          <a:blip r:embed="rId2" cstate="print"/>
          <a:srcRect/>
          <a:stretch>
            <a:fillRect/>
          </a:stretch>
        </p:blipFill>
        <p:spPr bwMode="auto">
          <a:xfrm>
            <a:off x="7010400" y="4114800"/>
            <a:ext cx="1417320" cy="1569720"/>
          </a:xfrm>
          <a:prstGeom prst="rect">
            <a:avLst/>
          </a:prstGeom>
          <a:noFill/>
        </p:spPr>
      </p:pic>
    </p:spTree>
    <p:extLst>
      <p:ext uri="{BB962C8B-B14F-4D97-AF65-F5344CB8AC3E}">
        <p14:creationId xmlns:p14="http://schemas.microsoft.com/office/powerpoint/2010/main" xmlns="" val="265815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a16="http://schemas.microsoft.com/office/drawing/2014/main" xmlns=""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a16="http://schemas.microsoft.com/office/drawing/2014/main" xmlns="" id="{E1C22324-154A-D94C-B08B-1ECFD16FE7E3}"/>
              </a:ext>
            </a:extLst>
          </p:cNvPr>
          <p:cNvSpPr/>
          <p:nvPr/>
        </p:nvSpPr>
        <p:spPr>
          <a:xfrm>
            <a:off x="6281057" y="662940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60000"/>
              <a:lumOff val="40000"/>
            </a:schemeClr>
          </a:solidFill>
        </p:spPr>
        <p:txBody>
          <a:bodyPr wrap="square" lIns="0" tIns="0" rIns="0" bIns="0" rtlCol="0"/>
          <a:lstStyle/>
          <a:p>
            <a:endParaRPr sz="1900"/>
          </a:p>
        </p:txBody>
      </p:sp>
      <p:sp>
        <p:nvSpPr>
          <p:cNvPr id="4" name="object 9">
            <a:extLst>
              <a:ext uri="{FF2B5EF4-FFF2-40B4-BE49-F238E27FC236}">
                <a16:creationId xmlns:a16="http://schemas.microsoft.com/office/drawing/2014/main" xmlns="" id="{442181FA-95F4-AD46-A6C4-B05EF93DD585}"/>
              </a:ext>
            </a:extLst>
          </p:cNvPr>
          <p:cNvSpPr/>
          <p:nvPr/>
        </p:nvSpPr>
        <p:spPr>
          <a:xfrm>
            <a:off x="0" y="457200"/>
            <a:ext cx="9144000" cy="6096000"/>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r>
              <a:rPr lang="es-MX" sz="2000" dirty="0" smtClean="0"/>
              <a:t>De acuerdo a las siguientes afirmaciones, seleccione la opción que refleje su opinión</a:t>
            </a:r>
            <a:endParaRPr sz="1900" dirty="0"/>
          </a:p>
        </p:txBody>
      </p:sp>
      <p:sp>
        <p:nvSpPr>
          <p:cNvPr id="5" name="object 10">
            <a:extLst>
              <a:ext uri="{FF2B5EF4-FFF2-40B4-BE49-F238E27FC236}">
                <a16:creationId xmlns:a16="http://schemas.microsoft.com/office/drawing/2014/main" xmlns=""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rgbClr val="00B050"/>
          </a:solidFill>
        </p:spPr>
        <p:txBody>
          <a:bodyPr wrap="square" lIns="0" tIns="0" rIns="0" bIns="0" rtlCol="0"/>
          <a:lstStyle/>
          <a:p>
            <a:endParaRPr sz="1900"/>
          </a:p>
        </p:txBody>
      </p:sp>
      <p:sp>
        <p:nvSpPr>
          <p:cNvPr id="6" name="object 34">
            <a:extLst>
              <a:ext uri="{FF2B5EF4-FFF2-40B4-BE49-F238E27FC236}">
                <a16:creationId xmlns:a16="http://schemas.microsoft.com/office/drawing/2014/main" xmlns="" id="{E754D0E2-1A68-F040-940E-A10FFF65897C}"/>
              </a:ext>
            </a:extLst>
          </p:cNvPr>
          <p:cNvSpPr txBox="1"/>
          <p:nvPr/>
        </p:nvSpPr>
        <p:spPr>
          <a:xfrm>
            <a:off x="685800" y="0"/>
            <a:ext cx="7620000" cy="322863"/>
          </a:xfrm>
          <a:prstGeom prst="rect">
            <a:avLst/>
          </a:prstGeom>
        </p:spPr>
        <p:txBody>
          <a:bodyPr vert="horz" wrap="square" lIns="0" tIns="14941" rIns="0" bIns="0" rtlCol="0">
            <a:spAutoFit/>
          </a:bodyPr>
          <a:lstStyle/>
          <a:p>
            <a:pPr marL="14941">
              <a:spcBef>
                <a:spcPts val="117"/>
              </a:spcBef>
            </a:pPr>
            <a:r>
              <a:rPr lang="es-ES" sz="2000" b="1" spc="-5" dirty="0" smtClean="0">
                <a:solidFill>
                  <a:srgbClr val="FFFFFF"/>
                </a:solidFill>
                <a:latin typeface="Soberana Sans"/>
                <a:cs typeface="Soberana Sans"/>
              </a:rPr>
              <a:t>EVALUACIÓN DE LA SESIÓN       Prepa:     Grupo:        Turno:  </a:t>
            </a:r>
          </a:p>
        </p:txBody>
      </p:sp>
      <p:graphicFrame>
        <p:nvGraphicFramePr>
          <p:cNvPr id="10" name="9 Tabla"/>
          <p:cNvGraphicFramePr>
            <a:graphicFrameLocks noGrp="1"/>
          </p:cNvGraphicFramePr>
          <p:nvPr/>
        </p:nvGraphicFramePr>
        <p:xfrm>
          <a:off x="0" y="847725"/>
          <a:ext cx="9144000" cy="6223635"/>
        </p:xfrm>
        <a:graphic>
          <a:graphicData uri="http://schemas.openxmlformats.org/drawingml/2006/table">
            <a:tbl>
              <a:tblPr firstRow="1" bandRow="1">
                <a:tableStyleId>{5C22544A-7EE6-4342-B048-85BDC9FD1C3A}</a:tableStyleId>
              </a:tblPr>
              <a:tblGrid>
                <a:gridCol w="3429000"/>
                <a:gridCol w="1524000"/>
                <a:gridCol w="1219200"/>
                <a:gridCol w="838200"/>
                <a:gridCol w="914400"/>
                <a:gridCol w="1219200"/>
              </a:tblGrid>
              <a:tr h="600075">
                <a:tc>
                  <a:txBody>
                    <a:bodyPr/>
                    <a:lstStyle/>
                    <a:p>
                      <a:r>
                        <a:rPr lang="es-MX" dirty="0" smtClean="0"/>
                        <a:t>Rubro</a:t>
                      </a:r>
                      <a:endParaRPr lang="es-MX" dirty="0"/>
                    </a:p>
                  </a:txBody>
                  <a:tcPr>
                    <a:solidFill>
                      <a:schemeClr val="accent3">
                        <a:lumMod val="75000"/>
                      </a:schemeClr>
                    </a:solidFill>
                  </a:tcPr>
                </a:tc>
                <a:tc>
                  <a:txBody>
                    <a:bodyPr/>
                    <a:lstStyle/>
                    <a:p>
                      <a:r>
                        <a:rPr lang="es-MX" sz="1600" dirty="0" smtClean="0"/>
                        <a:t>Totalmente en desacuerdo</a:t>
                      </a:r>
                      <a:endParaRPr lang="es-MX" sz="1600" dirty="0"/>
                    </a:p>
                  </a:txBody>
                  <a:tcPr>
                    <a:solidFill>
                      <a:schemeClr val="accent3">
                        <a:lumMod val="75000"/>
                      </a:schemeClr>
                    </a:solidFill>
                  </a:tcPr>
                </a:tc>
                <a:tc>
                  <a:txBody>
                    <a:bodyPr/>
                    <a:lstStyle/>
                    <a:p>
                      <a:r>
                        <a:rPr lang="es-MX" sz="1600" dirty="0" smtClean="0"/>
                        <a:t>En desacuerdo</a:t>
                      </a:r>
                      <a:endParaRPr lang="es-MX" sz="1600" dirty="0"/>
                    </a:p>
                  </a:txBody>
                  <a:tcPr>
                    <a:solidFill>
                      <a:schemeClr val="accent3">
                        <a:lumMod val="75000"/>
                      </a:schemeClr>
                    </a:solidFill>
                  </a:tcPr>
                </a:tc>
                <a:tc>
                  <a:txBody>
                    <a:bodyPr/>
                    <a:lstStyle/>
                    <a:p>
                      <a:r>
                        <a:rPr lang="es-MX" sz="1600" dirty="0" smtClean="0"/>
                        <a:t>Neutral</a:t>
                      </a:r>
                      <a:endParaRPr lang="es-MX" sz="1600" dirty="0"/>
                    </a:p>
                  </a:txBody>
                  <a:tcPr>
                    <a:solidFill>
                      <a:schemeClr val="accent3">
                        <a:lumMod val="75000"/>
                      </a:schemeClr>
                    </a:solidFill>
                  </a:tcPr>
                </a:tc>
                <a:tc>
                  <a:txBody>
                    <a:bodyPr/>
                    <a:lstStyle/>
                    <a:p>
                      <a:r>
                        <a:rPr lang="es-MX" sz="1600" dirty="0" smtClean="0"/>
                        <a:t>De acuerdo</a:t>
                      </a:r>
                      <a:endParaRPr lang="es-MX" sz="1600" dirty="0"/>
                    </a:p>
                  </a:txBody>
                  <a:tcPr>
                    <a:solidFill>
                      <a:schemeClr val="accent3">
                        <a:lumMod val="75000"/>
                      </a:schemeClr>
                    </a:solidFill>
                  </a:tcPr>
                </a:tc>
                <a:tc>
                  <a:txBody>
                    <a:bodyPr/>
                    <a:lstStyle/>
                    <a:p>
                      <a:r>
                        <a:rPr lang="es-MX" sz="1600" dirty="0" smtClean="0"/>
                        <a:t>Totalmente de acuerdo</a:t>
                      </a:r>
                      <a:endParaRPr lang="es-MX" sz="1600" dirty="0"/>
                    </a:p>
                  </a:txBody>
                  <a:tcPr>
                    <a:solidFill>
                      <a:schemeClr val="accent3">
                        <a:lumMod val="75000"/>
                      </a:schemeClr>
                    </a:solidFill>
                  </a:tcPr>
                </a:tc>
              </a:tr>
              <a:tr h="714375">
                <a:tc>
                  <a:txBody>
                    <a:bodyPr/>
                    <a:lstStyle/>
                    <a:p>
                      <a:r>
                        <a:rPr lang="es-MX" dirty="0" smtClean="0"/>
                        <a:t>Al menos 50% de los estudiantes identificaron desventajas de reprimir las emociones en al menos uno de los ámbitos (personal, académico o social).</a:t>
                      </a:r>
                      <a:endParaRPr lang="es-MX"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594360">
                <a:tc>
                  <a:txBody>
                    <a:bodyPr/>
                    <a:lstStyle/>
                    <a:p>
                      <a:r>
                        <a:rPr lang="es-MX" dirty="0" smtClean="0"/>
                        <a:t>Los estudiantes mostraron interés y se involucraron en la lección.</a:t>
                      </a:r>
                      <a:endParaRPr lang="es-MX"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640080">
                <a:tc>
                  <a:txBody>
                    <a:bodyPr/>
                    <a:lstStyle/>
                    <a:p>
                      <a:r>
                        <a:rPr lang="es-MX" dirty="0" smtClean="0"/>
                        <a:t>Se logró un clima de confianza en el grupo.</a:t>
                      </a:r>
                      <a:endParaRPr lang="es-MX" dirty="0"/>
                    </a:p>
                  </a:txBody>
                  <a:tcPr/>
                </a:tc>
                <a:tc>
                  <a:txBody>
                    <a:bodyPr/>
                    <a:lstStyle/>
                    <a:p>
                      <a:endParaRPr lang="es-MX" dirty="0"/>
                    </a:p>
                  </a:txBody>
                  <a:tcPr/>
                </a:tc>
                <a:tc>
                  <a:txBody>
                    <a:bodyPr/>
                    <a:lstStyle/>
                    <a:p>
                      <a:endParaRPr lang="es-MX"/>
                    </a:p>
                  </a:txBody>
                  <a:tcPr/>
                </a:tc>
                <a:tc>
                  <a:txBody>
                    <a:bodyPr/>
                    <a:lstStyle/>
                    <a:p>
                      <a:endParaRPr lang="es-MX" dirty="0"/>
                    </a:p>
                  </a:txBody>
                  <a:tcPr/>
                </a:tc>
                <a:tc>
                  <a:txBody>
                    <a:bodyPr/>
                    <a:lstStyle/>
                    <a:p>
                      <a:endParaRPr lang="es-MX"/>
                    </a:p>
                  </a:txBody>
                  <a:tcPr/>
                </a:tc>
                <a:tc>
                  <a:txBody>
                    <a:bodyPr/>
                    <a:lstStyle/>
                    <a:p>
                      <a:endParaRPr lang="es-MX"/>
                    </a:p>
                  </a:txBody>
                  <a:tcPr/>
                </a:tc>
              </a:tr>
              <a:tr h="609600">
                <a:tc gridSpan="6">
                  <a:txBody>
                    <a:bodyPr/>
                    <a:lstStyle/>
                    <a:p>
                      <a:r>
                        <a:rPr lang="es-MX" dirty="0" smtClean="0"/>
                        <a:t>¿Qué funcionó bien y qué efectos positivos se observaron al impartir la lección?</a:t>
                      </a:r>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533400">
                <a:tc gridSpan="6">
                  <a:txBody>
                    <a:bodyPr/>
                    <a:lstStyle/>
                    <a:p>
                      <a:r>
                        <a:rPr lang="es-MX" dirty="0" smtClean="0"/>
                        <a:t>Descripción de dificultades y áreas de oportunidad</a:t>
                      </a:r>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714375">
                <a:tc gridSpan="6">
                  <a:txBody>
                    <a:bodyPr/>
                    <a:lstStyle/>
                    <a:p>
                      <a:r>
                        <a:rPr lang="es-MX" dirty="0" smtClean="0"/>
                        <a:t>¿Qué alumnos no</a:t>
                      </a:r>
                      <a:r>
                        <a:rPr lang="es-MX" baseline="0" dirty="0" smtClean="0"/>
                        <a:t> realiz</a:t>
                      </a:r>
                      <a:r>
                        <a:rPr lang="es-MX" dirty="0" smtClean="0"/>
                        <a:t>aron la actividad? </a:t>
                      </a:r>
                    </a:p>
                    <a:p>
                      <a:r>
                        <a:rPr lang="es-ES" dirty="0" smtClean="0"/>
                        <a:t>1.</a:t>
                      </a:r>
                    </a:p>
                    <a:p>
                      <a:r>
                        <a:rPr lang="es-ES" dirty="0" smtClean="0"/>
                        <a:t>2.</a:t>
                      </a:r>
                    </a:p>
                    <a:p>
                      <a:r>
                        <a:rPr lang="es-ES" dirty="0" smtClean="0"/>
                        <a:t>3.</a:t>
                      </a:r>
                    </a:p>
                    <a:p>
                      <a:r>
                        <a:rPr lang="es-ES" dirty="0" smtClean="0"/>
                        <a:t>4.</a:t>
                      </a:r>
                    </a:p>
                    <a:p>
                      <a:r>
                        <a:rPr lang="es-ES" dirty="0" smtClean="0"/>
                        <a:t>5.</a:t>
                      </a:r>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dirty="0"/>
                    </a:p>
                  </a:txBody>
                  <a:tcPr/>
                </a:tc>
              </a:tr>
            </a:tbl>
          </a:graphicData>
        </a:graphic>
      </p:graphicFrame>
    </p:spTree>
    <p:extLst>
      <p:ext uri="{BB962C8B-B14F-4D97-AF65-F5344CB8AC3E}">
        <p14:creationId xmlns:p14="http://schemas.microsoft.com/office/powerpoint/2010/main" xmlns="" val="234878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7">
            <a:extLst>
              <a:ext uri="{FF2B5EF4-FFF2-40B4-BE49-F238E27FC236}">
                <a16:creationId xmlns:a16="http://schemas.microsoft.com/office/drawing/2014/main" xmlns="" id="{562E1E49-7DFD-CD4A-BF9B-ACD78050E875}"/>
              </a:ext>
            </a:extLst>
          </p:cNvPr>
          <p:cNvPicPr>
            <a:picLocks noChangeAspect="1"/>
          </p:cNvPicPr>
          <p:nvPr/>
        </p:nvPicPr>
        <p:blipFill>
          <a:blip r:embed="rId2" cstate="print"/>
          <a:stretch>
            <a:fillRect/>
          </a:stretch>
        </p:blipFill>
        <p:spPr>
          <a:xfrm>
            <a:off x="7467772" y="228600"/>
            <a:ext cx="914400" cy="914400"/>
          </a:xfrm>
          <a:prstGeom prst="rect">
            <a:avLst/>
          </a:prstGeom>
          <a:ln>
            <a:solidFill>
              <a:srgbClr val="92D050"/>
            </a:solidFill>
          </a:ln>
        </p:spPr>
      </p:pic>
      <p:sp>
        <p:nvSpPr>
          <p:cNvPr id="17" name="Rectangle 8">
            <a:extLst>
              <a:ext uri="{FF2B5EF4-FFF2-40B4-BE49-F238E27FC236}">
                <a16:creationId xmlns:a16="http://schemas.microsoft.com/office/drawing/2014/main" xmlns="" id="{D0AED072-3FD6-894E-BD91-3688E04E582E}"/>
              </a:ext>
            </a:extLst>
          </p:cNvPr>
          <p:cNvSpPr/>
          <p:nvPr/>
        </p:nvSpPr>
        <p:spPr>
          <a:xfrm>
            <a:off x="7348061" y="1164771"/>
            <a:ext cx="1035220" cy="477054"/>
          </a:xfrm>
          <a:prstGeom prst="rect">
            <a:avLst/>
          </a:prstGeom>
        </p:spPr>
        <p:txBody>
          <a:bodyPr wrap="none">
            <a:spAutoFit/>
          </a:bodyPr>
          <a:lstStyle/>
          <a:p>
            <a:pPr marL="14941">
              <a:spcBef>
                <a:spcPts val="447"/>
              </a:spcBef>
            </a:pPr>
            <a:r>
              <a:rPr lang="en-US" sz="2500" b="1" spc="-5" dirty="0">
                <a:solidFill>
                  <a:srgbClr val="00B050"/>
                </a:solidFill>
                <a:latin typeface="Soberana Sans"/>
                <a:cs typeface="Soberana Sans"/>
              </a:rPr>
              <a:t>2</a:t>
            </a:r>
            <a:r>
              <a:rPr lang="en-US" sz="2500" b="1" spc="-5" dirty="0" smtClean="0">
                <a:solidFill>
                  <a:srgbClr val="00B050"/>
                </a:solidFill>
                <a:latin typeface="Soberana Sans"/>
                <a:cs typeface="Soberana Sans"/>
              </a:rPr>
              <a:t> </a:t>
            </a:r>
            <a:r>
              <a:rPr lang="en-US" sz="2500" b="1" spc="-5" dirty="0">
                <a:solidFill>
                  <a:srgbClr val="00B050"/>
                </a:solidFill>
                <a:latin typeface="Soberana Sans"/>
                <a:cs typeface="Soberana Sans"/>
              </a:rPr>
              <a:t>min</a:t>
            </a:r>
            <a:endParaRPr lang="en-US" sz="2500" dirty="0">
              <a:solidFill>
                <a:srgbClr val="00B050"/>
              </a:solidFill>
              <a:latin typeface="Soberana Sans"/>
              <a:cs typeface="Soberana Sans"/>
            </a:endParaRPr>
          </a:p>
        </p:txBody>
      </p:sp>
      <p:sp>
        <p:nvSpPr>
          <p:cNvPr id="18" name="object 8">
            <a:extLst>
              <a:ext uri="{FF2B5EF4-FFF2-40B4-BE49-F238E27FC236}">
                <a16:creationId xmlns:a16="http://schemas.microsoft.com/office/drawing/2014/main" xmlns="" id="{1C06EEA0-4EF7-A444-9B22-8213EC8E3D7B}"/>
              </a:ext>
            </a:extLst>
          </p:cNvPr>
          <p:cNvSpPr/>
          <p:nvPr/>
        </p:nvSpPr>
        <p:spPr>
          <a:xfrm>
            <a:off x="838200" y="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60000"/>
              <a:lumOff val="40000"/>
            </a:schemeClr>
          </a:solidFill>
        </p:spPr>
        <p:txBody>
          <a:bodyPr wrap="square" lIns="0" tIns="0" rIns="0" bIns="0" rtlCol="0"/>
          <a:lstStyle/>
          <a:p>
            <a:endParaRPr sz="1900"/>
          </a:p>
        </p:txBody>
      </p:sp>
      <p:sp>
        <p:nvSpPr>
          <p:cNvPr id="19" name="object 8">
            <a:extLst>
              <a:ext uri="{FF2B5EF4-FFF2-40B4-BE49-F238E27FC236}">
                <a16:creationId xmlns:a16="http://schemas.microsoft.com/office/drawing/2014/main" xmlns="" id="{FAABECC6-50FC-2C49-947B-C5F2B8C72BB4}"/>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rgbClr val="00B050"/>
          </a:solidFill>
        </p:spPr>
        <p:txBody>
          <a:bodyPr wrap="square" lIns="0" tIns="0" rIns="0" bIns="0" rtlCol="0"/>
          <a:lstStyle/>
          <a:p>
            <a:endParaRPr sz="1900"/>
          </a:p>
        </p:txBody>
      </p:sp>
      <p:pic>
        <p:nvPicPr>
          <p:cNvPr id="3" name="Imagen 2">
            <a:extLst>
              <a:ext uri="{FF2B5EF4-FFF2-40B4-BE49-F238E27FC236}">
                <a16:creationId xmlns:a16="http://schemas.microsoft.com/office/drawing/2014/main" xmlns="" id="{1DF1F269-802B-7143-93E7-6C65E080850C}"/>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524000" y="1371600"/>
            <a:ext cx="5591200" cy="5500532"/>
          </a:xfrm>
          <a:prstGeom prst="rect">
            <a:avLst/>
          </a:prstGeom>
          <a:solidFill>
            <a:schemeClr val="accent3">
              <a:lumMod val="60000"/>
              <a:lumOff val="40000"/>
            </a:schemeClr>
          </a:solidFill>
        </p:spPr>
      </p:pic>
      <p:sp>
        <p:nvSpPr>
          <p:cNvPr id="15" name="object 10">
            <a:extLst>
              <a:ext uri="{FF2B5EF4-FFF2-40B4-BE49-F238E27FC236}">
                <a16:creationId xmlns:a16="http://schemas.microsoft.com/office/drawing/2014/main" xmlns="" id="{1C3E75F3-53B5-C147-A4CD-E3E61C64C996}"/>
              </a:ext>
            </a:extLst>
          </p:cNvPr>
          <p:cNvSpPr txBox="1"/>
          <p:nvPr/>
        </p:nvSpPr>
        <p:spPr>
          <a:xfrm rot="60000">
            <a:off x="1072868" y="775207"/>
            <a:ext cx="4965333" cy="738664"/>
          </a:xfrm>
          <a:prstGeom prst="rect">
            <a:avLst/>
          </a:prstGeom>
        </p:spPr>
        <p:txBody>
          <a:bodyPr vert="horz" wrap="square" lIns="0" tIns="0" rIns="0" bIns="0" rtlCol="0">
            <a:spAutoFit/>
          </a:bodyPr>
          <a:lstStyle/>
          <a:p>
            <a:r>
              <a:rPr lang="es-ES" sz="2400" dirty="0">
                <a:latin typeface="Soberana Sans"/>
                <a:cs typeface="Soberana Sans"/>
              </a:rPr>
              <a:t>Escribe en</a:t>
            </a:r>
            <a:r>
              <a:rPr sz="2400" dirty="0">
                <a:latin typeface="Soberana Sans"/>
                <a:cs typeface="Soberana Sans"/>
              </a:rPr>
              <a:t> </a:t>
            </a:r>
            <a:r>
              <a:rPr lang="es-ES" sz="2400" dirty="0" smtClean="0">
                <a:latin typeface="Soberana Sans"/>
                <a:cs typeface="Soberana Sans"/>
              </a:rPr>
              <a:t>tres</a:t>
            </a:r>
            <a:r>
              <a:rPr sz="2400" dirty="0" smtClean="0">
                <a:latin typeface="Soberana Sans"/>
                <a:cs typeface="Soberana Sans"/>
              </a:rPr>
              <a:t> </a:t>
            </a:r>
            <a:r>
              <a:rPr sz="2400" dirty="0" err="1" smtClean="0">
                <a:latin typeface="Soberana Sans"/>
                <a:cs typeface="Soberana Sans"/>
              </a:rPr>
              <a:t>minuto</a:t>
            </a:r>
            <a:r>
              <a:rPr lang="es-ES" sz="2400" dirty="0" smtClean="0">
                <a:latin typeface="Soberana Sans"/>
                <a:cs typeface="Soberana Sans"/>
              </a:rPr>
              <a:t>s </a:t>
            </a:r>
            <a:endParaRPr lang="es-ES" sz="2400" dirty="0">
              <a:latin typeface="Soberana Sans"/>
              <a:cs typeface="Soberana Sans"/>
            </a:endParaRPr>
          </a:p>
          <a:p>
            <a:r>
              <a:rPr lang="es-ES" sz="2400" dirty="0">
                <a:latin typeface="Soberana Sans"/>
                <a:cs typeface="Soberana Sans"/>
              </a:rPr>
              <a:t>qué te llevas de la lección</a:t>
            </a:r>
            <a:endParaRPr sz="2400" dirty="0">
              <a:latin typeface="Soberana Sans"/>
              <a:cs typeface="Soberana Sans"/>
            </a:endParaRPr>
          </a:p>
        </p:txBody>
      </p:sp>
    </p:spTree>
    <p:extLst>
      <p:ext uri="{BB962C8B-B14F-4D97-AF65-F5344CB8AC3E}">
        <p14:creationId xmlns:p14="http://schemas.microsoft.com/office/powerpoint/2010/main" xmlns="" val="3964262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72"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3">
              <a:lumMod val="75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pic>
        <p:nvPicPr>
          <p:cNvPr id="8"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biLevel thresh="25000"/>
          </a:blip>
          <a:stretch>
            <a:fillRect/>
          </a:stretch>
        </p:blipFill>
        <p:spPr>
          <a:xfrm>
            <a:off x="6400800" y="228600"/>
            <a:ext cx="914400" cy="914400"/>
          </a:xfrm>
          <a:prstGeom prst="rect">
            <a:avLst/>
          </a:prstGeom>
        </p:spPr>
      </p:pic>
      <p:sp>
        <p:nvSpPr>
          <p:cNvPr id="12" name="Rectangle 11">
            <a:extLst>
              <a:ext uri="{FF2B5EF4-FFF2-40B4-BE49-F238E27FC236}">
                <a16:creationId xmlns:a16="http://schemas.microsoft.com/office/drawing/2014/main" xmlns="" id="{D8CDE6EA-7FCC-1A40-8768-9D9FE31BD33E}"/>
              </a:ext>
            </a:extLst>
          </p:cNvPr>
          <p:cNvSpPr/>
          <p:nvPr/>
        </p:nvSpPr>
        <p:spPr>
          <a:xfrm>
            <a:off x="0" y="-76200"/>
            <a:ext cx="8077200" cy="5929828"/>
          </a:xfrm>
          <a:prstGeom prst="rect">
            <a:avLst/>
          </a:prstGeom>
          <a:solidFill>
            <a:schemeClr val="accent3">
              <a:lumMod val="40000"/>
              <a:lumOff val="60000"/>
            </a:schemeClr>
          </a:solidFill>
        </p:spPr>
        <p:txBody>
          <a:bodyPr wrap="square">
            <a:spAutoFit/>
          </a:bodyPr>
          <a:lstStyle/>
          <a:p>
            <a:pPr marL="14941">
              <a:spcBef>
                <a:spcPts val="447"/>
              </a:spcBef>
            </a:pPr>
            <a:endParaRPr lang="es-MX" sz="3200" b="1" dirty="0" smtClean="0"/>
          </a:p>
          <a:p>
            <a:pPr marL="14941">
              <a:spcBef>
                <a:spcPts val="447"/>
              </a:spcBef>
            </a:pPr>
            <a:r>
              <a:rPr lang="es-MX" sz="3200" b="1" dirty="0" smtClean="0">
                <a:solidFill>
                  <a:srgbClr val="00B050"/>
                </a:solidFill>
                <a:latin typeface="Arial Black" pitchFamily="34" charset="0"/>
              </a:rPr>
              <a:t>CONTEXTO</a:t>
            </a:r>
          </a:p>
          <a:p>
            <a:pPr marL="14941">
              <a:spcBef>
                <a:spcPts val="447"/>
              </a:spcBef>
            </a:pPr>
            <a:endParaRPr lang="es-MX" sz="3200" b="1" dirty="0" smtClean="0">
              <a:latin typeface="Arial Black" pitchFamily="34" charset="0"/>
            </a:endParaRPr>
          </a:p>
          <a:p>
            <a:pPr marL="14941" algn="just">
              <a:spcBef>
                <a:spcPts val="447"/>
              </a:spcBef>
            </a:pPr>
            <a:r>
              <a:rPr lang="es-MX" sz="2000" dirty="0" smtClean="0">
                <a:solidFill>
                  <a:schemeClr val="accent3">
                    <a:lumMod val="50000"/>
                  </a:schemeClr>
                </a:solidFill>
                <a:latin typeface="Aharoni" pitchFamily="2" charset="-79"/>
                <a:cs typeface="Aharoni" pitchFamily="2" charset="-79"/>
              </a:rPr>
              <a:t>Cuando nos enfrentamos con el reto de regular nuestras emociones, reprimirlas resulta una estrategia común. Al hacerlo, esperamos que se pueda aliviar nuestro malestar. </a:t>
            </a:r>
          </a:p>
          <a:p>
            <a:pPr marL="14941" algn="just">
              <a:spcBef>
                <a:spcPts val="447"/>
              </a:spcBef>
            </a:pPr>
            <a:endParaRPr lang="es-MX" sz="2000" dirty="0" smtClean="0">
              <a:latin typeface="Aharoni" pitchFamily="2" charset="-79"/>
              <a:cs typeface="Aharoni" pitchFamily="2" charset="-79"/>
            </a:endParaRPr>
          </a:p>
          <a:p>
            <a:pPr marL="14941" algn="just">
              <a:spcBef>
                <a:spcPts val="447"/>
              </a:spcBef>
            </a:pPr>
            <a:r>
              <a:rPr lang="es-MX" sz="2000" dirty="0" smtClean="0">
                <a:solidFill>
                  <a:schemeClr val="accent3">
                    <a:lumMod val="50000"/>
                  </a:schemeClr>
                </a:solidFill>
                <a:latin typeface="Aharoni" pitchFamily="2" charset="-79"/>
                <a:cs typeface="Aharoni" pitchFamily="2" charset="-79"/>
              </a:rPr>
              <a:t>Sin embargo, es necesario trabajar con los estudiantes para hacer explícito que la represión no será útil para reducir la experiencia de la emoción ni para resolverla. </a:t>
            </a:r>
          </a:p>
          <a:p>
            <a:pPr marL="14941" algn="just">
              <a:spcBef>
                <a:spcPts val="447"/>
              </a:spcBef>
            </a:pPr>
            <a:endParaRPr lang="es-MX" sz="2000" dirty="0" smtClean="0">
              <a:solidFill>
                <a:schemeClr val="accent3">
                  <a:lumMod val="50000"/>
                </a:schemeClr>
              </a:solidFill>
              <a:latin typeface="Aharoni" pitchFamily="2" charset="-79"/>
              <a:cs typeface="Aharoni" pitchFamily="2" charset="-79"/>
            </a:endParaRPr>
          </a:p>
          <a:p>
            <a:pPr marL="14941" algn="just">
              <a:spcBef>
                <a:spcPts val="447"/>
              </a:spcBef>
            </a:pPr>
            <a:r>
              <a:rPr lang="es-MX" sz="2000" dirty="0" smtClean="0">
                <a:solidFill>
                  <a:schemeClr val="accent3">
                    <a:lumMod val="50000"/>
                  </a:schemeClr>
                </a:solidFill>
                <a:latin typeface="Aharoni" pitchFamily="2" charset="-79"/>
                <a:cs typeface="Aharoni" pitchFamily="2" charset="-79"/>
              </a:rPr>
              <a:t>Al acumular nuestras emociones sin expresarlas, no necesariamente nos damos cuenta de las consecuencias que eso conlleva en distintos aspectos de nuestra vida. Reconocer las desventajas de reprimir las emociones nos hará considerar otras vías más adecuadas para trabajar con ellas</a:t>
            </a:r>
            <a:r>
              <a:rPr lang="es-MX" sz="2000" dirty="0" smtClean="0">
                <a:latin typeface="Aharoni" pitchFamily="2" charset="-79"/>
                <a:cs typeface="Aharoni" pitchFamily="2" charset="-79"/>
              </a:rPr>
              <a:t>.</a:t>
            </a:r>
          </a:p>
        </p:txBody>
      </p:sp>
      <p:pic>
        <p:nvPicPr>
          <p:cNvPr id="3" name="Picture 2">
            <a:extLst>
              <a:ext uri="{FF2B5EF4-FFF2-40B4-BE49-F238E27FC236}">
                <a16:creationId xmlns:a16="http://schemas.microsoft.com/office/drawing/2014/main" xmlns="" id="{1329982E-4A41-0149-B81B-7C5AD95181C4}"/>
              </a:ext>
            </a:extLst>
          </p:cNvPr>
          <p:cNvPicPr>
            <a:picLocks noChangeAspect="1"/>
          </p:cNvPicPr>
          <p:nvPr/>
        </p:nvPicPr>
        <p:blipFill>
          <a:blip r:embed="rId3" cstate="print">
            <a:lum bright="70000" contrast="-70000"/>
          </a:blip>
          <a:stretch>
            <a:fillRect/>
          </a:stretch>
        </p:blipFill>
        <p:spPr>
          <a:xfrm>
            <a:off x="8001000" y="4343400"/>
            <a:ext cx="1143000" cy="1993900"/>
          </a:xfrm>
          <a:prstGeom prst="rect">
            <a:avLst/>
          </a:prstGeom>
        </p:spPr>
      </p:pic>
    </p:spTree>
    <p:extLst>
      <p:ext uri="{BB962C8B-B14F-4D97-AF65-F5344CB8AC3E}">
        <p14:creationId xmlns:p14="http://schemas.microsoft.com/office/powerpoint/2010/main" xmlns="" val="3834175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6">
              <a:lumMod val="60000"/>
              <a:lumOff val="4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1" name="Rectangle 1">
            <a:extLst>
              <a:ext uri="{FF2B5EF4-FFF2-40B4-BE49-F238E27FC236}">
                <a16:creationId xmlns:a16="http://schemas.microsoft.com/office/drawing/2014/main" xmlns="" id="{3224F731-B888-5F47-8F28-25747EE91283}"/>
              </a:ext>
            </a:extLst>
          </p:cNvPr>
          <p:cNvSpPr/>
          <p:nvPr/>
        </p:nvSpPr>
        <p:spPr>
          <a:xfrm>
            <a:off x="0" y="-152400"/>
            <a:ext cx="9143999" cy="6740307"/>
          </a:xfrm>
          <a:prstGeom prst="rect">
            <a:avLst/>
          </a:prstGeom>
          <a:solidFill>
            <a:schemeClr val="accent3">
              <a:lumMod val="20000"/>
              <a:lumOff val="80000"/>
            </a:schemeClr>
          </a:solidFill>
        </p:spPr>
        <p:txBody>
          <a:bodyPr wrap="square">
            <a:spAutoFit/>
          </a:bodyPr>
          <a:lstStyle/>
          <a:p>
            <a:pPr algn="ctr"/>
            <a:r>
              <a:rPr lang="en-US" sz="3200" b="1" dirty="0" smtClean="0">
                <a:solidFill>
                  <a:schemeClr val="bg1"/>
                </a:solidFill>
                <a:latin typeface="Soberana Sans" panose="02000000000000000000" pitchFamily="50" charset="0"/>
                <a:cs typeface="Soberana Sans"/>
              </a:rPr>
              <a:t>I</a:t>
            </a:r>
            <a:r>
              <a:rPr lang="es-MX" sz="3200" dirty="0" smtClean="0"/>
              <a:t> </a:t>
            </a:r>
            <a:r>
              <a:rPr lang="es-MX" sz="2800" dirty="0" smtClean="0">
                <a:solidFill>
                  <a:schemeClr val="accent3">
                    <a:lumMod val="50000"/>
                  </a:schemeClr>
                </a:solidFill>
                <a:latin typeface="Arial Black" pitchFamily="34" charset="0"/>
              </a:rPr>
              <a:t>¿Cuál es el objetivo de la lección? </a:t>
            </a:r>
          </a:p>
          <a:p>
            <a:pPr algn="just"/>
            <a:r>
              <a:rPr lang="es-MX" sz="2000" dirty="0" smtClean="0"/>
              <a:t>Que los estudiantes identifiquen algunas desventajas de reprimir las emociones.</a:t>
            </a:r>
            <a:endParaRPr lang="es-ES" sz="2000" dirty="0" smtClean="0">
              <a:solidFill>
                <a:schemeClr val="bg1"/>
              </a:solidFill>
              <a:latin typeface="Arial Black" pitchFamily="34" charset="0"/>
            </a:endParaRPr>
          </a:p>
          <a:p>
            <a:pPr algn="just"/>
            <a:r>
              <a:rPr lang="es-MX" sz="2800" dirty="0" smtClean="0">
                <a:solidFill>
                  <a:schemeClr val="accent3">
                    <a:lumMod val="75000"/>
                  </a:schemeClr>
                </a:solidFill>
                <a:latin typeface="Arial Black" pitchFamily="34" charset="0"/>
              </a:rPr>
              <a:t>¿Por qué es importante?</a:t>
            </a:r>
          </a:p>
          <a:p>
            <a:pPr algn="just"/>
            <a:r>
              <a:rPr lang="es-MX" sz="2000" dirty="0" smtClean="0"/>
              <a:t>Porque podrán darse cuenta que reprimir las emociones no es la vía más adecuada para regularlas y afecta su bienestar emocional.</a:t>
            </a:r>
          </a:p>
          <a:p>
            <a:pPr algn="just"/>
            <a:endParaRPr lang="es-MX" sz="2000" dirty="0" smtClean="0">
              <a:latin typeface="Arial" pitchFamily="34" charset="0"/>
              <a:cs typeface="Arial" pitchFamily="34" charset="0"/>
            </a:endParaRPr>
          </a:p>
          <a:p>
            <a:pPr algn="just"/>
            <a:r>
              <a:rPr lang="es-MX" sz="1800" i="1" dirty="0" smtClean="0">
                <a:solidFill>
                  <a:srgbClr val="00B050"/>
                </a:solidFill>
                <a:latin typeface="Arial Black" pitchFamily="34" charset="0"/>
              </a:rPr>
              <a:t>Invita a los estudiantes a leer la introducción de la actividad y El reto es</a:t>
            </a:r>
            <a:r>
              <a:rPr lang="es-MX" sz="1800" dirty="0" smtClean="0">
                <a:solidFill>
                  <a:srgbClr val="00B050"/>
                </a:solidFill>
                <a:latin typeface="Arial Black" pitchFamily="34" charset="0"/>
              </a:rPr>
              <a:t>.</a:t>
            </a:r>
            <a:endParaRPr lang="en-US" sz="1800" dirty="0" smtClean="0">
              <a:solidFill>
                <a:srgbClr val="00B050"/>
              </a:solidFill>
              <a:latin typeface="Arial Black" pitchFamily="34" charset="0"/>
              <a:cs typeface="Soberana Sans"/>
            </a:endParaRPr>
          </a:p>
          <a:p>
            <a:pPr algn="just"/>
            <a:endParaRPr lang="es-ES" sz="2000" dirty="0" smtClean="0">
              <a:solidFill>
                <a:schemeClr val="bg1"/>
              </a:solidFill>
              <a:latin typeface="Arial Black" pitchFamily="34" charset="0"/>
            </a:endParaRPr>
          </a:p>
          <a:p>
            <a:pPr algn="just"/>
            <a:r>
              <a:rPr lang="es-ES" sz="2000" dirty="0" smtClean="0">
                <a:solidFill>
                  <a:schemeClr val="bg1"/>
                </a:solidFill>
                <a:latin typeface="Arial Black" pitchFamily="34" charset="0"/>
              </a:rPr>
              <a:t>INTRODUCCIÓN:</a:t>
            </a:r>
          </a:p>
          <a:p>
            <a:pPr algn="just"/>
            <a:r>
              <a:rPr lang="es-ES" sz="1800" dirty="0" smtClean="0">
                <a:solidFill>
                  <a:schemeClr val="accent3">
                    <a:lumMod val="75000"/>
                  </a:schemeClr>
                </a:solidFill>
                <a:latin typeface="Arial Black" pitchFamily="34" charset="0"/>
              </a:rPr>
              <a:t>¿Cómo estás?, ¿cómo te sientes? Muchas veces resulta difícil responder estas preguntas con honestidad. Decimos “bien” pretendiendo que todo va de maravilla aunque sepamos que no siempre es así. Todas las personas experimentamos distintas emociones y cuando éstas nos rebasan no necesariamente sabemos qué hacer con ellas. Una respuesta común es reprimirlas, como si las metiéramos en una olla de presión y la tapáramos pensando que así las emociones desaparecerán. Lo cierto es que la presión y la temperatura dentro de la olla continúan aumentando y así, tarde o temprano, explotará.</a:t>
            </a:r>
          </a:p>
          <a:p>
            <a:pPr algn="just"/>
            <a:endParaRPr lang="es-ES" sz="1800" dirty="0" smtClean="0">
              <a:solidFill>
                <a:schemeClr val="accent3">
                  <a:lumMod val="75000"/>
                </a:schemeClr>
              </a:solidFill>
              <a:latin typeface="Arial Black" pitchFamily="34" charset="0"/>
            </a:endParaRPr>
          </a:p>
          <a:p>
            <a:pPr algn="just"/>
            <a:r>
              <a:rPr lang="es-ES" sz="1800" dirty="0" smtClean="0">
                <a:solidFill>
                  <a:schemeClr val="accent3">
                    <a:lumMod val="75000"/>
                  </a:schemeClr>
                </a:solidFill>
                <a:latin typeface="Arial Black" pitchFamily="34" charset="0"/>
              </a:rPr>
              <a:t>El Reto es reflexionar sobre las desventajas de reprimir las emociones.</a:t>
            </a:r>
          </a:p>
        </p:txBody>
      </p:sp>
    </p:spTree>
    <p:extLst>
      <p:ext uri="{BB962C8B-B14F-4D97-AF65-F5344CB8AC3E}">
        <p14:creationId xmlns:p14="http://schemas.microsoft.com/office/powerpoint/2010/main" xmlns="" val="81358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0" y="152400"/>
            <a:ext cx="9144000" cy="7776488"/>
          </a:xfrm>
          <a:prstGeom prst="rect">
            <a:avLst/>
          </a:prstGeom>
        </p:spPr>
        <p:txBody>
          <a:bodyPr wrap="square">
            <a:spAutoFit/>
          </a:bodyPr>
          <a:lstStyle/>
          <a:p>
            <a:pPr marL="14941" algn="ctr">
              <a:spcBef>
                <a:spcPts val="447"/>
              </a:spcBef>
            </a:pPr>
            <a:r>
              <a:rPr lang="en-US" sz="2800" b="1" spc="-5" dirty="0" err="1">
                <a:solidFill>
                  <a:schemeClr val="accent3">
                    <a:lumMod val="75000"/>
                  </a:schemeClr>
                </a:solidFill>
                <a:latin typeface="Soberana Sans"/>
                <a:cs typeface="Soberana Sans"/>
              </a:rPr>
              <a:t>Actividad</a:t>
            </a:r>
            <a:r>
              <a:rPr lang="en-US" sz="2800" b="1" spc="-5" dirty="0">
                <a:solidFill>
                  <a:schemeClr val="accent3">
                    <a:lumMod val="75000"/>
                  </a:schemeClr>
                </a:solidFill>
                <a:latin typeface="Soberana Sans"/>
                <a:cs typeface="Soberana Sans"/>
              </a:rPr>
              <a:t> </a:t>
            </a:r>
            <a:r>
              <a:rPr lang="en-US" sz="2800" b="1" dirty="0">
                <a:solidFill>
                  <a:schemeClr val="accent3">
                    <a:lumMod val="75000"/>
                  </a:schemeClr>
                </a:solidFill>
                <a:latin typeface="Soberana Sans"/>
                <a:cs typeface="Soberana Sans"/>
              </a:rPr>
              <a:t>1</a:t>
            </a:r>
            <a:r>
              <a:rPr lang="en-US" sz="2800" b="1" dirty="0" smtClean="0">
                <a:solidFill>
                  <a:schemeClr val="accent3">
                    <a:lumMod val="75000"/>
                  </a:schemeClr>
                </a:solidFill>
                <a:latin typeface="Soberana Sans"/>
                <a:cs typeface="Soberana Sans"/>
              </a:rPr>
              <a:t>.</a:t>
            </a:r>
          </a:p>
          <a:p>
            <a:pPr marL="14941">
              <a:spcBef>
                <a:spcPts val="447"/>
              </a:spcBef>
            </a:pPr>
            <a:r>
              <a:rPr lang="es-MX" sz="2800" dirty="0" smtClean="0">
                <a:solidFill>
                  <a:schemeClr val="accent3">
                    <a:lumMod val="50000"/>
                  </a:schemeClr>
                </a:solidFill>
              </a:rPr>
              <a:t>Introduzca la actividad.</a:t>
            </a:r>
            <a:endParaRPr lang="en-US" sz="2800" spc="-10" dirty="0">
              <a:solidFill>
                <a:schemeClr val="accent3">
                  <a:lumMod val="50000"/>
                </a:schemeClr>
              </a:solidFill>
              <a:latin typeface="Soberana Sans"/>
              <a:cs typeface="Soberana Sans"/>
            </a:endParaRPr>
          </a:p>
          <a:p>
            <a:pPr algn="just"/>
            <a:r>
              <a:rPr lang="es-MX" sz="2400" dirty="0" smtClean="0">
                <a:solidFill>
                  <a:srgbClr val="00B050"/>
                </a:solidFill>
              </a:rPr>
              <a:t>El objetivo es que los estudiantes identifiquen las semejanzas entre las características presentes en la represión de emociones y una olla de presión. </a:t>
            </a:r>
          </a:p>
          <a:p>
            <a:pPr algn="just"/>
            <a:r>
              <a:rPr lang="es-MX" sz="2400" dirty="0" smtClean="0"/>
              <a:t>• </a:t>
            </a:r>
            <a:r>
              <a:rPr lang="es-MX" sz="2000" dirty="0" smtClean="0"/>
              <a:t>Guíe la reflexión pidiendo al grupo que describan cómo funciona una olla de presión y cómo lo pueden relacionar con reprimir las emociones. Invite a uno o dos estudiantes a responder la pregunta en voz alta.</a:t>
            </a:r>
            <a:endParaRPr lang="es-MX" sz="2000" dirty="0" smtClean="0">
              <a:latin typeface="Arial" pitchFamily="34" charset="0"/>
              <a:cs typeface="Arial" pitchFamily="34" charset="0"/>
            </a:endParaRPr>
          </a:p>
          <a:p>
            <a:pPr algn="just"/>
            <a:r>
              <a:rPr lang="es-MX" sz="2400" dirty="0" smtClean="0"/>
              <a:t>• </a:t>
            </a:r>
            <a:r>
              <a:rPr lang="es-MX" sz="2000" dirty="0" smtClean="0"/>
              <a:t>Clarifique ante el grupo que “reprimir las emociones” contempla varios aspectos: no querer sentirlas; negarlas y recurrir a guardarlas y no expresarlas. Es algo que podemos hacer ya sea consciente o inconscientemente. </a:t>
            </a:r>
          </a:p>
          <a:p>
            <a:pPr algn="just"/>
            <a:endParaRPr lang="es-ES" sz="2000" dirty="0" smtClean="0"/>
          </a:p>
          <a:p>
            <a:pPr algn="just"/>
            <a:endParaRPr lang="es-ES" sz="2000" dirty="0" smtClean="0"/>
          </a:p>
          <a:p>
            <a:pPr marL="457200" indent="-457200" algn="just">
              <a:buAutoNum type="alphaUcPeriod"/>
            </a:pPr>
            <a:r>
              <a:rPr lang="es-ES" sz="2400" b="1" dirty="0" smtClean="0">
                <a:solidFill>
                  <a:schemeClr val="accent3">
                    <a:lumMod val="50000"/>
                  </a:schemeClr>
                </a:solidFill>
              </a:rPr>
              <a:t>PRESIÓN</a:t>
            </a:r>
            <a:r>
              <a:rPr lang="es-ES" sz="2400" dirty="0" smtClean="0">
                <a:solidFill>
                  <a:schemeClr val="accent3">
                    <a:lumMod val="50000"/>
                  </a:schemeClr>
                </a:solidFill>
              </a:rPr>
              <a:t>: </a:t>
            </a:r>
            <a:r>
              <a:rPr lang="es-ES" sz="1600" dirty="0" smtClean="0"/>
              <a:t>¿Con qué frecuencia reprimo mis emociones?</a:t>
            </a:r>
          </a:p>
          <a:p>
            <a:pPr marL="457200" indent="-457200" algn="just">
              <a:buAutoNum type="alphaUcPeriod"/>
            </a:pPr>
            <a:endParaRPr lang="es-ES" sz="1600" dirty="0" smtClean="0"/>
          </a:p>
          <a:p>
            <a:pPr marL="457200" indent="-457200" algn="just">
              <a:buAutoNum type="alphaUcPeriod"/>
            </a:pPr>
            <a:endParaRPr lang="es-ES" sz="1600" dirty="0" smtClean="0"/>
          </a:p>
          <a:p>
            <a:pPr marL="457200" indent="-457200" algn="just">
              <a:buAutoNum type="alphaUcPeriod"/>
            </a:pPr>
            <a:endParaRPr lang="es-ES" sz="1600" dirty="0" smtClean="0"/>
          </a:p>
          <a:p>
            <a:pPr marL="457200" indent="-457200" algn="just">
              <a:buAutoNum type="alphaUcPeriod"/>
            </a:pPr>
            <a:endParaRPr lang="es-ES" sz="1600" dirty="0" smtClean="0"/>
          </a:p>
          <a:p>
            <a:pPr marL="457200" indent="-457200" algn="just">
              <a:buAutoNum type="alphaUcPeriod"/>
            </a:pPr>
            <a:endParaRPr lang="es-ES" sz="1600" dirty="0" smtClean="0"/>
          </a:p>
          <a:p>
            <a:pPr marL="457200" indent="-457200" algn="just">
              <a:buAutoNum type="alphaUcPeriod"/>
            </a:pPr>
            <a:r>
              <a:rPr lang="es-ES" sz="2400" b="1" dirty="0" smtClean="0">
                <a:solidFill>
                  <a:schemeClr val="accent3">
                    <a:lumMod val="50000"/>
                  </a:schemeClr>
                </a:solidFill>
              </a:rPr>
              <a:t>INGREDIENTES</a:t>
            </a:r>
            <a:r>
              <a:rPr lang="es-ES" sz="2400" dirty="0" smtClean="0"/>
              <a:t> </a:t>
            </a:r>
            <a:r>
              <a:rPr lang="es-ES" sz="1600" dirty="0" smtClean="0"/>
              <a:t>(Emociones que reprimo con mayor frecuencia)</a:t>
            </a:r>
            <a:endParaRPr lang="es-MX" sz="1600" dirty="0" smtClean="0"/>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MX" sz="2400" dirty="0" smtClean="0">
              <a:latin typeface="Arial" pitchFamily="34" charset="0"/>
              <a:cs typeface="Arial" pitchFamily="34" charset="0"/>
            </a:endParaRPr>
          </a:p>
        </p:txBody>
      </p:sp>
      <p:sp>
        <p:nvSpPr>
          <p:cNvPr id="3" name="object 8">
            <a:extLst>
              <a:ext uri="{FF2B5EF4-FFF2-40B4-BE49-F238E27FC236}">
                <a16:creationId xmlns:a16="http://schemas.microsoft.com/office/drawing/2014/main" xmlns=""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rgbClr val="92D050"/>
          </a:solidFill>
        </p:spPr>
        <p:txBody>
          <a:bodyPr wrap="square" lIns="0" tIns="0" rIns="0" bIns="0" rtlCol="0"/>
          <a:lstStyle/>
          <a:p>
            <a:endParaRPr sz="1900"/>
          </a:p>
        </p:txBody>
      </p:sp>
      <p:sp>
        <p:nvSpPr>
          <p:cNvPr id="5" name="Rectangle 4">
            <a:extLst>
              <a:ext uri="{FF2B5EF4-FFF2-40B4-BE49-F238E27FC236}">
                <a16:creationId xmlns:a16="http://schemas.microsoft.com/office/drawing/2014/main" xmlns="" id="{A427BBAB-229C-6A48-89CA-BF841E69E54E}"/>
              </a:ext>
            </a:extLst>
          </p:cNvPr>
          <p:cNvSpPr/>
          <p:nvPr/>
        </p:nvSpPr>
        <p:spPr>
          <a:xfrm>
            <a:off x="7340238" y="501134"/>
            <a:ext cx="1035220" cy="477054"/>
          </a:xfrm>
          <a:prstGeom prst="rect">
            <a:avLst/>
          </a:prstGeom>
        </p:spPr>
        <p:txBody>
          <a:bodyPr wrap="none">
            <a:spAutoFit/>
          </a:bodyPr>
          <a:lstStyle/>
          <a:p>
            <a:pPr marL="14941">
              <a:spcBef>
                <a:spcPts val="447"/>
              </a:spcBef>
            </a:pPr>
            <a:r>
              <a:rPr lang="en-US" sz="2500" b="1" spc="-5" dirty="0" smtClean="0">
                <a:solidFill>
                  <a:srgbClr val="92D050"/>
                </a:solidFill>
                <a:latin typeface="Soberana Sans"/>
                <a:cs typeface="Soberana Sans"/>
              </a:rPr>
              <a:t>4 </a:t>
            </a:r>
            <a:r>
              <a:rPr lang="en-US" sz="2500" b="1" spc="-5" dirty="0">
                <a:solidFill>
                  <a:srgbClr val="92D050"/>
                </a:solidFill>
                <a:latin typeface="Soberana Sans"/>
                <a:cs typeface="Soberana Sans"/>
              </a:rPr>
              <a:t>min</a:t>
            </a:r>
            <a:endParaRPr lang="en-US" sz="2500" dirty="0">
              <a:solidFill>
                <a:srgbClr val="92D050"/>
              </a:solidFill>
              <a:latin typeface="Soberana Sans"/>
              <a:cs typeface="Soberana Sans"/>
            </a:endParaRPr>
          </a:p>
        </p:txBody>
      </p:sp>
      <p:pic>
        <p:nvPicPr>
          <p:cNvPr id="6"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a:solidFill>
            <a:srgbClr val="92D050"/>
          </a:solidFill>
        </p:spPr>
      </p:pic>
      <p:pic>
        <p:nvPicPr>
          <p:cNvPr id="1028" name="Picture 4" descr="C:\Users\BECAS 3\AppData\Local\Microsoft\Windows\Temporary Internet Files\Content.IE5\D6YHD9ME\olla de presio_n[1].jpg"/>
          <p:cNvPicPr>
            <a:picLocks noChangeAspect="1" noChangeArrowheads="1"/>
          </p:cNvPicPr>
          <p:nvPr/>
        </p:nvPicPr>
        <p:blipFill>
          <a:blip r:embed="rId3" cstate="print"/>
          <a:srcRect/>
          <a:stretch>
            <a:fillRect/>
          </a:stretch>
        </p:blipFill>
        <p:spPr bwMode="auto">
          <a:xfrm>
            <a:off x="3543300" y="5225835"/>
            <a:ext cx="1181100" cy="1251165"/>
          </a:xfrm>
          <a:prstGeom prst="rect">
            <a:avLst/>
          </a:prstGeom>
          <a:noFill/>
        </p:spPr>
      </p:pic>
      <p:sp>
        <p:nvSpPr>
          <p:cNvPr id="9" name="8 Nube"/>
          <p:cNvSpPr/>
          <p:nvPr/>
        </p:nvSpPr>
        <p:spPr>
          <a:xfrm>
            <a:off x="1447800" y="5334000"/>
            <a:ext cx="1295400" cy="838200"/>
          </a:xfrm>
          <a:prstGeom prst="cloud">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1</a:t>
            </a:r>
            <a:endParaRPr lang="es-MX" dirty="0"/>
          </a:p>
        </p:txBody>
      </p:sp>
      <p:sp>
        <p:nvSpPr>
          <p:cNvPr id="10" name="9 Nube"/>
          <p:cNvSpPr/>
          <p:nvPr/>
        </p:nvSpPr>
        <p:spPr>
          <a:xfrm>
            <a:off x="3733800" y="4343400"/>
            <a:ext cx="1143000" cy="609600"/>
          </a:xfrm>
          <a:prstGeom prst="cloud">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2</a:t>
            </a:r>
            <a:endParaRPr lang="es-MX" dirty="0"/>
          </a:p>
        </p:txBody>
      </p:sp>
      <p:sp>
        <p:nvSpPr>
          <p:cNvPr id="11" name="10 Nube"/>
          <p:cNvSpPr/>
          <p:nvPr/>
        </p:nvSpPr>
        <p:spPr>
          <a:xfrm>
            <a:off x="5410200" y="5410200"/>
            <a:ext cx="1371600" cy="838200"/>
          </a:xfrm>
          <a:prstGeom prst="cloud">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3</a:t>
            </a:r>
            <a:endParaRPr lang="es-MX" dirty="0"/>
          </a:p>
        </p:txBody>
      </p:sp>
      <p:pic>
        <p:nvPicPr>
          <p:cNvPr id="1029" name="Picture 5" descr="C:\Users\BECAS 3\AppData\Local\Microsoft\Windows\Temporary Internet Files\Content.IE5\91PAMXRL\333939_2361421209287_1663035934_2253205_1415837609_o[1].jpg"/>
          <p:cNvPicPr>
            <a:picLocks noChangeAspect="1" noChangeArrowheads="1"/>
          </p:cNvPicPr>
          <p:nvPr/>
        </p:nvPicPr>
        <p:blipFill>
          <a:blip r:embed="rId4" cstate="print"/>
          <a:srcRect/>
          <a:stretch>
            <a:fillRect/>
          </a:stretch>
        </p:blipFill>
        <p:spPr bwMode="auto">
          <a:xfrm>
            <a:off x="7391400" y="4419600"/>
            <a:ext cx="1752600" cy="2438400"/>
          </a:xfrm>
          <a:prstGeom prst="rect">
            <a:avLst/>
          </a:prstGeom>
          <a:noFill/>
        </p:spPr>
      </p:pic>
      <p:cxnSp>
        <p:nvCxnSpPr>
          <p:cNvPr id="14" name="13 Conector recto"/>
          <p:cNvCxnSpPr/>
          <p:nvPr/>
        </p:nvCxnSpPr>
        <p:spPr>
          <a:xfrm>
            <a:off x="2743200" y="5562600"/>
            <a:ext cx="9144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14 Conector recto"/>
          <p:cNvCxnSpPr/>
          <p:nvPr/>
        </p:nvCxnSpPr>
        <p:spPr>
          <a:xfrm>
            <a:off x="2743200" y="5715000"/>
            <a:ext cx="9144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15 Conector recto"/>
          <p:cNvCxnSpPr/>
          <p:nvPr/>
        </p:nvCxnSpPr>
        <p:spPr>
          <a:xfrm flipV="1">
            <a:off x="4648200" y="5867400"/>
            <a:ext cx="8382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17 Conector recto"/>
          <p:cNvCxnSpPr/>
          <p:nvPr/>
        </p:nvCxnSpPr>
        <p:spPr>
          <a:xfrm flipV="1">
            <a:off x="4572000" y="5715000"/>
            <a:ext cx="8382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18 Conector recto"/>
          <p:cNvCxnSpPr/>
          <p:nvPr/>
        </p:nvCxnSpPr>
        <p:spPr>
          <a:xfrm flipV="1">
            <a:off x="4419600" y="4953000"/>
            <a:ext cx="762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20 Conector recto"/>
          <p:cNvCxnSpPr/>
          <p:nvPr/>
        </p:nvCxnSpPr>
        <p:spPr>
          <a:xfrm flipH="1" flipV="1">
            <a:off x="3886200" y="4876800"/>
            <a:ext cx="152400" cy="609600"/>
          </a:xfrm>
          <a:prstGeom prst="line">
            <a:avLst/>
          </a:prstGeom>
        </p:spPr>
        <p:style>
          <a:lnRef idx="1">
            <a:schemeClr val="accent1"/>
          </a:lnRef>
          <a:fillRef idx="0">
            <a:schemeClr val="accent1"/>
          </a:fillRef>
          <a:effectRef idx="0">
            <a:schemeClr val="accent1"/>
          </a:effectRef>
          <a:fontRef idx="minor">
            <a:schemeClr val="tx1"/>
          </a:fontRef>
        </p:style>
      </p:cxnSp>
      <p:sp>
        <p:nvSpPr>
          <p:cNvPr id="25" name="24 Rayo"/>
          <p:cNvSpPr/>
          <p:nvPr/>
        </p:nvSpPr>
        <p:spPr>
          <a:xfrm>
            <a:off x="5334000" y="5181600"/>
            <a:ext cx="228600" cy="3048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6" name="25 Rayo"/>
          <p:cNvSpPr/>
          <p:nvPr/>
        </p:nvSpPr>
        <p:spPr>
          <a:xfrm>
            <a:off x="4953000" y="4572000"/>
            <a:ext cx="228600" cy="3048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26 Rayo"/>
          <p:cNvSpPr/>
          <p:nvPr/>
        </p:nvSpPr>
        <p:spPr>
          <a:xfrm flipV="1">
            <a:off x="2590800" y="5029200"/>
            <a:ext cx="457200" cy="3048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27 Rayo"/>
          <p:cNvSpPr/>
          <p:nvPr/>
        </p:nvSpPr>
        <p:spPr>
          <a:xfrm flipH="1" flipV="1">
            <a:off x="3352800" y="4495800"/>
            <a:ext cx="381000" cy="2286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21 CuadroTexto"/>
          <p:cNvSpPr txBox="1"/>
          <p:nvPr/>
        </p:nvSpPr>
        <p:spPr>
          <a:xfrm>
            <a:off x="7848600" y="5562600"/>
            <a:ext cx="1295400" cy="756361"/>
          </a:xfrm>
          <a:prstGeom prst="rect">
            <a:avLst/>
          </a:prstGeom>
          <a:noFill/>
        </p:spPr>
        <p:txBody>
          <a:bodyPr wrap="square" rtlCol="0">
            <a:spAutoFit/>
          </a:bodyPr>
          <a:lstStyle/>
          <a:p>
            <a:r>
              <a:rPr lang="es-ES" sz="900" dirty="0" smtClean="0"/>
              <a:t>Imágenes  prediseñadas </a:t>
            </a:r>
            <a:r>
              <a:rPr lang="es-ES" sz="900" dirty="0" smtClean="0"/>
              <a:t>de office Online</a:t>
            </a:r>
            <a:endParaRPr lang="es-MX" sz="900" dirty="0" smtClean="0"/>
          </a:p>
          <a:p>
            <a:endParaRPr lang="es-MX" dirty="0"/>
          </a:p>
        </p:txBody>
      </p:sp>
    </p:spTree>
    <p:extLst>
      <p:ext uri="{BB962C8B-B14F-4D97-AF65-F5344CB8AC3E}">
        <p14:creationId xmlns:p14="http://schemas.microsoft.com/office/powerpoint/2010/main" xmlns="" val="265122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0" y="-152400"/>
            <a:ext cx="8991600" cy="7048083"/>
          </a:xfrm>
          <a:prstGeom prst="rect">
            <a:avLst/>
          </a:prstGeom>
        </p:spPr>
        <p:txBody>
          <a:bodyPr wrap="square">
            <a:spAutoFit/>
          </a:bodyPr>
          <a:lstStyle/>
          <a:p>
            <a:pPr marL="14941">
              <a:spcBef>
                <a:spcPts val="447"/>
              </a:spcBef>
            </a:pPr>
            <a:r>
              <a:rPr lang="en-US" sz="2800" b="1" spc="-5" dirty="0" err="1">
                <a:solidFill>
                  <a:srgbClr val="00B050"/>
                </a:solidFill>
                <a:latin typeface="Soberana Sans"/>
                <a:cs typeface="Soberana Sans"/>
              </a:rPr>
              <a:t>Actividad</a:t>
            </a:r>
            <a:r>
              <a:rPr lang="en-US" sz="2800" b="1" spc="-5" dirty="0">
                <a:solidFill>
                  <a:srgbClr val="00B050"/>
                </a:solidFill>
                <a:latin typeface="Soberana Sans"/>
                <a:cs typeface="Soberana Sans"/>
              </a:rPr>
              <a:t> </a:t>
            </a:r>
            <a:r>
              <a:rPr lang="en-US" sz="2800" b="1" dirty="0">
                <a:solidFill>
                  <a:srgbClr val="00B050"/>
                </a:solidFill>
                <a:latin typeface="Soberana Sans"/>
                <a:cs typeface="Soberana Sans"/>
              </a:rPr>
              <a:t>2.</a:t>
            </a:r>
            <a:endParaRPr lang="en-US" sz="2800" spc="-10" dirty="0">
              <a:solidFill>
                <a:srgbClr val="00B050"/>
              </a:solidFill>
              <a:latin typeface="Soberana Sans"/>
              <a:cs typeface="Soberana Sans"/>
            </a:endParaRPr>
          </a:p>
          <a:p>
            <a:pPr algn="just"/>
            <a:r>
              <a:rPr lang="es-MX" sz="2000" dirty="0" smtClean="0">
                <a:solidFill>
                  <a:schemeClr val="accent3">
                    <a:lumMod val="50000"/>
                  </a:schemeClr>
                </a:solidFill>
              </a:rPr>
              <a:t>Explique a los estudiantes que tomarán el ejemplo previo de la olla de presión para cumplir el reto de la actividad.</a:t>
            </a:r>
          </a:p>
          <a:p>
            <a:pPr algn="just"/>
            <a:r>
              <a:rPr lang="es-MX" sz="1600" dirty="0" smtClean="0"/>
              <a:t>Relacione las respuestas previas para presentar los elementos de la olla de presión que se utilizarán en esta actividad. Revise con el grupo a qué corresponde cada elemento (como se explica abajo en cada inciso). </a:t>
            </a:r>
          </a:p>
          <a:p>
            <a:pPr algn="just"/>
            <a:r>
              <a:rPr lang="es-MX" sz="1600" dirty="0" smtClean="0"/>
              <a:t>• Pida que completen sus respuestas en la ilustración o en su cuaderno. </a:t>
            </a:r>
          </a:p>
          <a:p>
            <a:pPr algn="just"/>
            <a:r>
              <a:rPr lang="es-MX" sz="1600" dirty="0" smtClean="0"/>
              <a:t>1.</a:t>
            </a:r>
            <a:r>
              <a:rPr lang="es-MX" sz="1600" dirty="0" smtClean="0">
                <a:solidFill>
                  <a:srgbClr val="00B050"/>
                </a:solidFill>
              </a:rPr>
              <a:t>Presión</a:t>
            </a:r>
            <a:r>
              <a:rPr lang="es-MX" sz="1600" dirty="0" smtClean="0"/>
              <a:t>: se refiere al malestar que sentimos al reprimir las emociones. </a:t>
            </a:r>
          </a:p>
          <a:p>
            <a:pPr marL="228600" indent="-228600" algn="just">
              <a:buAutoNum type="alphaLcPeriod"/>
            </a:pPr>
            <a:r>
              <a:rPr lang="es-MX" sz="1400" dirty="0" smtClean="0"/>
              <a:t>El objetivo de esta reflexión es que los estudiantes comiencen a identificar si tienden a reprimir sus emociones y con qué frecuencia lo hacen. </a:t>
            </a:r>
          </a:p>
          <a:p>
            <a:pPr marL="228600" indent="-228600" algn="just">
              <a:buAutoNum type="alphaLcPeriod"/>
            </a:pPr>
            <a:r>
              <a:rPr lang="es-MX" sz="1400" dirty="0" smtClean="0"/>
              <a:t>Es posible que algunos estudiantes no se hayan planteado la pregunta que aparece en su lección (¿Qué tan frecuentemente te guardas o reprimes tus emociones?). En tal caso, sugiera que piensen en alguna emoción que sintieron durante el día o la semana y revisen si hay algún impulso a reprimirla (no querer sentirla, negarla, guardarla, no expresarla).</a:t>
            </a:r>
          </a:p>
          <a:p>
            <a:pPr algn="just"/>
            <a:r>
              <a:rPr lang="es-MX" sz="1400" dirty="0" smtClean="0"/>
              <a:t>c. Pida que indiquen su respuesta en el termómetro de la ilustración. </a:t>
            </a:r>
          </a:p>
          <a:p>
            <a:pPr algn="just"/>
            <a:endParaRPr lang="es-MX" sz="1600" dirty="0" smtClean="0"/>
          </a:p>
          <a:p>
            <a:pPr algn="just"/>
            <a:r>
              <a:rPr lang="es-MX" sz="1600" dirty="0" smtClean="0"/>
              <a:t>2.</a:t>
            </a:r>
            <a:r>
              <a:rPr lang="es-MX" sz="1600" dirty="0" smtClean="0">
                <a:solidFill>
                  <a:srgbClr val="00B050"/>
                </a:solidFill>
              </a:rPr>
              <a:t>Ingredientes</a:t>
            </a:r>
            <a:r>
              <a:rPr lang="es-MX" sz="1600" dirty="0" smtClean="0"/>
              <a:t>: las emociones que reprimimos.</a:t>
            </a:r>
          </a:p>
          <a:p>
            <a:pPr algn="just"/>
            <a:r>
              <a:rPr lang="es-MX" sz="1600" dirty="0" smtClean="0"/>
              <a:t>a</a:t>
            </a:r>
            <a:r>
              <a:rPr lang="es-MX" sz="1400" dirty="0" smtClean="0"/>
              <a:t>. Pida que identifiquen qué emoción(es) suelen guardar en la olla y no expresan. Indique que la(s) anoten en el recuadro de la ilustración. </a:t>
            </a:r>
          </a:p>
          <a:p>
            <a:pPr algn="just"/>
            <a:r>
              <a:rPr lang="es-MX" sz="1400" dirty="0" smtClean="0"/>
              <a:t>b. Les puede dar ejemplos adecuados a su contexto para ayudarles a identificar dichas emociones. Ejemplos: la frustración cuando te cuesta trabajo aprender o lograr algo; el miedo a hacer nuevas amistades. </a:t>
            </a:r>
          </a:p>
          <a:p>
            <a:pPr algn="just"/>
            <a:endParaRPr lang="es-MX" sz="1600" dirty="0" smtClean="0"/>
          </a:p>
          <a:p>
            <a:pPr algn="just"/>
            <a:r>
              <a:rPr lang="es-MX" sz="1600" dirty="0" smtClean="0">
                <a:solidFill>
                  <a:srgbClr val="00B050"/>
                </a:solidFill>
              </a:rPr>
              <a:t>3.Válvula de escape</a:t>
            </a:r>
            <a:r>
              <a:rPr lang="es-MX" sz="1600" dirty="0" smtClean="0"/>
              <a:t>: se relaciona con el efecto que produce la acumulación de emociones sin expresarse. </a:t>
            </a:r>
          </a:p>
          <a:p>
            <a:pPr marL="228600" indent="-228600" algn="just">
              <a:buAutoNum type="alphaLcPeriod"/>
            </a:pPr>
            <a:r>
              <a:rPr lang="es-MX" sz="1400" dirty="0" smtClean="0"/>
              <a:t>El objetivo de este ejercicio es que los estudiantes identifiquen las consecuencias de reprimir las emociones, particularmente en tres ámbitos: personal, académico y social (cada pregunta está asociada a cada uno de estos ámbitos). </a:t>
            </a:r>
          </a:p>
          <a:p>
            <a:pPr marL="228600" indent="-228600" algn="just">
              <a:buAutoNum type="alphaLcPeriod"/>
            </a:pPr>
            <a:r>
              <a:rPr lang="es-MX" sz="1400" dirty="0" smtClean="0"/>
              <a:t>Guíe la reflexión con base en las preguntas o comentarios de apoyo que aparecen entre paréntesis en cada pregunta. </a:t>
            </a:r>
          </a:p>
          <a:p>
            <a:pPr marL="228600" indent="-228600" algn="just">
              <a:buAutoNum type="alphaLcPeriod"/>
            </a:pPr>
            <a:r>
              <a:rPr lang="es-MX" sz="1400" dirty="0" smtClean="0"/>
              <a:t>Le sugerimos que usted responda previamente estas preguntas para poder apoyar con ejemplos a los estudiantes, en caso de ser necesario. </a:t>
            </a:r>
            <a:endParaRPr lang="en-US" sz="1400" dirty="0"/>
          </a:p>
        </p:txBody>
      </p:sp>
      <p:sp>
        <p:nvSpPr>
          <p:cNvPr id="5" name="Rectangle 4">
            <a:extLst>
              <a:ext uri="{FF2B5EF4-FFF2-40B4-BE49-F238E27FC236}">
                <a16:creationId xmlns:a16="http://schemas.microsoft.com/office/drawing/2014/main" xmlns="" id="{A427BBAB-229C-6A48-89CA-BF841E69E54E}"/>
              </a:ext>
            </a:extLst>
          </p:cNvPr>
          <p:cNvSpPr/>
          <p:nvPr/>
        </p:nvSpPr>
        <p:spPr>
          <a:xfrm>
            <a:off x="7467600" y="76200"/>
            <a:ext cx="986404" cy="338554"/>
          </a:xfrm>
          <a:prstGeom prst="rect">
            <a:avLst/>
          </a:prstGeom>
        </p:spPr>
        <p:txBody>
          <a:bodyPr wrap="square">
            <a:spAutoFit/>
          </a:bodyPr>
          <a:lstStyle/>
          <a:p>
            <a:pPr marL="14941">
              <a:spcBef>
                <a:spcPts val="447"/>
              </a:spcBef>
            </a:pPr>
            <a:r>
              <a:rPr lang="en-US" sz="1600" b="1" spc="-5" dirty="0">
                <a:solidFill>
                  <a:schemeClr val="tx2">
                    <a:lumMod val="60000"/>
                    <a:lumOff val="40000"/>
                  </a:schemeClr>
                </a:solidFill>
                <a:latin typeface="Soberana Sans"/>
                <a:cs typeface="Soberana Sans"/>
              </a:rPr>
              <a:t>4</a:t>
            </a:r>
            <a:r>
              <a:rPr lang="en-US" sz="1600" b="1" spc="-5" dirty="0" smtClean="0">
                <a:solidFill>
                  <a:schemeClr val="tx2">
                    <a:lumMod val="60000"/>
                    <a:lumOff val="40000"/>
                  </a:schemeClr>
                </a:solidFill>
                <a:latin typeface="Soberana Sans"/>
                <a:cs typeface="Soberana Sans"/>
              </a:rPr>
              <a:t> </a:t>
            </a:r>
            <a:r>
              <a:rPr lang="en-US" sz="1600" b="1" spc="-5" dirty="0">
                <a:solidFill>
                  <a:schemeClr val="tx2">
                    <a:lumMod val="60000"/>
                    <a:lumOff val="40000"/>
                  </a:schemeClr>
                </a:solidFill>
                <a:latin typeface="Soberana Sans"/>
                <a:cs typeface="Soberana Sans"/>
              </a:rPr>
              <a:t>min</a:t>
            </a:r>
            <a:endParaRPr lang="en-US" sz="1600" dirty="0">
              <a:solidFill>
                <a:schemeClr val="tx2">
                  <a:lumMod val="60000"/>
                  <a:lumOff val="40000"/>
                </a:schemeClr>
              </a:solidFill>
              <a:latin typeface="Soberana Sans"/>
              <a:cs typeface="Soberana Sans"/>
            </a:endParaRPr>
          </a:p>
        </p:txBody>
      </p:sp>
      <p:pic>
        <p:nvPicPr>
          <p:cNvPr id="6"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629400" y="0"/>
            <a:ext cx="457200" cy="381000"/>
          </a:xfrm>
          <a:prstGeom prst="rect">
            <a:avLst/>
          </a:prstGeom>
        </p:spPr>
      </p:pic>
    </p:spTree>
    <p:extLst>
      <p:ext uri="{BB962C8B-B14F-4D97-AF65-F5344CB8AC3E}">
        <p14:creationId xmlns:p14="http://schemas.microsoft.com/office/powerpoint/2010/main" xmlns="" val="3827032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0" y="-152400"/>
            <a:ext cx="8991600" cy="7971413"/>
          </a:xfrm>
          <a:prstGeom prst="rect">
            <a:avLst/>
          </a:prstGeom>
        </p:spPr>
        <p:txBody>
          <a:bodyPr wrap="square">
            <a:spAutoFit/>
          </a:bodyPr>
          <a:lstStyle/>
          <a:p>
            <a:pPr marL="14941" algn="ctr">
              <a:spcBef>
                <a:spcPts val="447"/>
              </a:spcBef>
            </a:pPr>
            <a:r>
              <a:rPr lang="en-US" sz="4000" b="1" spc="-5" dirty="0" err="1" smtClean="0">
                <a:solidFill>
                  <a:srgbClr val="00B050"/>
                </a:solidFill>
                <a:latin typeface="Soberana Sans"/>
                <a:cs typeface="Soberana Sans"/>
              </a:rPr>
              <a:t>Preguntas</a:t>
            </a:r>
            <a:r>
              <a:rPr lang="en-US" sz="4000" b="1" dirty="0" smtClean="0">
                <a:solidFill>
                  <a:srgbClr val="00B050"/>
                </a:solidFill>
                <a:latin typeface="Soberana Sans"/>
                <a:cs typeface="Soberana Sans"/>
              </a:rPr>
              <a:t>.</a:t>
            </a:r>
            <a:endParaRPr lang="en-US" sz="4000" spc="-10" dirty="0">
              <a:solidFill>
                <a:srgbClr val="00B050"/>
              </a:solidFill>
              <a:latin typeface="Soberana Sans"/>
              <a:cs typeface="Soberana Sans"/>
            </a:endParaRPr>
          </a:p>
          <a:p>
            <a:endParaRPr lang="en-US" sz="1200" dirty="0">
              <a:latin typeface="Soberana Sans" panose="02000000000000000000" pitchFamily="2" charset="77"/>
            </a:endParaRPr>
          </a:p>
          <a:p>
            <a:pPr algn="just"/>
            <a:r>
              <a:rPr lang="es-ES" sz="2000" dirty="0" smtClean="0">
                <a:latin typeface="Arial" pitchFamily="34" charset="0"/>
                <a:cs typeface="Arial" pitchFamily="34" charset="0"/>
              </a:rPr>
              <a:t>a. </a:t>
            </a:r>
            <a:r>
              <a:rPr lang="es-ES" sz="2000" dirty="0" smtClean="0">
                <a:solidFill>
                  <a:schemeClr val="accent3">
                    <a:lumMod val="75000"/>
                  </a:schemeClr>
                </a:solidFill>
                <a:latin typeface="Arial" pitchFamily="34" charset="0"/>
                <a:cs typeface="Arial" pitchFamily="34" charset="0"/>
              </a:rPr>
              <a:t>Presión</a:t>
            </a:r>
            <a:r>
              <a:rPr lang="es-ES" sz="2000" dirty="0" smtClean="0">
                <a:latin typeface="Arial" pitchFamily="34" charset="0"/>
                <a:cs typeface="Arial" pitchFamily="34" charset="0"/>
              </a:rPr>
              <a:t>: </a:t>
            </a:r>
            <a:r>
              <a:rPr lang="es-ES" sz="1800" dirty="0" smtClean="0">
                <a:latin typeface="Arial" pitchFamily="34" charset="0"/>
                <a:cs typeface="Arial" pitchFamily="34" charset="0"/>
              </a:rPr>
              <a:t>¿Qué tan frecuente te guardas o reprimes tus emociones? Indícalo en el termómetro de la ilustración.</a:t>
            </a:r>
          </a:p>
          <a:p>
            <a:pPr algn="just"/>
            <a:r>
              <a:rPr lang="es-ES" sz="2000" dirty="0" smtClean="0">
                <a:latin typeface="Arial" pitchFamily="34" charset="0"/>
                <a:cs typeface="Arial" pitchFamily="34" charset="0"/>
              </a:rPr>
              <a:t>b. </a:t>
            </a:r>
            <a:r>
              <a:rPr lang="es-ES" sz="2000" dirty="0" smtClean="0">
                <a:solidFill>
                  <a:schemeClr val="accent3">
                    <a:lumMod val="75000"/>
                  </a:schemeClr>
                </a:solidFill>
                <a:latin typeface="Arial" pitchFamily="34" charset="0"/>
                <a:cs typeface="Arial" pitchFamily="34" charset="0"/>
              </a:rPr>
              <a:t>Ingredientes</a:t>
            </a:r>
            <a:r>
              <a:rPr lang="es-ES" sz="2400" dirty="0" smtClean="0">
                <a:solidFill>
                  <a:schemeClr val="accent3">
                    <a:lumMod val="75000"/>
                  </a:schemeClr>
                </a:solidFill>
                <a:latin typeface="Arial" pitchFamily="34" charset="0"/>
                <a:cs typeface="Arial" pitchFamily="34" charset="0"/>
              </a:rPr>
              <a:t>.</a:t>
            </a:r>
            <a:r>
              <a:rPr lang="es-ES" sz="2400" dirty="0" smtClean="0">
                <a:latin typeface="Arial" pitchFamily="34" charset="0"/>
                <a:cs typeface="Arial" pitchFamily="34" charset="0"/>
              </a:rPr>
              <a:t> </a:t>
            </a:r>
            <a:r>
              <a:rPr lang="es-ES" sz="1800" dirty="0" smtClean="0">
                <a:latin typeface="Arial" pitchFamily="34" charset="0"/>
                <a:cs typeface="Arial" pitchFamily="34" charset="0"/>
              </a:rPr>
              <a:t>¿Qué emoción sueles reprimir y consideras que produce mayor presión y temperatura dentro de tu olla? Anótala en el recuadro, si identificas más de una, escríbelas.</a:t>
            </a:r>
          </a:p>
          <a:p>
            <a:pPr algn="just"/>
            <a:r>
              <a:rPr lang="es-ES" sz="2000" dirty="0" smtClean="0">
                <a:latin typeface="Arial" pitchFamily="34" charset="0"/>
                <a:cs typeface="Arial" pitchFamily="34" charset="0"/>
              </a:rPr>
              <a:t>c. </a:t>
            </a:r>
            <a:r>
              <a:rPr lang="es-ES" sz="2000" dirty="0" smtClean="0">
                <a:solidFill>
                  <a:schemeClr val="accent3">
                    <a:lumMod val="75000"/>
                  </a:schemeClr>
                </a:solidFill>
                <a:latin typeface="Arial" pitchFamily="34" charset="0"/>
                <a:cs typeface="Arial" pitchFamily="34" charset="0"/>
              </a:rPr>
              <a:t>Válvula de escape</a:t>
            </a:r>
            <a:r>
              <a:rPr lang="es-ES" sz="2000" dirty="0" smtClean="0">
                <a:latin typeface="Arial" pitchFamily="34" charset="0"/>
                <a:cs typeface="Arial" pitchFamily="34" charset="0"/>
              </a:rPr>
              <a:t>.</a:t>
            </a:r>
            <a:r>
              <a:rPr lang="es-ES" sz="2400" dirty="0" smtClean="0">
                <a:latin typeface="Arial" pitchFamily="34" charset="0"/>
                <a:cs typeface="Arial" pitchFamily="34" charset="0"/>
              </a:rPr>
              <a:t> </a:t>
            </a:r>
            <a:r>
              <a:rPr lang="es-ES" sz="1800" dirty="0" smtClean="0">
                <a:latin typeface="Arial" pitchFamily="34" charset="0"/>
                <a:cs typeface="Arial" pitchFamily="34" charset="0"/>
              </a:rPr>
              <a:t>Cuando la Presión llega a su límite, el vapor se descarga. Lo mismo sucede con nuestras emociones. Con base en las emociones que identificaste en la pregunta anterior, reflexiona qué consecuencias hay en diferentes aspectos en tu vida reprimirlas. Lee y responde las preguntas dentro de las nubes en el dibujo.</a:t>
            </a:r>
          </a:p>
          <a:p>
            <a:pPr algn="just"/>
            <a:endParaRPr lang="es-ES" sz="2400" dirty="0" smtClean="0">
              <a:latin typeface="Arial" pitchFamily="34" charset="0"/>
              <a:cs typeface="Arial" pitchFamily="34" charset="0"/>
            </a:endParaRPr>
          </a:p>
          <a:p>
            <a:pPr algn="just"/>
            <a:r>
              <a:rPr lang="es-ES" sz="2000" dirty="0" smtClean="0">
                <a:solidFill>
                  <a:srgbClr val="00B050"/>
                </a:solidFill>
                <a:latin typeface="Arial" pitchFamily="34" charset="0"/>
                <a:cs typeface="Arial" pitchFamily="34" charset="0"/>
              </a:rPr>
              <a:t>A continuación reflexiona sobre lo siguiente y responde</a:t>
            </a:r>
            <a:r>
              <a:rPr lang="es-ES" sz="2000" dirty="0" smtClean="0">
                <a:latin typeface="Arial" pitchFamily="34" charset="0"/>
                <a:cs typeface="Arial" pitchFamily="34" charset="0"/>
              </a:rPr>
              <a:t>:</a:t>
            </a:r>
          </a:p>
          <a:p>
            <a:pPr algn="just"/>
            <a:endParaRPr lang="es-ES" sz="2000" dirty="0" smtClean="0">
              <a:latin typeface="Arial" pitchFamily="34" charset="0"/>
              <a:cs typeface="Arial" pitchFamily="34" charset="0"/>
            </a:endParaRPr>
          </a:p>
          <a:p>
            <a:pPr marL="457200" indent="-457200" algn="just">
              <a:buAutoNum type="arabicPeriod"/>
            </a:pPr>
            <a:r>
              <a:rPr lang="es-ES" sz="2000" dirty="0" smtClean="0"/>
              <a:t>¿Qué consecuencias tiene el querer no sentir o expresar esa emoción y reprimirla? (pregúntate ¿tiene algún impacto en mi salud?, ¿cómo experimento la emoción cuando la reprimo?) ________________________________________________________________</a:t>
            </a:r>
          </a:p>
          <a:p>
            <a:pPr marL="457200" indent="-457200" algn="just">
              <a:buAutoNum type="arabicPeriod"/>
            </a:pPr>
            <a:r>
              <a:rPr lang="es-ES" sz="2000" dirty="0" smtClean="0"/>
              <a:t>¿Consideras que cuando reprimes la emoción, ésta interfiere en tu desempeño académico?._______________________________________________________</a:t>
            </a:r>
          </a:p>
          <a:p>
            <a:pPr marL="457200" indent="-457200" algn="just">
              <a:buAutoNum type="arabicPeriod"/>
            </a:pPr>
            <a:r>
              <a:rPr lang="es-ES" sz="2000" dirty="0" smtClean="0"/>
              <a:t>¿Cómo afecta reprimir tus emociones en tus relaciones con familiares, amigos y profesores?________________________________________________________</a:t>
            </a:r>
          </a:p>
          <a:p>
            <a:pPr marL="457200" indent="-457200" algn="just">
              <a:buAutoNum type="arabicPeriod"/>
            </a:pPr>
            <a:endParaRPr lang="es-MX" sz="2400" dirty="0" smtClean="0"/>
          </a:p>
          <a:p>
            <a:pPr algn="just"/>
            <a:endParaRPr lang="es-ES" sz="2400" dirty="0" smtClean="0">
              <a:latin typeface="Arial" pitchFamily="34" charset="0"/>
              <a:cs typeface="Arial" pitchFamily="34" charset="0"/>
            </a:endParaRPr>
          </a:p>
          <a:p>
            <a:pPr marL="363538"/>
            <a:endParaRPr lang="en-US" sz="1200" dirty="0"/>
          </a:p>
        </p:txBody>
      </p:sp>
      <p:sp>
        <p:nvSpPr>
          <p:cNvPr id="3" name="object 8">
            <a:extLst>
              <a:ext uri="{FF2B5EF4-FFF2-40B4-BE49-F238E27FC236}">
                <a16:creationId xmlns:a16="http://schemas.microsoft.com/office/drawing/2014/main" xmlns="" id="{43BD8204-512F-F449-8C88-0469A1952012}"/>
              </a:ext>
            </a:extLst>
          </p:cNvPr>
          <p:cNvSpPr/>
          <p:nvPr/>
        </p:nvSpPr>
        <p:spPr>
          <a:xfrm>
            <a:off x="381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5" name="Rectangle 4">
            <a:extLst>
              <a:ext uri="{FF2B5EF4-FFF2-40B4-BE49-F238E27FC236}">
                <a16:creationId xmlns:a16="http://schemas.microsoft.com/office/drawing/2014/main" xmlns="" id="{A427BBAB-229C-6A48-89CA-BF841E69E54E}"/>
              </a:ext>
            </a:extLst>
          </p:cNvPr>
          <p:cNvSpPr/>
          <p:nvPr/>
        </p:nvSpPr>
        <p:spPr>
          <a:xfrm>
            <a:off x="7340238" y="152400"/>
            <a:ext cx="927177" cy="369332"/>
          </a:xfrm>
          <a:prstGeom prst="rect">
            <a:avLst/>
          </a:prstGeom>
        </p:spPr>
        <p:txBody>
          <a:bodyPr wrap="none">
            <a:spAutoFit/>
          </a:bodyPr>
          <a:lstStyle/>
          <a:p>
            <a:pPr marL="14941">
              <a:spcBef>
                <a:spcPts val="447"/>
              </a:spcBef>
            </a:pPr>
            <a:r>
              <a:rPr lang="en-US" sz="1800" b="1" spc="-5" dirty="0" smtClean="0">
                <a:solidFill>
                  <a:srgbClr val="00B050"/>
                </a:solidFill>
                <a:latin typeface="Soberana Sans"/>
                <a:cs typeface="Soberana Sans"/>
              </a:rPr>
              <a:t>10 </a:t>
            </a:r>
            <a:r>
              <a:rPr lang="en-US" sz="1800" b="1" spc="-5" dirty="0">
                <a:solidFill>
                  <a:srgbClr val="00B050"/>
                </a:solidFill>
                <a:latin typeface="Soberana Sans"/>
                <a:cs typeface="Soberana Sans"/>
              </a:rPr>
              <a:t>min</a:t>
            </a:r>
            <a:endParaRPr lang="en-US" sz="1800" dirty="0">
              <a:solidFill>
                <a:srgbClr val="00B050"/>
              </a:solidFill>
              <a:latin typeface="Soberana Sans"/>
              <a:cs typeface="Soberana Sans"/>
            </a:endParaRPr>
          </a:p>
        </p:txBody>
      </p:sp>
      <p:pic>
        <p:nvPicPr>
          <p:cNvPr id="6"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553200" y="0"/>
            <a:ext cx="685800" cy="685800"/>
          </a:xfrm>
          <a:prstGeom prst="rect">
            <a:avLst/>
          </a:prstGeom>
        </p:spPr>
      </p:pic>
    </p:spTree>
    <p:extLst>
      <p:ext uri="{BB962C8B-B14F-4D97-AF65-F5344CB8AC3E}">
        <p14:creationId xmlns:p14="http://schemas.microsoft.com/office/powerpoint/2010/main" xmlns="" val="3827032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8">
            <a:extLst>
              <a:ext uri="{FF2B5EF4-FFF2-40B4-BE49-F238E27FC236}">
                <a16:creationId xmlns:a16="http://schemas.microsoft.com/office/drawing/2014/main" xmlns="" id="{93C68F64-59BF-4540-9459-4FC4E983006E}"/>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8" name="object 8">
            <a:extLst>
              <a:ext uri="{FF2B5EF4-FFF2-40B4-BE49-F238E27FC236}">
                <a16:creationId xmlns:a16="http://schemas.microsoft.com/office/drawing/2014/main" xmlns="" id="{136C9A33-2B37-1047-8B7D-A3B7227698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7" name="Rectangle 1">
            <a:extLst>
              <a:ext uri="{FF2B5EF4-FFF2-40B4-BE49-F238E27FC236}">
                <a16:creationId xmlns:a16="http://schemas.microsoft.com/office/drawing/2014/main" xmlns="" id="{3224F731-B888-5F47-8F28-25747EE91283}"/>
              </a:ext>
            </a:extLst>
          </p:cNvPr>
          <p:cNvSpPr/>
          <p:nvPr/>
        </p:nvSpPr>
        <p:spPr>
          <a:xfrm>
            <a:off x="831376" y="2035314"/>
            <a:ext cx="7315200" cy="707886"/>
          </a:xfrm>
          <a:prstGeom prst="rect">
            <a:avLst/>
          </a:prstGeom>
        </p:spPr>
        <p:txBody>
          <a:bodyPr wrap="square">
            <a:spAutoFit/>
          </a:bodyPr>
          <a:lstStyle/>
          <a:p>
            <a:pPr marL="14941">
              <a:spcBef>
                <a:spcPts val="447"/>
              </a:spcBef>
            </a:pPr>
            <a:r>
              <a:rPr lang="en-US" sz="4000" dirty="0">
                <a:latin typeface="Soberana Sans" panose="02000000000000000000" pitchFamily="50" charset="0"/>
                <a:cs typeface="Soberana Sans"/>
              </a:rPr>
              <a:t>Lean el </a:t>
            </a:r>
            <a:r>
              <a:rPr lang="en-US" sz="4000" dirty="0" err="1">
                <a:latin typeface="Soberana Sans" panose="02000000000000000000" pitchFamily="50" charset="0"/>
                <a:cs typeface="Soberana Sans"/>
              </a:rPr>
              <a:t>resumen</a:t>
            </a:r>
            <a:r>
              <a:rPr lang="en-US" sz="4000" dirty="0">
                <a:latin typeface="Soberana Sans" panose="02000000000000000000" pitchFamily="50" charset="0"/>
                <a:cs typeface="Soberana Sans"/>
              </a:rPr>
              <a:t> de la </a:t>
            </a:r>
            <a:r>
              <a:rPr lang="en-US" sz="4000" dirty="0" err="1">
                <a:latin typeface="Soberana Sans" panose="02000000000000000000" pitchFamily="50" charset="0"/>
                <a:cs typeface="Soberana Sans"/>
              </a:rPr>
              <a:t>lección</a:t>
            </a:r>
            <a:r>
              <a:rPr lang="en-US" sz="4000" dirty="0">
                <a:latin typeface="Soberana Sans" panose="02000000000000000000" pitchFamily="50" charset="0"/>
                <a:cs typeface="Soberana Sans"/>
              </a:rPr>
              <a:t>. </a:t>
            </a:r>
          </a:p>
        </p:txBody>
      </p:sp>
      <p:pic>
        <p:nvPicPr>
          <p:cNvPr id="9"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p:spPr>
      </p:pic>
      <p:sp>
        <p:nvSpPr>
          <p:cNvPr id="10" name="Rectangle 5">
            <a:extLst>
              <a:ext uri="{FF2B5EF4-FFF2-40B4-BE49-F238E27FC236}">
                <a16:creationId xmlns:a16="http://schemas.microsoft.com/office/drawing/2014/main" xmlns="" id="{D1CFC133-6661-3D4A-85BC-781A23F5A41A}"/>
              </a:ext>
            </a:extLst>
          </p:cNvPr>
          <p:cNvSpPr/>
          <p:nvPr/>
        </p:nvSpPr>
        <p:spPr>
          <a:xfrm>
            <a:off x="7340238" y="501134"/>
            <a:ext cx="1113766" cy="477054"/>
          </a:xfrm>
          <a:prstGeom prst="rect">
            <a:avLst/>
          </a:prstGeom>
        </p:spPr>
        <p:txBody>
          <a:bodyPr wrap="none">
            <a:spAutoFit/>
          </a:bodyPr>
          <a:lstStyle/>
          <a:p>
            <a:pPr marL="14941">
              <a:spcBef>
                <a:spcPts val="447"/>
              </a:spcBef>
            </a:pPr>
            <a:r>
              <a:rPr lang="en-US" sz="2500" b="1" spc="-5" dirty="0">
                <a:solidFill>
                  <a:schemeClr val="tx2">
                    <a:lumMod val="60000"/>
                    <a:lumOff val="40000"/>
                  </a:schemeClr>
                </a:solidFill>
                <a:latin typeface="Soberana Sans"/>
                <a:cs typeface="Soberana Sans"/>
              </a:rPr>
              <a:t>1 min</a:t>
            </a:r>
            <a:endParaRPr lang="en-US" sz="2500" dirty="0">
              <a:solidFill>
                <a:schemeClr val="tx2">
                  <a:lumMod val="60000"/>
                  <a:lumOff val="40000"/>
                </a:schemeClr>
              </a:solidFill>
              <a:latin typeface="Soberana Sans"/>
              <a:cs typeface="Soberana Sans"/>
            </a:endParaRPr>
          </a:p>
        </p:txBody>
      </p:sp>
      <p:pic>
        <p:nvPicPr>
          <p:cNvPr id="11" name="Picture 10">
            <a:extLst>
              <a:ext uri="{FF2B5EF4-FFF2-40B4-BE49-F238E27FC236}">
                <a16:creationId xmlns:a16="http://schemas.microsoft.com/office/drawing/2014/main" xmlns="" id="{11DF9C62-BFF4-B84B-8FD8-BDBDA2B860D1}"/>
              </a:ext>
            </a:extLst>
          </p:cNvPr>
          <p:cNvPicPr>
            <a:picLocks noChangeAspect="1"/>
          </p:cNvPicPr>
          <p:nvPr/>
        </p:nvPicPr>
        <p:blipFill>
          <a:blip r:embed="rId3" cstate="print">
            <a:duotone>
              <a:schemeClr val="accent1">
                <a:shade val="45000"/>
                <a:satMod val="135000"/>
              </a:schemeClr>
              <a:prstClr val="white"/>
            </a:duotone>
          </a:blip>
          <a:stretch>
            <a:fillRect/>
          </a:stretch>
        </p:blipFill>
        <p:spPr>
          <a:xfrm>
            <a:off x="820057" y="4191000"/>
            <a:ext cx="1943100" cy="2527300"/>
          </a:xfrm>
          <a:prstGeom prst="rect">
            <a:avLst/>
          </a:prstGeom>
          <a:solidFill>
            <a:schemeClr val="accent6">
              <a:lumMod val="75000"/>
            </a:schemeClr>
          </a:solidFill>
        </p:spPr>
      </p:pic>
    </p:spTree>
    <p:extLst>
      <p:ext uri="{BB962C8B-B14F-4D97-AF65-F5344CB8AC3E}">
        <p14:creationId xmlns:p14="http://schemas.microsoft.com/office/powerpoint/2010/main" xmlns="" val="128907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228600" y="586800"/>
            <a:ext cx="8763000" cy="6637715"/>
          </a:xfrm>
          <a:prstGeom prst="rect">
            <a:avLst/>
          </a:prstGeom>
        </p:spPr>
        <p:txBody>
          <a:bodyPr wrap="square">
            <a:spAutoFit/>
          </a:bodyPr>
          <a:lstStyle/>
          <a:p>
            <a:pPr marL="14941">
              <a:spcBef>
                <a:spcPts val="447"/>
              </a:spcBef>
            </a:pPr>
            <a:r>
              <a:rPr lang="en-US" sz="4000" b="1" spc="-5" dirty="0" smtClean="0">
                <a:solidFill>
                  <a:srgbClr val="00B050"/>
                </a:solidFill>
                <a:latin typeface="Soberana Sans"/>
                <a:cs typeface="Soberana Sans"/>
              </a:rPr>
              <a:t>RESUMEN</a:t>
            </a:r>
            <a:r>
              <a:rPr lang="en-US" sz="4000" b="1" dirty="0" smtClean="0">
                <a:solidFill>
                  <a:srgbClr val="00B050"/>
                </a:solidFill>
                <a:latin typeface="Soberana Sans"/>
                <a:cs typeface="Soberana Sans"/>
              </a:rPr>
              <a:t>.</a:t>
            </a:r>
          </a:p>
          <a:p>
            <a:pPr marL="14941">
              <a:spcBef>
                <a:spcPts val="447"/>
              </a:spcBef>
            </a:pPr>
            <a:r>
              <a:rPr lang="es-MX" sz="1800" dirty="0" smtClean="0"/>
              <a:t>Pida que un estudiante lo lea en voz alta y destaque que en las próximas lecciones de autorregulación aprenderemos técnicas que nos ayudarán a regular las emociones, sin necesidad de reprimirlas.</a:t>
            </a:r>
            <a:endParaRPr lang="en-US" sz="1800" dirty="0"/>
          </a:p>
          <a:p>
            <a:pPr algn="just"/>
            <a:endParaRPr lang="es-MX" sz="2400" dirty="0" smtClean="0"/>
          </a:p>
          <a:p>
            <a:pPr algn="just"/>
            <a:r>
              <a:rPr lang="es-MX" sz="2000" dirty="0" smtClean="0">
                <a:solidFill>
                  <a:schemeClr val="accent3">
                    <a:lumMod val="75000"/>
                  </a:schemeClr>
                </a:solidFill>
                <a:latin typeface="Arial" pitchFamily="34" charset="0"/>
                <a:cs typeface="Arial" pitchFamily="34" charset="0"/>
              </a:rPr>
              <a:t>Habrá ocasiones en las cuales reprimir las emociones, sea la única forma de regularlas e, incluso, pueda ser útil para determinadas situaciones. Sin embargo, es fundamental no perder de vista que reprimir nuestras emociones trae consigo ciertas desventajas que impactan en diferentes aspectos de nuestra vida. </a:t>
            </a:r>
          </a:p>
          <a:p>
            <a:pPr algn="just"/>
            <a:endParaRPr lang="es-MX" sz="2000" dirty="0" smtClean="0">
              <a:latin typeface="Arial" pitchFamily="34" charset="0"/>
              <a:cs typeface="Arial" pitchFamily="34" charset="0"/>
            </a:endParaRPr>
          </a:p>
          <a:p>
            <a:pPr algn="just"/>
            <a:r>
              <a:rPr lang="es-MX" sz="2000" dirty="0" smtClean="0">
                <a:solidFill>
                  <a:srgbClr val="00B050"/>
                </a:solidFill>
                <a:latin typeface="Arial" pitchFamily="34" charset="0"/>
                <a:cs typeface="Arial" pitchFamily="34" charset="0"/>
              </a:rPr>
              <a:t>Además, afectará nuestro bienestar emocional a corto, mediano y largo plazos. Al no querer sentir, negar o no expresar las emociones que experimentamos éstas continuarán sin resolverse y tomarán más </a:t>
            </a:r>
            <a:r>
              <a:rPr lang="es-MX" sz="2400" dirty="0" smtClean="0">
                <a:solidFill>
                  <a:srgbClr val="00B050"/>
                </a:solidFill>
                <a:latin typeface="Arial" pitchFamily="34" charset="0"/>
                <a:cs typeface="Arial" pitchFamily="34" charset="0"/>
              </a:rPr>
              <a:t>fuerza. Por el contrario, no reprimir las emociones nos permitirá conocerlas y así podremos aprender a regularlas eficazmente.</a:t>
            </a:r>
          </a:p>
          <a:p>
            <a:pPr algn="just"/>
            <a:endParaRPr lang="es-MX" sz="2400" dirty="0" smtClean="0">
              <a:latin typeface="Arial" pitchFamily="34" charset="0"/>
              <a:cs typeface="Arial" pitchFamily="34" charset="0"/>
            </a:endParaRPr>
          </a:p>
          <a:p>
            <a:pPr algn="just"/>
            <a:endParaRPr lang="es-MX" sz="2400" dirty="0" smtClean="0"/>
          </a:p>
          <a:p>
            <a:pPr algn="just"/>
            <a:endParaRPr lang="en-US" sz="2400" dirty="0" smtClean="0">
              <a:latin typeface="Soberana Sans" panose="02000000000000000000" pitchFamily="2" charset="77"/>
            </a:endParaRPr>
          </a:p>
        </p:txBody>
      </p:sp>
      <p:sp>
        <p:nvSpPr>
          <p:cNvPr id="3" name="object 8">
            <a:extLst>
              <a:ext uri="{FF2B5EF4-FFF2-40B4-BE49-F238E27FC236}">
                <a16:creationId xmlns:a16="http://schemas.microsoft.com/office/drawing/2014/main" xmlns=""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5" name="Rectangle 4">
            <a:extLst>
              <a:ext uri="{FF2B5EF4-FFF2-40B4-BE49-F238E27FC236}">
                <a16:creationId xmlns:a16="http://schemas.microsoft.com/office/drawing/2014/main" xmlns="" id="{A427BBAB-229C-6A48-89CA-BF841E69E54E}"/>
              </a:ext>
            </a:extLst>
          </p:cNvPr>
          <p:cNvSpPr/>
          <p:nvPr/>
        </p:nvSpPr>
        <p:spPr>
          <a:xfrm>
            <a:off x="7340238" y="501134"/>
            <a:ext cx="1035220" cy="477054"/>
          </a:xfrm>
          <a:prstGeom prst="rect">
            <a:avLst/>
          </a:prstGeom>
        </p:spPr>
        <p:txBody>
          <a:bodyPr wrap="none">
            <a:spAutoFit/>
          </a:bodyPr>
          <a:lstStyle/>
          <a:p>
            <a:pPr marL="14941">
              <a:spcBef>
                <a:spcPts val="447"/>
              </a:spcBef>
            </a:pPr>
            <a:r>
              <a:rPr lang="en-US" sz="2500" b="1" spc="-5" dirty="0">
                <a:solidFill>
                  <a:srgbClr val="00B050"/>
                </a:solidFill>
                <a:latin typeface="Soberana Sans"/>
                <a:cs typeface="Soberana Sans"/>
              </a:rPr>
              <a:t>8</a:t>
            </a:r>
            <a:r>
              <a:rPr lang="en-US" sz="2500" b="1" spc="-5" dirty="0" smtClean="0">
                <a:solidFill>
                  <a:srgbClr val="00B050"/>
                </a:solidFill>
                <a:latin typeface="Soberana Sans"/>
                <a:cs typeface="Soberana Sans"/>
              </a:rPr>
              <a:t> </a:t>
            </a:r>
            <a:r>
              <a:rPr lang="en-US" sz="2500" b="1" spc="-5" dirty="0">
                <a:solidFill>
                  <a:srgbClr val="00B050"/>
                </a:solidFill>
                <a:latin typeface="Soberana Sans"/>
                <a:cs typeface="Soberana Sans"/>
              </a:rPr>
              <a:t>min</a:t>
            </a:r>
            <a:endParaRPr lang="en-US" sz="2500" dirty="0">
              <a:solidFill>
                <a:srgbClr val="00B050"/>
              </a:solidFill>
              <a:latin typeface="Soberana Sans"/>
              <a:cs typeface="Soberana Sans"/>
            </a:endParaRPr>
          </a:p>
        </p:txBody>
      </p:sp>
      <p:pic>
        <p:nvPicPr>
          <p:cNvPr id="6"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a:ln>
            <a:solidFill>
              <a:srgbClr val="92D050"/>
            </a:solidFill>
          </a:ln>
        </p:spPr>
      </p:pic>
    </p:spTree>
    <p:extLst>
      <p:ext uri="{BB962C8B-B14F-4D97-AF65-F5344CB8AC3E}">
        <p14:creationId xmlns:p14="http://schemas.microsoft.com/office/powerpoint/2010/main" xmlns="" val="2395081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a16="http://schemas.microsoft.com/office/drawing/2014/main" xmlns=""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a16="http://schemas.microsoft.com/office/drawing/2014/main" xmlns=""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60000"/>
              <a:lumOff val="40000"/>
            </a:schemeClr>
          </a:solidFill>
        </p:spPr>
        <p:txBody>
          <a:bodyPr wrap="square" lIns="0" tIns="0" rIns="0" bIns="0" rtlCol="0"/>
          <a:lstStyle/>
          <a:p>
            <a:endParaRPr sz="1900"/>
          </a:p>
        </p:txBody>
      </p:sp>
      <p:sp>
        <p:nvSpPr>
          <p:cNvPr id="4" name="object 9">
            <a:extLst>
              <a:ext uri="{FF2B5EF4-FFF2-40B4-BE49-F238E27FC236}">
                <a16:creationId xmlns:a16="http://schemas.microsoft.com/office/drawing/2014/main" xmlns="" id="{442181FA-95F4-AD46-A6C4-B05EF93DD585}"/>
              </a:ext>
            </a:extLst>
          </p:cNvPr>
          <p:cNvSpPr/>
          <p:nvPr/>
        </p:nvSpPr>
        <p:spPr>
          <a:xfrm>
            <a:off x="685800" y="533400"/>
            <a:ext cx="7634507" cy="5055208"/>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endParaRPr sz="1900"/>
          </a:p>
        </p:txBody>
      </p:sp>
      <p:sp>
        <p:nvSpPr>
          <p:cNvPr id="5" name="object 10">
            <a:extLst>
              <a:ext uri="{FF2B5EF4-FFF2-40B4-BE49-F238E27FC236}">
                <a16:creationId xmlns:a16="http://schemas.microsoft.com/office/drawing/2014/main" xmlns=""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3">
              <a:lumMod val="75000"/>
            </a:schemeClr>
          </a:solidFill>
        </p:spPr>
        <p:txBody>
          <a:bodyPr wrap="square" lIns="0" tIns="0" rIns="0" bIns="0" rtlCol="0"/>
          <a:lstStyle/>
          <a:p>
            <a:endParaRPr sz="1900"/>
          </a:p>
        </p:txBody>
      </p:sp>
      <p:sp>
        <p:nvSpPr>
          <p:cNvPr id="6" name="object 34">
            <a:extLst>
              <a:ext uri="{FF2B5EF4-FFF2-40B4-BE49-F238E27FC236}">
                <a16:creationId xmlns:a16="http://schemas.microsoft.com/office/drawing/2014/main" xmlns="" id="{E754D0E2-1A68-F040-940E-A10FFF65897C}"/>
              </a:ext>
            </a:extLst>
          </p:cNvPr>
          <p:cNvSpPr txBox="1"/>
          <p:nvPr/>
        </p:nvSpPr>
        <p:spPr>
          <a:xfrm>
            <a:off x="943708" y="-76200"/>
            <a:ext cx="5147383" cy="445974"/>
          </a:xfrm>
          <a:prstGeom prst="rect">
            <a:avLst/>
          </a:prstGeom>
        </p:spPr>
        <p:txBody>
          <a:bodyPr vert="horz" wrap="square" lIns="0" tIns="14941" rIns="0" bIns="0" rtlCol="0">
            <a:spAutoFit/>
          </a:bodyPr>
          <a:lstStyle/>
          <a:p>
            <a:pPr marL="14941">
              <a:spcBef>
                <a:spcPts val="117"/>
              </a:spcBef>
            </a:pPr>
            <a:r>
              <a:rPr lang="es-ES" sz="2800" b="1" spc="-5" dirty="0" smtClean="0">
                <a:solidFill>
                  <a:srgbClr val="FFFFFF"/>
                </a:solidFill>
                <a:latin typeface="Soberana Sans"/>
                <a:cs typeface="Soberana Sans"/>
              </a:rPr>
              <a:t>Para tu vida diaria</a:t>
            </a:r>
            <a:endParaRPr sz="2800" dirty="0">
              <a:latin typeface="Soberana Sans"/>
              <a:cs typeface="Soberana Sans"/>
            </a:endParaRPr>
          </a:p>
        </p:txBody>
      </p:sp>
      <p:sp>
        <p:nvSpPr>
          <p:cNvPr id="7" name="object 35">
            <a:extLst>
              <a:ext uri="{FF2B5EF4-FFF2-40B4-BE49-F238E27FC236}">
                <a16:creationId xmlns:a16="http://schemas.microsoft.com/office/drawing/2014/main" xmlns="" id="{7AA2F7C0-3915-F041-9113-36F645B9863A}"/>
              </a:ext>
            </a:extLst>
          </p:cNvPr>
          <p:cNvSpPr txBox="1"/>
          <p:nvPr/>
        </p:nvSpPr>
        <p:spPr>
          <a:xfrm>
            <a:off x="228600" y="399420"/>
            <a:ext cx="8763000" cy="6562581"/>
          </a:xfrm>
          <a:prstGeom prst="rect">
            <a:avLst/>
          </a:prstGeom>
        </p:spPr>
        <p:txBody>
          <a:bodyPr vert="horz" wrap="square" lIns="0" tIns="62753" rIns="0" bIns="0" rtlCol="0">
            <a:spAutoFit/>
          </a:bodyPr>
          <a:lstStyle/>
          <a:p>
            <a:pPr marR="5080" algn="just">
              <a:spcBef>
                <a:spcPts val="100"/>
              </a:spcBef>
            </a:pPr>
            <a:r>
              <a:rPr lang="en-US" sz="2000" b="1" spc="-15" dirty="0" err="1" smtClean="0">
                <a:latin typeface="Soberana Sans" panose="02000000000000000000" pitchFamily="2" charset="77"/>
                <a:cs typeface="Soberana Sans"/>
              </a:rPr>
              <a:t>Diario</a:t>
            </a:r>
            <a:r>
              <a:rPr lang="en-US" sz="2000" b="1" spc="-15" dirty="0" smtClean="0">
                <a:latin typeface="Soberana Sans" panose="02000000000000000000" pitchFamily="2" charset="77"/>
                <a:cs typeface="Soberana Sans"/>
              </a:rPr>
              <a:t> de </a:t>
            </a:r>
            <a:r>
              <a:rPr lang="en-US" sz="2000" b="1" spc="-15" dirty="0" err="1" smtClean="0">
                <a:latin typeface="Soberana Sans" panose="02000000000000000000" pitchFamily="2" charset="77"/>
                <a:cs typeface="Soberana Sans"/>
              </a:rPr>
              <a:t>emociones</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te</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invitamos</a:t>
            </a:r>
            <a:r>
              <a:rPr lang="en-US" sz="2000" spc="-15" dirty="0" smtClean="0">
                <a:latin typeface="Soberana Sans" panose="02000000000000000000" pitchFamily="2" charset="77"/>
                <a:cs typeface="Soberana Sans"/>
              </a:rPr>
              <a:t> a </a:t>
            </a:r>
            <a:r>
              <a:rPr lang="en-US" sz="2000" spc="-15" dirty="0" err="1" smtClean="0">
                <a:latin typeface="Soberana Sans" panose="02000000000000000000" pitchFamily="2" charset="77"/>
                <a:cs typeface="Soberana Sans"/>
              </a:rPr>
              <a:t>escribir</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sobre</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tus</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emociones</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Puedes</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utilizarlo</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como</a:t>
            </a:r>
            <a:r>
              <a:rPr lang="en-US" sz="2000" spc="-15" dirty="0" smtClean="0">
                <a:latin typeface="Soberana Sans" panose="02000000000000000000" pitchFamily="2" charset="77"/>
                <a:cs typeface="Soberana Sans"/>
              </a:rPr>
              <a:t> un </a:t>
            </a:r>
            <a:r>
              <a:rPr lang="en-US" sz="2000" spc="-15" dirty="0" err="1" smtClean="0">
                <a:latin typeface="Soberana Sans" panose="02000000000000000000" pitchFamily="2" charset="77"/>
                <a:cs typeface="Soberana Sans"/>
              </a:rPr>
              <a:t>recurso</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para</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ir</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regulando</a:t>
            </a:r>
            <a:r>
              <a:rPr lang="en-US" sz="2000" spc="-15" dirty="0" smtClean="0">
                <a:latin typeface="Soberana Sans" panose="02000000000000000000" pitchFamily="2" charset="77"/>
                <a:cs typeface="Soberana Sans"/>
              </a:rPr>
              <a:t> lo </a:t>
            </a:r>
            <a:r>
              <a:rPr lang="en-US" sz="2000" spc="-15" dirty="0" err="1" smtClean="0">
                <a:latin typeface="Soberana Sans" panose="02000000000000000000" pitchFamily="2" charset="77"/>
                <a:cs typeface="Soberana Sans"/>
              </a:rPr>
              <a:t>que</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ocurra</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dentro</a:t>
            </a:r>
            <a:r>
              <a:rPr lang="en-US" sz="2000" spc="-15" dirty="0" smtClean="0">
                <a:latin typeface="Soberana Sans" panose="02000000000000000000" pitchFamily="2" charset="77"/>
                <a:cs typeface="Soberana Sans"/>
              </a:rPr>
              <a:t> de </a:t>
            </a:r>
            <a:r>
              <a:rPr lang="en-US" sz="2000" spc="-15" dirty="0" err="1" smtClean="0">
                <a:latin typeface="Soberana Sans" panose="02000000000000000000" pitchFamily="2" charset="77"/>
                <a:cs typeface="Soberana Sans"/>
              </a:rPr>
              <a:t>tu</a:t>
            </a:r>
            <a:r>
              <a:rPr lang="en-US" sz="2000" spc="-15" dirty="0" smtClean="0">
                <a:latin typeface="Soberana Sans" panose="02000000000000000000" pitchFamily="2" charset="77"/>
                <a:cs typeface="Soberana Sans"/>
              </a:rPr>
              <a:t> olla de </a:t>
            </a:r>
            <a:r>
              <a:rPr lang="en-US" sz="2000" spc="-15" dirty="0" err="1" smtClean="0">
                <a:latin typeface="Soberana Sans" panose="02000000000000000000" pitchFamily="2" charset="77"/>
                <a:cs typeface="Soberana Sans"/>
              </a:rPr>
              <a:t>presión</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Haslo</a:t>
            </a:r>
            <a:r>
              <a:rPr lang="en-US" sz="2000" spc="-15" dirty="0" smtClean="0">
                <a:latin typeface="Soberana Sans" panose="02000000000000000000" pitchFamily="2" charset="77"/>
                <a:cs typeface="Soberana Sans"/>
              </a:rPr>
              <a:t> en el </a:t>
            </a:r>
            <a:r>
              <a:rPr lang="en-US" sz="2000" spc="-15" dirty="0" err="1" smtClean="0">
                <a:latin typeface="Soberana Sans" panose="02000000000000000000" pitchFamily="2" charset="77"/>
                <a:cs typeface="Soberana Sans"/>
              </a:rPr>
              <a:t>momento</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que</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consideres</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necesario</a:t>
            </a:r>
            <a:r>
              <a:rPr lang="en-US" sz="2000" spc="-15" dirty="0" smtClean="0">
                <a:latin typeface="Soberana Sans" panose="02000000000000000000" pitchFamily="2" charset="77"/>
                <a:cs typeface="Soberana Sans"/>
              </a:rPr>
              <a:t>. Es </a:t>
            </a:r>
            <a:r>
              <a:rPr lang="en-US" sz="2000" spc="-15" dirty="0" err="1" smtClean="0">
                <a:latin typeface="Soberana Sans" panose="02000000000000000000" pitchFamily="2" charset="77"/>
                <a:cs typeface="Soberana Sans"/>
              </a:rPr>
              <a:t>una</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reflexión</a:t>
            </a:r>
            <a:r>
              <a:rPr lang="en-US" sz="2000" spc="-15" dirty="0" smtClean="0">
                <a:latin typeface="Soberana Sans" panose="02000000000000000000" pitchFamily="2" charset="77"/>
                <a:cs typeface="Soberana Sans"/>
              </a:rPr>
              <a:t> personal, </a:t>
            </a:r>
            <a:r>
              <a:rPr lang="en-US" sz="2000" spc="-15" dirty="0" err="1" smtClean="0">
                <a:latin typeface="Soberana Sans" panose="02000000000000000000" pitchFamily="2" charset="77"/>
                <a:cs typeface="Soberana Sans"/>
              </a:rPr>
              <a:t>solamente</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para</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tus</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ojos</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Escribe</a:t>
            </a:r>
            <a:r>
              <a:rPr lang="en-US" sz="2000" spc="-15" dirty="0" smtClean="0">
                <a:latin typeface="Soberana Sans" panose="02000000000000000000" pitchFamily="2" charset="77"/>
                <a:cs typeface="Soberana Sans"/>
              </a:rPr>
              <a:t> en </a:t>
            </a:r>
            <a:r>
              <a:rPr lang="en-US" sz="2000" spc="-15" dirty="0" err="1" smtClean="0">
                <a:latin typeface="Soberana Sans" panose="02000000000000000000" pitchFamily="2" charset="77"/>
                <a:cs typeface="Soberana Sans"/>
              </a:rPr>
              <a:t>tu</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cuaderno</a:t>
            </a:r>
            <a:r>
              <a:rPr lang="en-US" sz="2000" spc="-15" dirty="0" smtClean="0">
                <a:latin typeface="Soberana Sans" panose="02000000000000000000" pitchFamily="2" charset="77"/>
                <a:cs typeface="Soberana Sans"/>
              </a:rPr>
              <a:t> o en </a:t>
            </a:r>
            <a:r>
              <a:rPr lang="en-US" sz="2000" spc="-15" dirty="0" err="1" smtClean="0">
                <a:latin typeface="Soberana Sans" panose="02000000000000000000" pitchFamily="2" charset="77"/>
                <a:cs typeface="Soberana Sans"/>
              </a:rPr>
              <a:t>una</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hoja</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blanca</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durante</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tres</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minutos</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seguidos</a:t>
            </a:r>
            <a:r>
              <a:rPr lang="en-US" sz="2000" spc="-15" dirty="0" smtClean="0">
                <a:latin typeface="Soberana Sans" panose="02000000000000000000" pitchFamily="2" charset="77"/>
                <a:cs typeface="Soberana Sans"/>
              </a:rPr>
              <a:t>, sin </a:t>
            </a:r>
            <a:r>
              <a:rPr lang="en-US" sz="2000" spc="-15" dirty="0" err="1" smtClean="0">
                <a:latin typeface="Soberana Sans" panose="02000000000000000000" pitchFamily="2" charset="77"/>
                <a:cs typeface="Soberana Sans"/>
              </a:rPr>
              <a:t>parar</a:t>
            </a:r>
            <a:r>
              <a:rPr lang="en-US" sz="2000" spc="-15" dirty="0" smtClean="0">
                <a:latin typeface="Soberana Sans" panose="02000000000000000000" pitchFamily="2" charset="77"/>
                <a:cs typeface="Soberana Sans"/>
              </a:rPr>
              <a:t> y sin </a:t>
            </a:r>
            <a:r>
              <a:rPr lang="en-US" sz="2000" spc="-15" dirty="0" err="1" smtClean="0">
                <a:latin typeface="Soberana Sans" panose="02000000000000000000" pitchFamily="2" charset="77"/>
                <a:cs typeface="Soberana Sans"/>
              </a:rPr>
              <a:t>preocuparte</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por</a:t>
            </a:r>
            <a:r>
              <a:rPr lang="en-US" sz="2000" spc="-15" dirty="0" smtClean="0">
                <a:latin typeface="Soberana Sans" panose="02000000000000000000" pitchFamily="2" charset="77"/>
                <a:cs typeface="Soberana Sans"/>
              </a:rPr>
              <a:t> lo </a:t>
            </a:r>
            <a:r>
              <a:rPr lang="en-US" sz="2000" spc="-15" dirty="0" err="1" smtClean="0">
                <a:latin typeface="Soberana Sans" panose="02000000000000000000" pitchFamily="2" charset="77"/>
                <a:cs typeface="Soberana Sans"/>
              </a:rPr>
              <a:t>que</a:t>
            </a:r>
            <a:r>
              <a:rPr lang="en-US" sz="2000" spc="-15" dirty="0" smtClean="0">
                <a:latin typeface="Soberana Sans" panose="02000000000000000000" pitchFamily="2" charset="77"/>
                <a:cs typeface="Soberana Sans"/>
              </a:rPr>
              <a:t> vas a </a:t>
            </a:r>
            <a:r>
              <a:rPr lang="en-US" sz="2000" spc="-15" dirty="0" err="1" smtClean="0">
                <a:latin typeface="Soberana Sans" panose="02000000000000000000" pitchFamily="2" charset="77"/>
                <a:cs typeface="Soberana Sans"/>
              </a:rPr>
              <a:t>escribir</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Puedes</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usar</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como</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apoyo</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para</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iniciar</a:t>
            </a:r>
            <a:r>
              <a:rPr lang="en-US" sz="2000" spc="-15" dirty="0" smtClean="0">
                <a:latin typeface="Soberana Sans" panose="02000000000000000000" pitchFamily="2" charset="77"/>
                <a:cs typeface="Soberana Sans"/>
              </a:rPr>
              <a:t> a </a:t>
            </a:r>
            <a:r>
              <a:rPr lang="en-US" sz="2000" spc="-15" dirty="0" err="1" smtClean="0">
                <a:latin typeface="Soberana Sans" panose="02000000000000000000" pitchFamily="2" charset="77"/>
                <a:cs typeface="Soberana Sans"/>
              </a:rPr>
              <a:t>escribir</a:t>
            </a:r>
            <a:r>
              <a:rPr lang="en-US" sz="2000" spc="-15" dirty="0" smtClean="0">
                <a:latin typeface="Soberana Sans" panose="02000000000000000000" pitchFamily="2" charset="77"/>
                <a:cs typeface="Soberana Sans"/>
              </a:rPr>
              <a:t> las </a:t>
            </a:r>
            <a:r>
              <a:rPr lang="en-US" sz="2000" spc="-15" dirty="0" err="1" smtClean="0">
                <a:latin typeface="Soberana Sans" panose="02000000000000000000" pitchFamily="2" charset="77"/>
                <a:cs typeface="Soberana Sans"/>
              </a:rPr>
              <a:t>frases</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que</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aparecen</a:t>
            </a:r>
            <a:r>
              <a:rPr lang="en-US" sz="2000" spc="-15" dirty="0" smtClean="0">
                <a:latin typeface="Soberana Sans" panose="02000000000000000000" pitchFamily="2" charset="77"/>
                <a:cs typeface="Soberana Sans"/>
              </a:rPr>
              <a:t> a </a:t>
            </a:r>
            <a:r>
              <a:rPr lang="en-US" sz="2000" spc="-15" dirty="0" err="1" smtClean="0">
                <a:latin typeface="Soberana Sans" panose="02000000000000000000" pitchFamily="2" charset="77"/>
                <a:cs typeface="Soberana Sans"/>
              </a:rPr>
              <a:t>continuación</a:t>
            </a:r>
            <a:r>
              <a:rPr lang="en-US" sz="2000" spc="-15" dirty="0" smtClean="0">
                <a:latin typeface="Soberana Sans" panose="02000000000000000000" pitchFamily="2" charset="77"/>
                <a:cs typeface="Soberana Sans"/>
              </a:rPr>
              <a:t>: </a:t>
            </a:r>
          </a:p>
          <a:p>
            <a:pPr marR="5080" algn="just">
              <a:spcBef>
                <a:spcPts val="100"/>
              </a:spcBef>
            </a:pPr>
            <a:r>
              <a:rPr lang="en-US" sz="2000" spc="-15" dirty="0" smtClean="0">
                <a:latin typeface="Soberana Sans" panose="02000000000000000000" pitchFamily="2" charset="77"/>
                <a:cs typeface="Soberana Sans"/>
              </a:rPr>
              <a:t>-Lo </a:t>
            </a:r>
            <a:r>
              <a:rPr lang="en-US" sz="2000" spc="-15" dirty="0" err="1" smtClean="0">
                <a:latin typeface="Soberana Sans" panose="02000000000000000000" pitchFamily="2" charset="77"/>
                <a:cs typeface="Soberana Sans"/>
              </a:rPr>
              <a:t>que</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estoy</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sintiendo</a:t>
            </a:r>
            <a:r>
              <a:rPr lang="en-US" sz="2000" spc="-15" dirty="0" smtClean="0">
                <a:latin typeface="Soberana Sans" panose="02000000000000000000" pitchFamily="2" charset="77"/>
                <a:cs typeface="Soberana Sans"/>
              </a:rPr>
              <a:t> en </a:t>
            </a:r>
            <a:r>
              <a:rPr lang="en-US" sz="2000" spc="-15" dirty="0" err="1" smtClean="0">
                <a:latin typeface="Soberana Sans" panose="02000000000000000000" pitchFamily="2" charset="77"/>
                <a:cs typeface="Soberana Sans"/>
              </a:rPr>
              <a:t>este</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momento</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es</a:t>
            </a:r>
            <a:r>
              <a:rPr lang="en-US" sz="2000" spc="-15" dirty="0" smtClean="0">
                <a:latin typeface="Soberana Sans" panose="02000000000000000000" pitchFamily="2" charset="77"/>
                <a:cs typeface="Soberana Sans"/>
              </a:rPr>
              <a:t>…</a:t>
            </a:r>
          </a:p>
          <a:p>
            <a:pPr marR="5080" algn="just">
              <a:spcBef>
                <a:spcPts val="100"/>
              </a:spcBef>
              <a:buFont typeface="Arial" pitchFamily="34" charset="0"/>
              <a:buChar char="•"/>
            </a:pPr>
            <a:r>
              <a:rPr lang="en-US" sz="2000" spc="-15" dirty="0" smtClean="0">
                <a:latin typeface="Soberana Sans" panose="02000000000000000000" pitchFamily="2" charset="77"/>
                <a:cs typeface="Soberana Sans"/>
              </a:rPr>
              <a:t>-</a:t>
            </a:r>
            <a:r>
              <a:rPr lang="en-US" sz="2000" spc="-15" dirty="0" err="1" smtClean="0">
                <a:latin typeface="Soberana Sans" panose="02000000000000000000" pitchFamily="2" charset="77"/>
                <a:cs typeface="Soberana Sans"/>
              </a:rPr>
              <a:t>Cuando</a:t>
            </a:r>
            <a:r>
              <a:rPr lang="en-US" sz="2000" spc="-15" dirty="0" smtClean="0">
                <a:latin typeface="Soberana Sans" panose="02000000000000000000" pitchFamily="2" charset="77"/>
                <a:cs typeface="Soberana Sans"/>
              </a:rPr>
              <a:t> me </a:t>
            </a:r>
            <a:r>
              <a:rPr lang="en-US" sz="2000" spc="-15" dirty="0" err="1" smtClean="0">
                <a:latin typeface="Soberana Sans" panose="02000000000000000000" pitchFamily="2" charset="77"/>
                <a:cs typeface="Soberana Sans"/>
              </a:rPr>
              <a:t>sentí</a:t>
            </a:r>
            <a:r>
              <a:rPr lang="en-US" sz="2000" spc="-15" dirty="0" smtClean="0">
                <a:latin typeface="Soberana Sans" panose="02000000000000000000" pitchFamily="2" charset="77"/>
                <a:cs typeface="Soberana Sans"/>
              </a:rPr>
              <a:t>…</a:t>
            </a:r>
          </a:p>
          <a:p>
            <a:pPr marR="5080" algn="just">
              <a:spcBef>
                <a:spcPts val="100"/>
              </a:spcBef>
              <a:buFont typeface="Arial" pitchFamily="34" charset="0"/>
              <a:buChar char="•"/>
            </a:pP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Estoy</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consciente</a:t>
            </a:r>
            <a:r>
              <a:rPr lang="en-US" sz="2000" spc="-15" dirty="0" smtClean="0">
                <a:latin typeface="Soberana Sans" panose="02000000000000000000" pitchFamily="2" charset="77"/>
                <a:cs typeface="Soberana Sans"/>
              </a:rPr>
              <a:t> de </a:t>
            </a:r>
            <a:r>
              <a:rPr lang="en-US" sz="2000" spc="-15" dirty="0" err="1" smtClean="0">
                <a:latin typeface="Soberana Sans" panose="02000000000000000000" pitchFamily="2" charset="77"/>
                <a:cs typeface="Soberana Sans"/>
              </a:rPr>
              <a:t>que</a:t>
            </a:r>
            <a:r>
              <a:rPr lang="en-US" sz="2000" spc="-15" dirty="0" smtClean="0">
                <a:latin typeface="Soberana Sans" panose="02000000000000000000" pitchFamily="2" charset="77"/>
                <a:cs typeface="Soberana Sans"/>
              </a:rPr>
              <a:t>…</a:t>
            </a:r>
          </a:p>
          <a:p>
            <a:pPr marR="5080" algn="just">
              <a:spcBef>
                <a:spcPts val="100"/>
              </a:spcBef>
              <a:buFont typeface="Arial" pitchFamily="34" charset="0"/>
              <a:buChar char="•"/>
            </a:pPr>
            <a:r>
              <a:rPr lang="en-US" sz="2000" spc="-15" dirty="0" smtClean="0">
                <a:latin typeface="Soberana Sans" panose="02000000000000000000" pitchFamily="2" charset="77"/>
                <a:cs typeface="Soberana Sans"/>
              </a:rPr>
              <a:t>Lo </a:t>
            </a:r>
            <a:r>
              <a:rPr lang="en-US" sz="2000" spc="-15" dirty="0" err="1" smtClean="0">
                <a:latin typeface="Soberana Sans" panose="02000000000000000000" pitchFamily="2" charset="77"/>
                <a:cs typeface="Soberana Sans"/>
              </a:rPr>
              <a:t>que</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más</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quisiera</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hoy</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es</a:t>
            </a:r>
            <a:r>
              <a:rPr lang="en-US" sz="2000" spc="-15" dirty="0" smtClean="0">
                <a:latin typeface="Soberana Sans" panose="02000000000000000000" pitchFamily="2" charset="77"/>
                <a:cs typeface="Soberana Sans"/>
              </a:rPr>
              <a:t>…</a:t>
            </a:r>
          </a:p>
          <a:p>
            <a:pPr marR="5080" algn="just">
              <a:spcBef>
                <a:spcPts val="100"/>
              </a:spcBef>
              <a:buFont typeface="Arial" pitchFamily="34" charset="0"/>
              <a:buChar char="•"/>
            </a:pPr>
            <a:r>
              <a:rPr lang="en-US" sz="2000" spc="-15" dirty="0" err="1" smtClean="0">
                <a:latin typeface="Soberana Sans" panose="02000000000000000000" pitchFamily="2" charset="77"/>
                <a:cs typeface="Soberana Sans"/>
              </a:rPr>
              <a:t>Registra</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cómo</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te</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sientes</a:t>
            </a:r>
            <a:r>
              <a:rPr lang="en-US" sz="2000" spc="-15" dirty="0" smtClean="0">
                <a:latin typeface="Soberana Sans" panose="02000000000000000000" pitchFamily="2" charset="77"/>
                <a:cs typeface="Soberana Sans"/>
              </a:rPr>
              <a:t>:</a:t>
            </a:r>
          </a:p>
          <a:p>
            <a:pPr marR="5080" algn="just">
              <a:spcBef>
                <a:spcPts val="100"/>
              </a:spcBef>
              <a:buFont typeface="Arial" pitchFamily="34" charset="0"/>
              <a:buChar char="•"/>
            </a:pPr>
            <a:r>
              <a:rPr lang="en-US" sz="2000" spc="-15" dirty="0" smtClean="0">
                <a:latin typeface="Soberana Sans" panose="02000000000000000000" pitchFamily="2" charset="77"/>
                <a:cs typeface="Soberana Sans"/>
              </a:rPr>
              <a:t>-antes de </a:t>
            </a:r>
            <a:r>
              <a:rPr lang="en-US" sz="2000" spc="-15" dirty="0" err="1" smtClean="0">
                <a:latin typeface="Soberana Sans" panose="02000000000000000000" pitchFamily="2" charset="77"/>
                <a:cs typeface="Soberana Sans"/>
              </a:rPr>
              <a:t>escribir</a:t>
            </a:r>
            <a:r>
              <a:rPr lang="en-US" sz="2000" spc="-15" dirty="0" smtClean="0">
                <a:latin typeface="Soberana Sans" panose="02000000000000000000" pitchFamily="2" charset="77"/>
                <a:cs typeface="Soberana Sans"/>
              </a:rPr>
              <a:t>:__________________________________</a:t>
            </a:r>
          </a:p>
          <a:p>
            <a:pPr marR="5080" algn="just">
              <a:spcBef>
                <a:spcPts val="100"/>
              </a:spcBef>
              <a:buFont typeface="Arial" pitchFamily="34" charset="0"/>
              <a:buChar char="•"/>
            </a:pPr>
            <a:r>
              <a:rPr lang="en-US" sz="2000" spc="-15" dirty="0" err="1" smtClean="0">
                <a:latin typeface="Soberana Sans" panose="02000000000000000000" pitchFamily="2" charset="77"/>
                <a:cs typeface="Soberana Sans"/>
              </a:rPr>
              <a:t>Despues</a:t>
            </a:r>
            <a:r>
              <a:rPr lang="en-US" sz="2000" spc="-15" dirty="0" smtClean="0">
                <a:latin typeface="Soberana Sans" panose="02000000000000000000" pitchFamily="2" charset="77"/>
                <a:cs typeface="Soberana Sans"/>
              </a:rPr>
              <a:t> de </a:t>
            </a:r>
            <a:r>
              <a:rPr lang="en-US" sz="2000" spc="-15" dirty="0" err="1" smtClean="0">
                <a:latin typeface="Soberana Sans" panose="02000000000000000000" pitchFamily="2" charset="77"/>
                <a:cs typeface="Soberana Sans"/>
              </a:rPr>
              <a:t>escribir</a:t>
            </a:r>
            <a:r>
              <a:rPr lang="en-US" sz="2000" spc="-15" dirty="0" smtClean="0">
                <a:latin typeface="Soberana Sans" panose="02000000000000000000" pitchFamily="2" charset="77"/>
                <a:cs typeface="Soberana Sans"/>
              </a:rPr>
              <a:t>:________________________________</a:t>
            </a:r>
          </a:p>
          <a:p>
            <a:pPr marR="5080">
              <a:spcBef>
                <a:spcPts val="100"/>
              </a:spcBef>
              <a:buFont typeface="Arial" pitchFamily="34" charset="0"/>
              <a:buChar char="•"/>
            </a:pPr>
            <a:endParaRPr lang="en-US" sz="2600" spc="-15" dirty="0" smtClean="0">
              <a:latin typeface="Soberana Sans" panose="02000000000000000000" pitchFamily="2" charset="77"/>
              <a:cs typeface="Soberana Sans"/>
            </a:endParaRPr>
          </a:p>
          <a:p>
            <a:pPr marR="5080" algn="just">
              <a:spcBef>
                <a:spcPts val="100"/>
              </a:spcBef>
            </a:pPr>
            <a:endParaRPr lang="es-MX" sz="1800" dirty="0" smtClean="0"/>
          </a:p>
          <a:p>
            <a:pPr marR="5080" algn="just">
              <a:spcBef>
                <a:spcPts val="100"/>
              </a:spcBef>
            </a:pPr>
            <a:r>
              <a:rPr lang="es-MX" sz="1800" dirty="0" smtClean="0"/>
              <a:t>Una herramienta muy útil para liberar las emociones que solemos acumular sin expresar es escribir. Los beneficios de esta técnica han sido demostrados en muchos estudios.2 En particular, escribir sobre emociones difíciles ha mostrado que impacta positivamente en la salud y el bienestar del individuo.3 Le sugerimos ver las recomendaciones de Elsa </a:t>
            </a:r>
            <a:r>
              <a:rPr lang="es-MX" sz="1800" dirty="0" err="1" smtClean="0"/>
              <a:t>Punset</a:t>
            </a:r>
            <a:r>
              <a:rPr lang="es-MX" sz="1800" dirty="0" smtClean="0"/>
              <a:t> sobre el tema: http://bit.ly/2FUDfa9</a:t>
            </a:r>
            <a:endParaRPr lang="en-US" sz="1800" spc="-15" dirty="0">
              <a:latin typeface="Soberana Sans" panose="02000000000000000000" pitchFamily="2" charset="77"/>
              <a:cs typeface="Soberana Sans"/>
            </a:endParaRPr>
          </a:p>
        </p:txBody>
      </p:sp>
      <p:sp>
        <p:nvSpPr>
          <p:cNvPr id="9" name="object 10">
            <a:extLst>
              <a:ext uri="{FF2B5EF4-FFF2-40B4-BE49-F238E27FC236}">
                <a16:creationId xmlns:a16="http://schemas.microsoft.com/office/drawing/2014/main" xmlns="" id="{29700AC3-8E6B-3242-A3F9-D407FB9AF115}"/>
              </a:ext>
            </a:extLst>
          </p:cNvPr>
          <p:cNvSpPr/>
          <p:nvPr/>
        </p:nvSpPr>
        <p:spPr>
          <a:xfrm>
            <a:off x="304800" y="495300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3">
              <a:lumMod val="75000"/>
            </a:schemeClr>
          </a:solidFill>
        </p:spPr>
        <p:txBody>
          <a:bodyPr wrap="square" lIns="0" tIns="0" rIns="0" bIns="0" rtlCol="0"/>
          <a:lstStyle/>
          <a:p>
            <a:pPr marL="14941">
              <a:spcBef>
                <a:spcPts val="117"/>
              </a:spcBef>
            </a:pPr>
            <a:r>
              <a:rPr lang="es-ES" sz="2400" b="1" spc="-5" dirty="0" smtClean="0">
                <a:solidFill>
                  <a:srgbClr val="FFFFFF"/>
                </a:solidFill>
                <a:latin typeface="Soberana Sans"/>
                <a:cs typeface="Soberana Sans"/>
              </a:rPr>
              <a:t>¿Quieres saber más?</a:t>
            </a:r>
            <a:endParaRPr lang="es-ES" sz="2400" dirty="0">
              <a:latin typeface="Soberana Sans"/>
              <a:cs typeface="Soberana Sans"/>
            </a:endParaRPr>
          </a:p>
        </p:txBody>
      </p:sp>
    </p:spTree>
    <p:extLst>
      <p:ext uri="{BB962C8B-B14F-4D97-AF65-F5344CB8AC3E}">
        <p14:creationId xmlns:p14="http://schemas.microsoft.com/office/powerpoint/2010/main" xmlns="" val="234878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AD483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1937</TotalTime>
  <Words>1491</Words>
  <Application>Microsoft Office PowerPoint</Application>
  <PresentationFormat>Carta (216 x 279 mm)</PresentationFormat>
  <Paragraphs>124</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Office Theme</vt:lpstr>
      <vt:lpstr> Los problemas de   reprimir lo que   sientes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¿De qué se trata la conciencia social?</dc:title>
  <dc:creator>Ana Paulina Monroy Velasco</dc:creator>
  <cp:lastModifiedBy>TUTORIAS ELIZABETH</cp:lastModifiedBy>
  <cp:revision>161</cp:revision>
  <dcterms:created xsi:type="dcterms:W3CDTF">2018-06-27T19:50:18Z</dcterms:created>
  <dcterms:modified xsi:type="dcterms:W3CDTF">2020-02-20T17:15:35Z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2018-05-29T00:00:00Z</vt:filetime>
  </property>
  <property fmtid="{D5CDD505-2E9C-101B-9397-08002B2CF9AE}" pid="3" name="Creator">
    <vt:lpwstr>Adobe InDesign CC 13.0 (Windows)</vt:lpwstr>
  </property>
  <property fmtid="{D5CDD505-2E9C-101B-9397-08002B2CF9AE}" pid="4" name="LastSaved">
    <vt:filetime>2018-06-27T00:00:00Z</vt:filetime>
  </property>
</Properties>
</file>