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6" r:id="rId2"/>
    <p:sldId id="267" r:id="rId3"/>
    <p:sldId id="277" r:id="rId4"/>
    <p:sldId id="272" r:id="rId5"/>
    <p:sldId id="273" r:id="rId6"/>
    <p:sldId id="275" r:id="rId7"/>
    <p:sldId id="276" r:id="rId8"/>
    <p:sldId id="279" r:id="rId9"/>
    <p:sldId id="280" r:id="rId10"/>
    <p:sldId id="263" r:id="rId11"/>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86" d="100"/>
          <a:sy n="86" d="100"/>
        </p:scale>
        <p:origin x="-1494"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BFF294-A093-4906-B057-188830E97444}" type="datetimeFigureOut">
              <a:rPr lang="es-MX" smtClean="0"/>
              <a:pPr/>
              <a:t>20/02/2020</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E1813E-31F9-44AA-AE03-3C2EE4B0D737}" type="slidenum">
              <a:rPr lang="es-MX" smtClean="0"/>
              <a:pPr/>
              <a:t>‹Nº›</a:t>
            </a:fld>
            <a:endParaRPr lang="es-MX"/>
          </a:p>
        </p:txBody>
      </p:sp>
    </p:spTree>
    <p:extLst>
      <p:ext uri="{BB962C8B-B14F-4D97-AF65-F5344CB8AC3E}">
        <p14:creationId xmlns:p14="http://schemas.microsoft.com/office/powerpoint/2010/main" xmlns="" val="410118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8E1813E-31F9-44AA-AE03-3C2EE4B0D737}" type="slidenum">
              <a:rPr lang="es-MX" smtClean="0"/>
              <a:pPr/>
              <a:t>1</a:t>
            </a:fld>
            <a:endParaRPr lang="es-MX"/>
          </a:p>
        </p:txBody>
      </p:sp>
    </p:spTree>
    <p:extLst>
      <p:ext uri="{BB962C8B-B14F-4D97-AF65-F5344CB8AC3E}">
        <p14:creationId xmlns:p14="http://schemas.microsoft.com/office/powerpoint/2010/main" xmlns="" val="483401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Clic para editar título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1638217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629075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Clic para editar título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811883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2/20/2020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639314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Clic para editar título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1100771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87670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Clic para editar título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305152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Date Placeholder 2"/>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498849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386044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Clic para editar título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694284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Clic para editar título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Arrastre la imagen al marcador de posición o haga clic en el icono para agregar</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1558870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Clic para editar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1663448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3063" y="-80669"/>
            <a:ext cx="8874268" cy="6858000"/>
          </a:xfrm>
          <a:prstGeom prst="rect">
            <a:avLst/>
          </a:prstGeom>
        </p:spPr>
      </p:pic>
      <p:sp>
        <p:nvSpPr>
          <p:cNvPr id="17" name="Rectángulo redondeado 16"/>
          <p:cNvSpPr/>
          <p:nvPr/>
        </p:nvSpPr>
        <p:spPr>
          <a:xfrm>
            <a:off x="0" y="5800725"/>
            <a:ext cx="9401175" cy="10572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Rectángulo redondeado 35"/>
          <p:cNvSpPr/>
          <p:nvPr/>
        </p:nvSpPr>
        <p:spPr>
          <a:xfrm>
            <a:off x="1042461" y="2200275"/>
            <a:ext cx="3658126" cy="2514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¿Para qué soy bueno (a)? 1.4 ¿En qué me gustaría mejorar? </a:t>
            </a:r>
            <a:endParaRPr lang="es-MX" dirty="0"/>
          </a:p>
        </p:txBody>
      </p:sp>
      <p:pic>
        <p:nvPicPr>
          <p:cNvPr id="37" name="Imagen 36"/>
          <p:cNvPicPr>
            <a:picLocks noChangeAspect="1"/>
          </p:cNvPicPr>
          <p:nvPr/>
        </p:nvPicPr>
        <p:blipFill>
          <a:blip r:embed="rId4"/>
          <a:stretch>
            <a:fillRect/>
          </a:stretch>
        </p:blipFill>
        <p:spPr>
          <a:xfrm>
            <a:off x="153980" y="159411"/>
            <a:ext cx="1239467" cy="1420854"/>
          </a:xfrm>
          <a:prstGeom prst="rect">
            <a:avLst/>
          </a:prstGeom>
        </p:spPr>
      </p:pic>
      <p:sp>
        <p:nvSpPr>
          <p:cNvPr id="40" name="Triángulo isósceles 39"/>
          <p:cNvSpPr/>
          <p:nvPr/>
        </p:nvSpPr>
        <p:spPr>
          <a:xfrm rot="9802839">
            <a:off x="6466663" y="6000162"/>
            <a:ext cx="547167" cy="71383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3" name="Imagen 42"/>
          <p:cNvPicPr>
            <a:picLocks noChangeAspect="1"/>
          </p:cNvPicPr>
          <p:nvPr/>
        </p:nvPicPr>
        <p:blipFill>
          <a:blip r:embed="rId5"/>
          <a:stretch>
            <a:fillRect/>
          </a:stretch>
        </p:blipFill>
        <p:spPr>
          <a:xfrm>
            <a:off x="6884973" y="6086336"/>
            <a:ext cx="1646187" cy="670169"/>
          </a:xfrm>
          <a:prstGeom prst="rect">
            <a:avLst/>
          </a:prstGeom>
        </p:spPr>
      </p:pic>
      <p:sp>
        <p:nvSpPr>
          <p:cNvPr id="29" name="28 Rectángulo"/>
          <p:cNvSpPr/>
          <p:nvPr/>
        </p:nvSpPr>
        <p:spPr>
          <a:xfrm>
            <a:off x="153980" y="2200275"/>
            <a:ext cx="7611385" cy="923330"/>
          </a:xfrm>
          <a:prstGeom prst="rect">
            <a:avLst/>
          </a:prstGeom>
        </p:spPr>
        <p:txBody>
          <a:bodyPr wrap="square">
            <a:spAutoFit/>
          </a:bodyPr>
          <a:lstStyle/>
          <a:p>
            <a:r>
              <a:rPr lang="es-MX" sz="5400" dirty="0" smtClean="0">
                <a:solidFill>
                  <a:schemeClr val="accent4">
                    <a:lumMod val="75000"/>
                  </a:schemeClr>
                </a:solidFill>
                <a:latin typeface="Arial Black" pitchFamily="34" charset="0"/>
              </a:rPr>
              <a:t>Mi diario emocional </a:t>
            </a:r>
          </a:p>
        </p:txBody>
      </p:sp>
      <p:pic>
        <p:nvPicPr>
          <p:cNvPr id="9" name="Picture 2" descr="C:\Users\BECAS 3\AppData\Local\Microsoft\Windows\Temporary Internet Files\Content.IE5\1C1B17PN\8[1].jpg"/>
          <p:cNvPicPr>
            <a:picLocks noChangeAspect="1" noChangeArrowheads="1"/>
          </p:cNvPicPr>
          <p:nvPr/>
        </p:nvPicPr>
        <p:blipFill>
          <a:blip r:embed="rId6" cstate="print"/>
          <a:srcRect/>
          <a:stretch>
            <a:fillRect/>
          </a:stretch>
        </p:blipFill>
        <p:spPr bwMode="auto">
          <a:xfrm>
            <a:off x="2637569" y="4267200"/>
            <a:ext cx="1112628" cy="1447800"/>
          </a:xfrm>
          <a:prstGeom prst="rect">
            <a:avLst/>
          </a:prstGeom>
          <a:noFill/>
        </p:spPr>
      </p:pic>
      <p:sp>
        <p:nvSpPr>
          <p:cNvPr id="10" name="Oval 8">
            <a:extLst>
              <a:ext uri="{FF2B5EF4-FFF2-40B4-BE49-F238E27FC236}">
                <a16:creationId xmlns:a16="http://schemas.microsoft.com/office/drawing/2014/main" xmlns="" id="{A542659A-4FA0-6F4D-B73D-B428747300F6}"/>
              </a:ext>
            </a:extLst>
          </p:cNvPr>
          <p:cNvSpPr/>
          <p:nvPr/>
        </p:nvSpPr>
        <p:spPr>
          <a:xfrm>
            <a:off x="1678329" y="3715476"/>
            <a:ext cx="2720051" cy="2635398"/>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r>
              <a:rPr lang="en-US" dirty="0" err="1" smtClean="0"/>
              <a:t>Autoregulación</a:t>
            </a:r>
            <a:endParaRPr lang="en-US" dirty="0"/>
          </a:p>
        </p:txBody>
      </p:sp>
      <p:pic>
        <p:nvPicPr>
          <p:cNvPr id="12" name="Picture 5" descr="C:\Users\BECAS 3\AppData\Local\Microsoft\Windows\Temporary Internet Files\Content.IE5\0IGUQ6HK\furious-2514031_960_720[1].jpg"/>
          <p:cNvPicPr>
            <a:picLocks noChangeAspect="1" noChangeArrowheads="1"/>
          </p:cNvPicPr>
          <p:nvPr/>
        </p:nvPicPr>
        <p:blipFill>
          <a:blip r:embed="rId7" cstate="print"/>
          <a:srcRect/>
          <a:stretch>
            <a:fillRect/>
          </a:stretch>
        </p:blipFill>
        <p:spPr bwMode="auto">
          <a:xfrm>
            <a:off x="2332877" y="3886200"/>
            <a:ext cx="1417320" cy="1569720"/>
          </a:xfrm>
          <a:prstGeom prst="rect">
            <a:avLst/>
          </a:prstGeom>
          <a:noFill/>
        </p:spPr>
      </p:pic>
    </p:spTree>
    <p:extLst>
      <p:ext uri="{BB962C8B-B14F-4D97-AF65-F5344CB8AC3E}">
        <p14:creationId xmlns:p14="http://schemas.microsoft.com/office/powerpoint/2010/main" xmlns="" val="1566646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CuadroTexto 2"/>
          <p:cNvSpPr txBox="1"/>
          <p:nvPr/>
        </p:nvSpPr>
        <p:spPr>
          <a:xfrm>
            <a:off x="3068643" y="2394909"/>
            <a:ext cx="3796614" cy="1015663"/>
          </a:xfrm>
          <a:prstGeom prst="rect">
            <a:avLst/>
          </a:prstGeom>
          <a:noFill/>
        </p:spPr>
        <p:txBody>
          <a:bodyPr wrap="square" rtlCol="0">
            <a:spAutoFit/>
          </a:bodyPr>
          <a:lstStyle/>
          <a:p>
            <a:r>
              <a:rPr lang="es-MX" sz="6000" b="1" cap="small" dirty="0" smtClean="0">
                <a:solidFill>
                  <a:schemeClr val="accent4">
                    <a:lumMod val="75000"/>
                  </a:schemeClr>
                </a:solidFill>
              </a:rPr>
              <a:t>G r a c i a s</a:t>
            </a:r>
            <a:endParaRPr lang="es-MX" sz="6000" b="1" cap="small" dirty="0">
              <a:solidFill>
                <a:schemeClr val="accent4">
                  <a:lumMod val="75000"/>
                </a:schemeClr>
              </a:solidFill>
            </a:endParaRPr>
          </a:p>
        </p:txBody>
      </p:sp>
      <p:pic>
        <p:nvPicPr>
          <p:cNvPr id="6" name="Imagen 5"/>
          <p:cNvPicPr>
            <a:picLocks noChangeAspect="1"/>
          </p:cNvPicPr>
          <p:nvPr/>
        </p:nvPicPr>
        <p:blipFill>
          <a:blip r:embed="rId3"/>
          <a:stretch>
            <a:fillRect/>
          </a:stretch>
        </p:blipFill>
        <p:spPr>
          <a:xfrm>
            <a:off x="8197041" y="585788"/>
            <a:ext cx="818372" cy="576148"/>
          </a:xfrm>
          <a:prstGeom prst="rect">
            <a:avLst/>
          </a:prstGeom>
        </p:spPr>
      </p:pic>
    </p:spTree>
    <p:extLst>
      <p:ext uri="{BB962C8B-B14F-4D97-AF65-F5344CB8AC3E}">
        <p14:creationId xmlns:p14="http://schemas.microsoft.com/office/powerpoint/2010/main" xmlns="" val="903635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1" y="237977"/>
            <a:ext cx="7723163" cy="1323439"/>
          </a:xfrm>
          <a:prstGeom prst="rect">
            <a:avLst/>
          </a:prstGeom>
          <a:solidFill>
            <a:schemeClr val="accent4">
              <a:lumMod val="60000"/>
              <a:lumOff val="40000"/>
            </a:schemeClr>
          </a:solidFill>
        </p:spPr>
        <p:txBody>
          <a:bodyPr wrap="square" rtlCol="0">
            <a:spAutoFit/>
          </a:bodyPr>
          <a:lstStyle/>
          <a:p>
            <a:r>
              <a:rPr lang="es-MX" sz="2000" dirty="0" smtClean="0">
                <a:latin typeface="Arial Black" pitchFamily="34" charset="0"/>
              </a:rPr>
              <a:t>¿Cuál es el objetivo de la lección?</a:t>
            </a:r>
          </a:p>
          <a:p>
            <a:r>
              <a:rPr lang="es-MX" sz="2000" dirty="0" smtClean="0">
                <a:latin typeface="Arial Black" pitchFamily="34" charset="0"/>
              </a:rPr>
              <a:t> </a:t>
            </a:r>
            <a:r>
              <a:rPr lang="es-MX" sz="2000" dirty="0" smtClean="0"/>
              <a:t>Que los estudiantes identifiquen las situaciones de su vida cotidiana que activan los “botones” que detonan sus emociones a través de la elaboración de un diario emocional.</a:t>
            </a:r>
            <a:endParaRPr lang="es-MX" sz="2000" b="1" cap="small" dirty="0">
              <a:solidFill>
                <a:srgbClr val="FF0000"/>
              </a:solidFill>
              <a:latin typeface="Arial" pitchFamily="34" charset="0"/>
              <a:cs typeface="Arial" pitchFamily="34" charset="0"/>
            </a:endParaRPr>
          </a:p>
        </p:txBody>
      </p:sp>
      <p:grpSp>
        <p:nvGrpSpPr>
          <p:cNvPr id="7" name="Grupo 6"/>
          <p:cNvGrpSpPr/>
          <p:nvPr/>
        </p:nvGrpSpPr>
        <p:grpSpPr>
          <a:xfrm>
            <a:off x="2996665" y="2472166"/>
            <a:ext cx="285992" cy="234322"/>
            <a:chOff x="5137870" y="6179731"/>
            <a:chExt cx="442243" cy="358525"/>
          </a:xfrm>
        </p:grpSpPr>
        <p:grpSp>
          <p:nvGrpSpPr>
            <p:cNvPr id="9" name="Grupo 8"/>
            <p:cNvGrpSpPr/>
            <p:nvPr/>
          </p:nvGrpSpPr>
          <p:grpSpPr>
            <a:xfrm>
              <a:off x="5137870" y="6179731"/>
              <a:ext cx="79723" cy="236868"/>
              <a:chOff x="1694453" y="1088740"/>
              <a:chExt cx="432048" cy="900100"/>
            </a:xfrm>
          </p:grpSpPr>
          <p:sp>
            <p:nvSpPr>
              <p:cNvPr id="15" name="Elipse 14"/>
              <p:cNvSpPr/>
              <p:nvPr/>
            </p:nvSpPr>
            <p:spPr>
              <a:xfrm>
                <a:off x="1694453" y="1088740"/>
                <a:ext cx="432048"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ipse 15"/>
              <p:cNvSpPr/>
              <p:nvPr/>
            </p:nvSpPr>
            <p:spPr>
              <a:xfrm>
                <a:off x="1694453" y="1772816"/>
                <a:ext cx="432048"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3" name="Elipse 12"/>
            <p:cNvSpPr/>
            <p:nvPr/>
          </p:nvSpPr>
          <p:spPr>
            <a:xfrm>
              <a:off x="5508106" y="6446136"/>
              <a:ext cx="72007" cy="92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p:cNvSpPr/>
            <p:nvPr/>
          </p:nvSpPr>
          <p:spPr>
            <a:xfrm>
              <a:off x="5174971" y="6182305"/>
              <a:ext cx="24531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7" name="16 Rectángulo"/>
          <p:cNvSpPr/>
          <p:nvPr/>
        </p:nvSpPr>
        <p:spPr>
          <a:xfrm>
            <a:off x="-1" y="1863209"/>
            <a:ext cx="9015413" cy="984885"/>
          </a:xfrm>
          <a:prstGeom prst="rect">
            <a:avLst/>
          </a:prstGeom>
        </p:spPr>
        <p:txBody>
          <a:bodyPr wrap="square">
            <a:spAutoFit/>
          </a:bodyPr>
          <a:lstStyle/>
          <a:p>
            <a:pPr algn="r"/>
            <a:r>
              <a:rPr lang="es-MX" dirty="0" smtClean="0">
                <a:solidFill>
                  <a:schemeClr val="accent4">
                    <a:lumMod val="75000"/>
                  </a:schemeClr>
                </a:solidFill>
                <a:latin typeface="Arial Black" pitchFamily="34" charset="0"/>
              </a:rPr>
              <a:t>¿Por qué es importante? </a:t>
            </a:r>
          </a:p>
          <a:p>
            <a:r>
              <a:rPr lang="es-MX" sz="2000" dirty="0" smtClean="0"/>
              <a:t>Porque de este modo los estudiantes podrán conocer qué factores desencadenan las emociones para aprender a reconocerlas, comprenderlas y regularlas.</a:t>
            </a:r>
            <a:endParaRPr lang="es-MX" sz="2000" dirty="0">
              <a:latin typeface="Arial" pitchFamily="34" charset="0"/>
              <a:cs typeface="Arial" pitchFamily="34" charset="0"/>
            </a:endParaRPr>
          </a:p>
        </p:txBody>
      </p:sp>
      <p:sp>
        <p:nvSpPr>
          <p:cNvPr id="18" name="17 CuadroTexto"/>
          <p:cNvSpPr txBox="1"/>
          <p:nvPr/>
        </p:nvSpPr>
        <p:spPr>
          <a:xfrm>
            <a:off x="0" y="3420040"/>
            <a:ext cx="9015412" cy="3108543"/>
          </a:xfrm>
          <a:prstGeom prst="rect">
            <a:avLst/>
          </a:prstGeom>
          <a:solidFill>
            <a:schemeClr val="accent4">
              <a:lumMod val="75000"/>
            </a:schemeClr>
          </a:solidFill>
        </p:spPr>
        <p:txBody>
          <a:bodyPr wrap="square" rtlCol="0">
            <a:spAutoFit/>
          </a:bodyPr>
          <a:lstStyle/>
          <a:p>
            <a:r>
              <a:rPr lang="es-MX" dirty="0" smtClean="0">
                <a:latin typeface="Arial Black" pitchFamily="34" charset="0"/>
              </a:rPr>
              <a:t>CONTEXTO</a:t>
            </a:r>
          </a:p>
          <a:p>
            <a:endParaRPr lang="es-MX" dirty="0" smtClean="0">
              <a:latin typeface="Arial Black" pitchFamily="34" charset="0"/>
            </a:endParaRPr>
          </a:p>
          <a:p>
            <a:pPr algn="just"/>
            <a:r>
              <a:rPr lang="es-MX" sz="2000" dirty="0" smtClean="0"/>
              <a:t>Ser capaces de detectar y trabajar las situaciones que detonan nuestras emociones nos ayuda a identificar en qué momentos es importante </a:t>
            </a:r>
            <a:r>
              <a:rPr lang="es-MX" sz="2000" dirty="0" err="1" smtClean="0"/>
              <a:t>autorregularnos</a:t>
            </a:r>
            <a:r>
              <a:rPr lang="es-MX" sz="2000" dirty="0" smtClean="0"/>
              <a:t>. Darle al estudiante herramientas que lo ayuden a desarrollar estrategias para no dejarse controlar por las emociones, así como para regular su intensidad, duración y frecuencia repercutirá de manera favorable en su aprendizaje, su convivencia y el logro de metas. Una de esas herramientas es el diario emocional, el cual lo ayudará a ubicar qué situaciones detonan sus “botones”.</a:t>
            </a:r>
          </a:p>
          <a:p>
            <a:pPr algn="just"/>
            <a:r>
              <a:rPr lang="es-MX" sz="2000" b="1" dirty="0" smtClean="0"/>
              <a:t>Pida que un estudiante lea la Introducción y el “El reto es”.</a:t>
            </a:r>
            <a:endParaRPr lang="es-MX" sz="2000" b="1" dirty="0">
              <a:latin typeface="Arial" pitchFamily="34" charset="0"/>
              <a:cs typeface="Arial" pitchFamily="34" charset="0"/>
            </a:endParaRPr>
          </a:p>
        </p:txBody>
      </p:sp>
    </p:spTree>
    <p:extLst>
      <p:ext uri="{BB962C8B-B14F-4D97-AF65-F5344CB8AC3E}">
        <p14:creationId xmlns:p14="http://schemas.microsoft.com/office/powerpoint/2010/main" xmlns="" val="356845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11" name="10 Rectángulo"/>
          <p:cNvSpPr/>
          <p:nvPr/>
        </p:nvSpPr>
        <p:spPr>
          <a:xfrm>
            <a:off x="436103" y="365759"/>
            <a:ext cx="7188590" cy="5355312"/>
          </a:xfrm>
          <a:prstGeom prst="rect">
            <a:avLst/>
          </a:prstGeom>
        </p:spPr>
        <p:txBody>
          <a:bodyPr wrap="square">
            <a:spAutoFit/>
          </a:bodyPr>
          <a:lstStyle/>
          <a:p>
            <a:pPr algn="just"/>
            <a:r>
              <a:rPr lang="es-MX" sz="2400" dirty="0" smtClean="0">
                <a:solidFill>
                  <a:schemeClr val="accent4">
                    <a:lumMod val="75000"/>
                  </a:schemeClr>
                </a:solidFill>
                <a:latin typeface="Arial Black" pitchFamily="34" charset="0"/>
              </a:rPr>
              <a:t>Introducción</a:t>
            </a:r>
          </a:p>
          <a:p>
            <a:pPr algn="just"/>
            <a:endParaRPr lang="es-MX" dirty="0" smtClean="0">
              <a:latin typeface="Arial Black" pitchFamily="34" charset="0"/>
            </a:endParaRPr>
          </a:p>
          <a:p>
            <a:pPr algn="just"/>
            <a:r>
              <a:rPr lang="es-MX" sz="2000" dirty="0" smtClean="0">
                <a:latin typeface="Arial" pitchFamily="34" charset="0"/>
                <a:cs typeface="Arial" pitchFamily="34" charset="0"/>
              </a:rPr>
              <a:t>Laura debe levantarse de la cama, pero tiene mucho sueño. Su mamá le avisa que ya es hora, pero ella se enoja y le contesta groseramente. Sale corriendo a la escuela porque debe exponer en la clase de literatura, al llegar se da cuenta que olvidó traer los materiales para su exposición. Sus compañeros de equipo se molestan, ella se enfurece y les grita que no participará más con ellos.</a:t>
            </a:r>
          </a:p>
          <a:p>
            <a:pPr algn="just"/>
            <a:endParaRPr lang="es-ES" sz="2000" dirty="0" smtClean="0">
              <a:latin typeface="Arial" pitchFamily="34" charset="0"/>
              <a:cs typeface="Arial" pitchFamily="34" charset="0"/>
            </a:endParaRPr>
          </a:p>
          <a:p>
            <a:pPr algn="just"/>
            <a:r>
              <a:rPr lang="es-ES" sz="2000" dirty="0" smtClean="0">
                <a:latin typeface="Arial" pitchFamily="34" charset="0"/>
                <a:cs typeface="Arial" pitchFamily="34" charset="0"/>
              </a:rPr>
              <a:t>¿Te ha pasado algo semejante?, ¿por qué piensas que Laura tuvo esas reacciones? Identificar las situaciones que activan tus “botones” te ayudará a regular tus emociones y a evitar situaciones similares.</a:t>
            </a:r>
          </a:p>
          <a:p>
            <a:pPr algn="just"/>
            <a:endParaRPr lang="es-ES" sz="2000" dirty="0" smtClean="0">
              <a:latin typeface="Arial" pitchFamily="34" charset="0"/>
              <a:cs typeface="Arial" pitchFamily="34" charset="0"/>
            </a:endParaRPr>
          </a:p>
          <a:p>
            <a:pPr algn="just"/>
            <a:r>
              <a:rPr lang="es-ES" sz="2000" b="1" dirty="0" smtClean="0">
                <a:solidFill>
                  <a:schemeClr val="accent4">
                    <a:lumMod val="75000"/>
                  </a:schemeClr>
                </a:solidFill>
                <a:latin typeface="Arial" pitchFamily="34" charset="0"/>
                <a:cs typeface="Arial" pitchFamily="34" charset="0"/>
              </a:rPr>
              <a:t>El Reto es </a:t>
            </a:r>
            <a:r>
              <a:rPr lang="es-ES" sz="2000" dirty="0" smtClean="0">
                <a:latin typeface="Arial" pitchFamily="34" charset="0"/>
                <a:cs typeface="Arial" pitchFamily="34" charset="0"/>
              </a:rPr>
              <a:t>identificar las situaciones de tu vida cotidiana que detonan tus emociones y plasmarlas en un diario emocional</a:t>
            </a:r>
            <a:endParaRPr lang="es-MX" sz="2000" dirty="0">
              <a:latin typeface="Arial" pitchFamily="34" charset="0"/>
              <a:cs typeface="Arial" pitchFamily="34" charset="0"/>
            </a:endParaRPr>
          </a:p>
        </p:txBody>
      </p:sp>
    </p:spTree>
    <p:extLst>
      <p:ext uri="{BB962C8B-B14F-4D97-AF65-F5344CB8AC3E}">
        <p14:creationId xmlns:p14="http://schemas.microsoft.com/office/powerpoint/2010/main" xmlns="" val="711931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200297" y="6405"/>
            <a:ext cx="8479246" cy="6740307"/>
          </a:xfrm>
          <a:prstGeom prst="rect">
            <a:avLst/>
          </a:prstGeom>
          <a:noFill/>
        </p:spPr>
        <p:txBody>
          <a:bodyPr wrap="square" rtlCol="0">
            <a:spAutoFit/>
          </a:bodyPr>
          <a:lstStyle/>
          <a:p>
            <a:r>
              <a:rPr lang="es-MX" sz="2000" dirty="0" smtClean="0">
                <a:solidFill>
                  <a:schemeClr val="accent4">
                    <a:lumMod val="75000"/>
                  </a:schemeClr>
                </a:solidFill>
                <a:latin typeface="Arial Black" pitchFamily="34" charset="0"/>
              </a:rPr>
              <a:t>Actividad 1</a:t>
            </a:r>
            <a:r>
              <a:rPr lang="es-MX" sz="2000" dirty="0" smtClean="0">
                <a:latin typeface="Arial Black" pitchFamily="34" charset="0"/>
              </a:rPr>
              <a:t>: </a:t>
            </a:r>
            <a:r>
              <a:rPr lang="es-MX" sz="2000" dirty="0" smtClean="0"/>
              <a:t>En binas observen el collage de imágenes y contesten las siguientes preguntas aquí o en su cuaderno. </a:t>
            </a:r>
          </a:p>
          <a:p>
            <a:endParaRPr lang="es-ES" sz="2000" dirty="0" smtClean="0"/>
          </a:p>
          <a:p>
            <a:endParaRPr lang="es-ES" sz="2000" dirty="0" smtClean="0"/>
          </a:p>
          <a:p>
            <a:endParaRPr lang="es-ES" sz="2000" dirty="0" smtClean="0"/>
          </a:p>
          <a:p>
            <a:endParaRPr lang="es-ES" sz="2000" dirty="0" smtClean="0"/>
          </a:p>
          <a:p>
            <a:endParaRPr lang="es-ES" sz="2000" dirty="0" smtClean="0"/>
          </a:p>
          <a:p>
            <a:endParaRPr lang="es-ES" sz="2000" dirty="0" smtClean="0"/>
          </a:p>
          <a:p>
            <a:endParaRPr lang="es-ES" sz="2000" dirty="0" smtClean="0"/>
          </a:p>
          <a:p>
            <a:endParaRPr lang="es-ES" sz="2000" dirty="0" smtClean="0"/>
          </a:p>
          <a:p>
            <a:endParaRPr lang="es-MX" sz="2000" dirty="0" smtClean="0"/>
          </a:p>
          <a:p>
            <a:pPr marL="457200" indent="-457200">
              <a:buAutoNum type="alphaLcPeriod"/>
            </a:pPr>
            <a:r>
              <a:rPr lang="es-MX" sz="2000" dirty="0" smtClean="0"/>
              <a:t>¿Qué emociones creen que se activaron en los jóvenes de las imágenes? _____________________________________________________________</a:t>
            </a:r>
          </a:p>
          <a:p>
            <a:pPr marL="457200" indent="-457200">
              <a:buAutoNum type="alphaLcPeriod"/>
            </a:pPr>
            <a:r>
              <a:rPr lang="es-MX" sz="2000" dirty="0" smtClean="0"/>
              <a:t>¿Qué imaginan que pueden hacer para desactivar los botones que disparan sus emociones? _____________________________________________________________</a:t>
            </a:r>
            <a:endParaRPr lang="es-ES" sz="2000" b="1" cap="small" dirty="0" smtClean="0">
              <a:solidFill>
                <a:srgbClr val="FF0000"/>
              </a:solidFill>
              <a:latin typeface="Arial" pitchFamily="34" charset="0"/>
              <a:cs typeface="Arial" pitchFamily="34" charset="0"/>
            </a:endParaRPr>
          </a:p>
          <a:p>
            <a:endParaRPr lang="es-ES" sz="1600" dirty="0" smtClean="0"/>
          </a:p>
          <a:p>
            <a:endParaRPr lang="es-MX" sz="1600" dirty="0" smtClean="0"/>
          </a:p>
          <a:p>
            <a:r>
              <a:rPr lang="es-MX" sz="1600" b="1" dirty="0" smtClean="0"/>
              <a:t>Le sugerimos poner especial atención en aquellos alumnos que no logren contactar de inmediato con un compañero; en esos casos puede formar usted las binas.</a:t>
            </a:r>
          </a:p>
          <a:p>
            <a:endParaRPr lang="es-MX" sz="1600" b="1" dirty="0" smtClean="0"/>
          </a:p>
          <a:p>
            <a:r>
              <a:rPr lang="es-MX" sz="1600" b="1" dirty="0" smtClean="0"/>
              <a:t>Para la reflexión final sobre qué pueden hacer para desactivar los “botones emocionales”, pida dos participaciones voluntarias.</a:t>
            </a:r>
            <a:endParaRPr lang="es-ES" sz="1600" b="1" cap="small" dirty="0" smtClean="0">
              <a:solidFill>
                <a:srgbClr val="FF0000"/>
              </a:solidFill>
              <a:latin typeface="Arial" pitchFamily="34" charset="0"/>
              <a:cs typeface="Arial" pitchFamily="34" charset="0"/>
            </a:endParaRPr>
          </a:p>
        </p:txBody>
      </p:sp>
      <p:pic>
        <p:nvPicPr>
          <p:cNvPr id="1026" name="Picture 2" descr="C:\Users\BECAS 3\AppData\Local\Microsoft\Windows\Temporary Internet Files\Content.IE5\D6YHD9ME\madre-e-hija-2[1].jpg"/>
          <p:cNvPicPr>
            <a:picLocks noChangeAspect="1" noChangeArrowheads="1"/>
          </p:cNvPicPr>
          <p:nvPr/>
        </p:nvPicPr>
        <p:blipFill>
          <a:blip r:embed="rId4"/>
          <a:srcRect/>
          <a:stretch>
            <a:fillRect/>
          </a:stretch>
        </p:blipFill>
        <p:spPr bwMode="auto">
          <a:xfrm>
            <a:off x="200297" y="899489"/>
            <a:ext cx="2861880" cy="2413972"/>
          </a:xfrm>
          <a:prstGeom prst="rect">
            <a:avLst/>
          </a:prstGeom>
          <a:noFill/>
        </p:spPr>
      </p:pic>
      <p:pic>
        <p:nvPicPr>
          <p:cNvPr id="1027" name="Picture 3" descr="C:\Users\BECAS 3\AppData\Local\Microsoft\Windows\Temporary Internet Files\Content.IE5\CCPOBORB\220px-Derek_Jeter_hugging_Hideki_Matsui[1].jpg"/>
          <p:cNvPicPr>
            <a:picLocks noChangeAspect="1" noChangeArrowheads="1"/>
          </p:cNvPicPr>
          <p:nvPr/>
        </p:nvPicPr>
        <p:blipFill>
          <a:blip r:embed="rId5"/>
          <a:srcRect/>
          <a:stretch>
            <a:fillRect/>
          </a:stretch>
        </p:blipFill>
        <p:spPr bwMode="auto">
          <a:xfrm>
            <a:off x="3175000" y="899490"/>
            <a:ext cx="2247605" cy="2413971"/>
          </a:xfrm>
          <a:prstGeom prst="rect">
            <a:avLst/>
          </a:prstGeom>
          <a:noFill/>
        </p:spPr>
      </p:pic>
      <p:pic>
        <p:nvPicPr>
          <p:cNvPr id="1035" name="Picture 11" descr="C:\Users\BECAS 3\AppData\Local\Microsoft\Windows\Temporary Internet Files\Content.IE5\CCPOBORB\20160607162655-mal-empleado[1].jpg"/>
          <p:cNvPicPr>
            <a:picLocks noChangeAspect="1" noChangeArrowheads="1"/>
          </p:cNvPicPr>
          <p:nvPr/>
        </p:nvPicPr>
        <p:blipFill>
          <a:blip r:embed="rId6"/>
          <a:srcRect/>
          <a:stretch>
            <a:fillRect/>
          </a:stretch>
        </p:blipFill>
        <p:spPr bwMode="auto">
          <a:xfrm>
            <a:off x="5702299" y="899490"/>
            <a:ext cx="2494742" cy="2413971"/>
          </a:xfrm>
          <a:prstGeom prst="rect">
            <a:avLst/>
          </a:prstGeom>
          <a:noFill/>
        </p:spPr>
      </p:pic>
      <p:sp>
        <p:nvSpPr>
          <p:cNvPr id="8" name="7 CuadroTexto"/>
          <p:cNvSpPr txBox="1"/>
          <p:nvPr/>
        </p:nvSpPr>
        <p:spPr>
          <a:xfrm>
            <a:off x="8197041" y="2666082"/>
            <a:ext cx="946959" cy="738664"/>
          </a:xfrm>
          <a:prstGeom prst="rect">
            <a:avLst/>
          </a:prstGeom>
          <a:noFill/>
        </p:spPr>
        <p:txBody>
          <a:bodyPr wrap="square" rtlCol="0">
            <a:spAutoFit/>
          </a:bodyPr>
          <a:lstStyle/>
          <a:p>
            <a:r>
              <a:rPr lang="es-ES" sz="800" dirty="0" err="1" smtClean="0"/>
              <a:t>Imagenes</a:t>
            </a:r>
            <a:r>
              <a:rPr lang="es-ES" sz="800" dirty="0" smtClean="0"/>
              <a:t>  prediseñadas </a:t>
            </a:r>
            <a:r>
              <a:rPr lang="es-ES" sz="800" dirty="0" smtClean="0"/>
              <a:t>de office Online</a:t>
            </a:r>
            <a:endParaRPr lang="es-MX" sz="800" dirty="0" smtClean="0"/>
          </a:p>
          <a:p>
            <a:endParaRPr lang="es-MX" dirty="0"/>
          </a:p>
        </p:txBody>
      </p:sp>
    </p:spTree>
    <p:extLst>
      <p:ext uri="{BB962C8B-B14F-4D97-AF65-F5344CB8AC3E}">
        <p14:creationId xmlns:p14="http://schemas.microsoft.com/office/powerpoint/2010/main" xmlns="" val="356845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361507" y="1"/>
            <a:ext cx="8013236" cy="6894195"/>
          </a:xfrm>
          <a:prstGeom prst="rect">
            <a:avLst/>
          </a:prstGeom>
          <a:noFill/>
        </p:spPr>
        <p:txBody>
          <a:bodyPr wrap="square" rtlCol="0">
            <a:spAutoFit/>
          </a:bodyPr>
          <a:lstStyle/>
          <a:p>
            <a:endParaRPr lang="es-MX" sz="2000" dirty="0" smtClean="0">
              <a:latin typeface="Arial Black" pitchFamily="34" charset="0"/>
            </a:endParaRPr>
          </a:p>
          <a:p>
            <a:r>
              <a:rPr lang="es-MX" sz="2000" dirty="0" smtClean="0">
                <a:solidFill>
                  <a:schemeClr val="accent4">
                    <a:lumMod val="75000"/>
                  </a:schemeClr>
                </a:solidFill>
                <a:latin typeface="Arial Black" pitchFamily="34" charset="0"/>
              </a:rPr>
              <a:t>Actividad 2: Escribe en tu diario emocional. </a:t>
            </a:r>
          </a:p>
          <a:p>
            <a:endParaRPr lang="es-MX" sz="2000" dirty="0" smtClean="0">
              <a:latin typeface="Arial Black" pitchFamily="34" charset="0"/>
            </a:endParaRPr>
          </a:p>
          <a:p>
            <a:pPr marL="457200" indent="-457200">
              <a:buAutoNum type="alphaLcPeriod"/>
            </a:pPr>
            <a:r>
              <a:rPr lang="es-MX" sz="2000" dirty="0" smtClean="0">
                <a:latin typeface="Arial Black" pitchFamily="34" charset="0"/>
              </a:rPr>
              <a:t>De manera individual, identifica algunas situaciones de tu vida cotidiana que han activado los botones que detonan tus emociones, anótalas en tu diario. </a:t>
            </a:r>
          </a:p>
          <a:p>
            <a:pPr marL="457200" indent="-457200">
              <a:buAutoNum type="alphaLcPeriod"/>
            </a:pPr>
            <a:endParaRPr lang="es-MX" sz="2000" dirty="0" smtClean="0">
              <a:latin typeface="Arial Black" pitchFamily="34" charset="0"/>
            </a:endParaRPr>
          </a:p>
          <a:p>
            <a:pPr marL="457200" indent="-457200">
              <a:buAutoNum type="alphaLcPeriod"/>
            </a:pPr>
            <a:r>
              <a:rPr lang="es-MX" sz="2000" dirty="0" smtClean="0">
                <a:latin typeface="Arial Black" pitchFamily="34" charset="0"/>
              </a:rPr>
              <a:t>Escribe al lado de las emociones a qué problemas te has enfrentado al activarse tus botones y qué puedes hacer para solucionarlos.</a:t>
            </a:r>
          </a:p>
          <a:p>
            <a:pPr marL="457200" indent="-457200">
              <a:buAutoNum type="alphaLcPeriod"/>
            </a:pPr>
            <a:endParaRPr lang="es-ES" sz="2000" dirty="0" smtClean="0"/>
          </a:p>
          <a:p>
            <a:pPr marL="457200" indent="-457200">
              <a:buAutoNum type="alphaLcPeriod"/>
            </a:pPr>
            <a:endParaRPr lang="es-ES" sz="2000" dirty="0" smtClean="0"/>
          </a:p>
          <a:p>
            <a:pPr marL="457200" indent="-457200">
              <a:buAutoNum type="alphaLcPeriod"/>
            </a:pPr>
            <a:endParaRPr lang="es-ES" sz="2000" dirty="0" smtClean="0"/>
          </a:p>
          <a:p>
            <a:pPr marL="457200" indent="-457200">
              <a:buAutoNum type="alphaLcPeriod"/>
            </a:pPr>
            <a:endParaRPr lang="es-ES" sz="2000" dirty="0" smtClean="0"/>
          </a:p>
          <a:p>
            <a:pPr marL="457200" indent="-457200"/>
            <a:r>
              <a:rPr lang="es-MX" b="1" dirty="0" smtClean="0"/>
              <a:t>La idea es que aterricen en su experiencia las situaciones que activan los “botones” que desencadenan sus emociones y que conozcan cómo hacer un diario emocional. </a:t>
            </a:r>
          </a:p>
          <a:p>
            <a:pPr marL="457200" indent="-457200"/>
            <a:r>
              <a:rPr lang="es-MX" b="1" dirty="0" smtClean="0"/>
              <a:t>• A través de una lluvia de ideas, el grupo puede aportar propuestas de materiales con los que se puede elaborar el diario y para qué les puede servir al final del semestre. Pueden guiarse por la plantilla que aparece en el siguiente sitio electrónico: http://www.a3coaching. </a:t>
            </a:r>
            <a:r>
              <a:rPr lang="es-MX" b="1" dirty="0" err="1" smtClean="0"/>
              <a:t>com</a:t>
            </a:r>
            <a:r>
              <a:rPr lang="es-MX" b="1" dirty="0" smtClean="0"/>
              <a:t>/2016/02/identificar-emociones-plantilla-diario-emocional/ </a:t>
            </a:r>
          </a:p>
          <a:p>
            <a:pPr marL="457200" indent="-457200"/>
            <a:r>
              <a:rPr lang="es-MX" b="1" dirty="0" smtClean="0"/>
              <a:t>• A modo de ejemplo, comente una experiencia personal.</a:t>
            </a:r>
          </a:p>
        </p:txBody>
      </p:sp>
      <p:sp>
        <p:nvSpPr>
          <p:cNvPr id="18" name="Rectángulo 10"/>
          <p:cNvSpPr/>
          <p:nvPr/>
        </p:nvSpPr>
        <p:spPr>
          <a:xfrm>
            <a:off x="5343305" y="900386"/>
            <a:ext cx="158643" cy="94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074" name="Picture 2" descr="C:\Users\BECAS 3\AppData\Local\Microsoft\Windows\Temporary Internet Files\Content.IE5\91PAMXRL\img_0539[1].jpg"/>
          <p:cNvPicPr>
            <a:picLocks noChangeAspect="1" noChangeArrowheads="1"/>
          </p:cNvPicPr>
          <p:nvPr/>
        </p:nvPicPr>
        <p:blipFill>
          <a:blip r:embed="rId4"/>
          <a:srcRect/>
          <a:stretch>
            <a:fillRect/>
          </a:stretch>
        </p:blipFill>
        <p:spPr bwMode="auto">
          <a:xfrm>
            <a:off x="5903052" y="2815770"/>
            <a:ext cx="2471691" cy="1429656"/>
          </a:xfrm>
          <a:prstGeom prst="rect">
            <a:avLst/>
          </a:prstGeom>
          <a:noFill/>
        </p:spPr>
      </p:pic>
      <p:sp>
        <p:nvSpPr>
          <p:cNvPr id="7" name="6 CuadroTexto"/>
          <p:cNvSpPr txBox="1"/>
          <p:nvPr/>
        </p:nvSpPr>
        <p:spPr>
          <a:xfrm>
            <a:off x="4098275" y="3833868"/>
            <a:ext cx="2225407" cy="523220"/>
          </a:xfrm>
          <a:prstGeom prst="rect">
            <a:avLst/>
          </a:prstGeom>
          <a:noFill/>
        </p:spPr>
        <p:txBody>
          <a:bodyPr wrap="square" rtlCol="0">
            <a:spAutoFit/>
          </a:bodyPr>
          <a:lstStyle/>
          <a:p>
            <a:r>
              <a:rPr lang="es-ES" sz="1000" dirty="0" smtClean="0"/>
              <a:t>Imagen  prediseñada de office Online</a:t>
            </a:r>
            <a:endParaRPr lang="es-MX" sz="1000" dirty="0" smtClean="0"/>
          </a:p>
          <a:p>
            <a:endParaRPr lang="es-MX" dirty="0"/>
          </a:p>
        </p:txBody>
      </p:sp>
    </p:spTree>
    <p:extLst>
      <p:ext uri="{BB962C8B-B14F-4D97-AF65-F5344CB8AC3E}">
        <p14:creationId xmlns:p14="http://schemas.microsoft.com/office/powerpoint/2010/main" xmlns="" val="356845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326909" y="273697"/>
            <a:ext cx="7870132" cy="5693866"/>
          </a:xfrm>
          <a:prstGeom prst="rect">
            <a:avLst/>
          </a:prstGeom>
          <a:noFill/>
        </p:spPr>
        <p:txBody>
          <a:bodyPr wrap="square" rtlCol="0">
            <a:spAutoFit/>
          </a:bodyPr>
          <a:lstStyle/>
          <a:p>
            <a:pPr algn="just"/>
            <a:r>
              <a:rPr lang="es-MX" sz="3600" dirty="0" smtClean="0">
                <a:solidFill>
                  <a:schemeClr val="accent4">
                    <a:lumMod val="50000"/>
                  </a:schemeClr>
                </a:solidFill>
                <a:latin typeface="Arial Black" pitchFamily="34" charset="0"/>
              </a:rPr>
              <a:t>Reafirmo y ordeno </a:t>
            </a:r>
          </a:p>
          <a:p>
            <a:pPr algn="just"/>
            <a:endParaRPr lang="es-MX" sz="2000" dirty="0" smtClean="0"/>
          </a:p>
          <a:p>
            <a:pPr algn="just"/>
            <a:r>
              <a:rPr lang="es-MX" sz="2800" dirty="0" smtClean="0">
                <a:solidFill>
                  <a:schemeClr val="accent4">
                    <a:lumMod val="75000"/>
                  </a:schemeClr>
                </a:solidFill>
                <a:latin typeface="Arial" pitchFamily="34" charset="0"/>
                <a:cs typeface="Arial" pitchFamily="34" charset="0"/>
              </a:rPr>
              <a:t>Expresar de manera frecuente en tu diario emocional las situaciones que activan tus emociones, te permitirá conocerte mejor y trabajar en tu autorregulación. Te ayudará a idear estrategias para enfrentar de mejor manera esas situaciones. Por ejemplo, a veces, enfrentarnos a un examen o una exposición nos angustia y no sabemos qué hacer. Prepararnos, estudiar o practicar nos permitirá sentir tranquilidad y eso nos ayudará alcanzar nuestras metas.</a:t>
            </a:r>
            <a:endParaRPr lang="es-MX" sz="2800" b="1" cap="small" dirty="0">
              <a:solidFill>
                <a:schemeClr val="accent4">
                  <a:lumMod val="75000"/>
                </a:schemeClr>
              </a:solidFill>
              <a:latin typeface="Arial" pitchFamily="34" charset="0"/>
              <a:cs typeface="Arial" pitchFamily="34" charset="0"/>
            </a:endParaRPr>
          </a:p>
        </p:txBody>
      </p:sp>
    </p:spTree>
    <p:extLst>
      <p:ext uri="{BB962C8B-B14F-4D97-AF65-F5344CB8AC3E}">
        <p14:creationId xmlns:p14="http://schemas.microsoft.com/office/powerpoint/2010/main" xmlns="" val="356845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8" name="7 CuadroTexto"/>
          <p:cNvSpPr txBox="1"/>
          <p:nvPr/>
        </p:nvSpPr>
        <p:spPr>
          <a:xfrm>
            <a:off x="-1" y="28132"/>
            <a:ext cx="8197041" cy="6309420"/>
          </a:xfrm>
          <a:prstGeom prst="rect">
            <a:avLst/>
          </a:prstGeom>
          <a:noFill/>
        </p:spPr>
        <p:txBody>
          <a:bodyPr wrap="square" rtlCol="0">
            <a:spAutoFit/>
          </a:bodyPr>
          <a:lstStyle/>
          <a:p>
            <a:r>
              <a:rPr lang="es-ES" sz="2400" dirty="0" smtClean="0">
                <a:solidFill>
                  <a:schemeClr val="accent4">
                    <a:lumMod val="75000"/>
                  </a:schemeClr>
                </a:solidFill>
                <a:latin typeface="Arial Black" pitchFamily="34" charset="0"/>
                <a:cs typeface="Arial" pitchFamily="34" charset="0"/>
              </a:rPr>
              <a:t>PARA TU VIDA DIARIA</a:t>
            </a:r>
          </a:p>
          <a:p>
            <a:endParaRPr lang="es-MX" sz="2400" dirty="0" smtClean="0">
              <a:latin typeface="Arial" pitchFamily="34" charset="0"/>
              <a:cs typeface="Arial" pitchFamily="34" charset="0"/>
            </a:endParaRPr>
          </a:p>
          <a:p>
            <a:pPr algn="just"/>
            <a:r>
              <a:rPr lang="es-MX" sz="2400" dirty="0" smtClean="0">
                <a:latin typeface="Arial" pitchFamily="34" charset="0"/>
                <a:cs typeface="Arial" pitchFamily="34" charset="0"/>
              </a:rPr>
              <a:t>Comenta con tu familia lo importante que es detectar las situaciones que detonan los “botones” de nuestras emociones y busquen juntos estrategias para desactivarlos. Si descubres algo importante de tu persona, lo puedes anotar en tu diario emocional.</a:t>
            </a:r>
          </a:p>
          <a:p>
            <a:endParaRPr lang="es-ES" sz="2400" dirty="0" smtClean="0">
              <a:latin typeface="Arial" pitchFamily="34" charset="0"/>
              <a:cs typeface="Arial" pitchFamily="34" charset="0"/>
            </a:endParaRPr>
          </a:p>
          <a:p>
            <a:endParaRPr lang="es-ES" sz="2400" dirty="0" smtClean="0">
              <a:latin typeface="Arial" pitchFamily="34" charset="0"/>
              <a:cs typeface="Arial" pitchFamily="34" charset="0"/>
            </a:endParaRPr>
          </a:p>
          <a:p>
            <a:r>
              <a:rPr lang="es-MX" sz="2400" dirty="0" smtClean="0">
                <a:solidFill>
                  <a:schemeClr val="accent4">
                    <a:lumMod val="75000"/>
                  </a:schemeClr>
                </a:solidFill>
                <a:latin typeface="Arial Black" pitchFamily="34" charset="0"/>
                <a:cs typeface="Arial" pitchFamily="34" charset="0"/>
              </a:rPr>
              <a:t>¿QUIERES SABER MÁS?</a:t>
            </a:r>
          </a:p>
          <a:p>
            <a:endParaRPr lang="es-ES" sz="2400" dirty="0" smtClean="0">
              <a:latin typeface="Arial" pitchFamily="34" charset="0"/>
              <a:cs typeface="Arial" pitchFamily="34" charset="0"/>
            </a:endParaRPr>
          </a:p>
          <a:p>
            <a:pPr algn="just"/>
            <a:r>
              <a:rPr lang="es-MX" sz="2000" dirty="0" smtClean="0">
                <a:latin typeface="Arial" pitchFamily="34" charset="0"/>
                <a:cs typeface="Arial" pitchFamily="34" charset="0"/>
              </a:rPr>
              <a:t>Para aprender cómo elaborar un diario emocional, puedes hacer click aquí: http://emocionesbasicas. </a:t>
            </a:r>
            <a:r>
              <a:rPr lang="es-MX" sz="2000" dirty="0" err="1" smtClean="0">
                <a:latin typeface="Arial" pitchFamily="34" charset="0"/>
                <a:cs typeface="Arial" pitchFamily="34" charset="0"/>
              </a:rPr>
              <a:t>com</a:t>
            </a:r>
            <a:r>
              <a:rPr lang="es-MX" sz="2000" dirty="0" smtClean="0">
                <a:latin typeface="Arial" pitchFamily="34" charset="0"/>
                <a:cs typeface="Arial" pitchFamily="34" charset="0"/>
              </a:rPr>
              <a:t>/2016/02/29/la-</a:t>
            </a:r>
            <a:r>
              <a:rPr lang="es-MX" sz="2000" dirty="0" err="1" smtClean="0">
                <a:latin typeface="Arial" pitchFamily="34" charset="0"/>
                <a:cs typeface="Arial" pitchFamily="34" charset="0"/>
              </a:rPr>
              <a:t>tecnica</a:t>
            </a:r>
            <a:r>
              <a:rPr lang="es-MX" sz="2000" dirty="0" smtClean="0">
                <a:latin typeface="Arial" pitchFamily="34" charset="0"/>
                <a:cs typeface="Arial" pitchFamily="34" charset="0"/>
              </a:rPr>
              <a:t>-del-diario-emocional/ </a:t>
            </a:r>
          </a:p>
          <a:p>
            <a:pPr algn="just"/>
            <a:endParaRPr lang="es-MX" sz="2000" dirty="0" smtClean="0">
              <a:latin typeface="Arial" pitchFamily="34" charset="0"/>
              <a:cs typeface="Arial" pitchFamily="34" charset="0"/>
            </a:endParaRPr>
          </a:p>
          <a:p>
            <a:pPr algn="just"/>
            <a:r>
              <a:rPr lang="es-MX" sz="2000" dirty="0" smtClean="0">
                <a:latin typeface="Arial" pitchFamily="34" charset="0"/>
                <a:cs typeface="Arial" pitchFamily="34" charset="0"/>
              </a:rPr>
              <a:t>Si te interesa, puedes ver una plantilla para hacer un diario de las emociones en: http://www.a3coaching. </a:t>
            </a:r>
            <a:r>
              <a:rPr lang="es-MX" sz="2000" dirty="0" err="1" smtClean="0">
                <a:latin typeface="Arial" pitchFamily="34" charset="0"/>
                <a:cs typeface="Arial" pitchFamily="34" charset="0"/>
              </a:rPr>
              <a:t>com</a:t>
            </a:r>
            <a:r>
              <a:rPr lang="es-MX" sz="2000" dirty="0" smtClean="0">
                <a:latin typeface="Arial" pitchFamily="34" charset="0"/>
                <a:cs typeface="Arial" pitchFamily="34" charset="0"/>
              </a:rPr>
              <a:t>/2016/02/identificar-emociones-plantilla-diario-emocional/</a:t>
            </a:r>
            <a:endParaRPr lang="es-MX" sz="2000" dirty="0">
              <a:latin typeface="Arial" pitchFamily="34" charset="0"/>
              <a:cs typeface="Arial" pitchFamily="34" charset="0"/>
            </a:endParaRPr>
          </a:p>
        </p:txBody>
      </p:sp>
      <p:pic>
        <p:nvPicPr>
          <p:cNvPr id="2051" name="Picture 3" descr="C:\Users\BECAS 3\AppData\Local\Microsoft\Windows\Temporary Internet Files\Content.IE5\91PAMXRL\diari2_720[1].jpg"/>
          <p:cNvPicPr>
            <a:picLocks noChangeAspect="1" noChangeArrowheads="1"/>
          </p:cNvPicPr>
          <p:nvPr/>
        </p:nvPicPr>
        <p:blipFill>
          <a:blip r:embed="rId4"/>
          <a:srcRect/>
          <a:stretch>
            <a:fillRect/>
          </a:stretch>
        </p:blipFill>
        <p:spPr bwMode="auto">
          <a:xfrm>
            <a:off x="5979886" y="2335528"/>
            <a:ext cx="2699657" cy="1721798"/>
          </a:xfrm>
          <a:prstGeom prst="rect">
            <a:avLst/>
          </a:prstGeom>
          <a:noFill/>
        </p:spPr>
      </p:pic>
      <p:sp>
        <p:nvSpPr>
          <p:cNvPr id="7" name="6 CuadroTexto"/>
          <p:cNvSpPr txBox="1"/>
          <p:nvPr/>
        </p:nvSpPr>
        <p:spPr>
          <a:xfrm>
            <a:off x="6819441" y="3800819"/>
            <a:ext cx="2195972" cy="523220"/>
          </a:xfrm>
          <a:prstGeom prst="rect">
            <a:avLst/>
          </a:prstGeom>
          <a:noFill/>
        </p:spPr>
        <p:txBody>
          <a:bodyPr wrap="square" rtlCol="0">
            <a:spAutoFit/>
          </a:bodyPr>
          <a:lstStyle/>
          <a:p>
            <a:r>
              <a:rPr lang="es-ES" sz="1000" dirty="0" smtClean="0"/>
              <a:t>Imagen  prediseñada de office Online</a:t>
            </a:r>
            <a:endParaRPr lang="es-MX" sz="1000" dirty="0" smtClean="0"/>
          </a:p>
          <a:p>
            <a:endParaRPr lang="es-MX" dirty="0"/>
          </a:p>
        </p:txBody>
      </p:sp>
    </p:spTree>
    <p:extLst>
      <p:ext uri="{BB962C8B-B14F-4D97-AF65-F5344CB8AC3E}">
        <p14:creationId xmlns:p14="http://schemas.microsoft.com/office/powerpoint/2010/main" xmlns="" val="356845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8587"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17" name="16 CuadroTexto"/>
          <p:cNvSpPr txBox="1"/>
          <p:nvPr/>
        </p:nvSpPr>
        <p:spPr>
          <a:xfrm>
            <a:off x="3756074" y="1209813"/>
            <a:ext cx="5259339" cy="3662541"/>
          </a:xfrm>
          <a:prstGeom prst="rect">
            <a:avLst/>
          </a:prstGeom>
          <a:noFill/>
          <a:ln>
            <a:solidFill>
              <a:schemeClr val="accent1"/>
            </a:solidFill>
          </a:ln>
        </p:spPr>
        <p:txBody>
          <a:bodyPr wrap="square" rtlCol="0">
            <a:spAutoFit/>
          </a:bodyPr>
          <a:lstStyle/>
          <a:p>
            <a:r>
              <a:rPr lang="es-ES" sz="1600" dirty="0" smtClean="0">
                <a:latin typeface="Arial Black" pitchFamily="34" charset="0"/>
              </a:rPr>
              <a:t>ESCRIBE ¿Qué te llevas de esta actividad?</a:t>
            </a:r>
          </a:p>
          <a:p>
            <a:r>
              <a:rPr lang="es-ES"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s-ES" dirty="0" smtClean="0"/>
          </a:p>
        </p:txBody>
      </p:sp>
      <p:pic>
        <p:nvPicPr>
          <p:cNvPr id="4098" name="Picture 2" descr="C:\Users\BECAS 3\AppData\Local\Microsoft\Windows\Temporary Internet Files\Content.IE5\D6YHD9ME\MI-SUPER-DIARIO-DE-LAS-EMOCIONES2[1].jpg"/>
          <p:cNvPicPr>
            <a:picLocks noChangeAspect="1" noChangeArrowheads="1"/>
          </p:cNvPicPr>
          <p:nvPr/>
        </p:nvPicPr>
        <p:blipFill>
          <a:blip r:embed="rId4"/>
          <a:srcRect/>
          <a:stretch>
            <a:fillRect/>
          </a:stretch>
        </p:blipFill>
        <p:spPr bwMode="auto">
          <a:xfrm>
            <a:off x="1" y="0"/>
            <a:ext cx="3756073" cy="6534348"/>
          </a:xfrm>
          <a:prstGeom prst="rect">
            <a:avLst/>
          </a:prstGeom>
          <a:noFill/>
        </p:spPr>
      </p:pic>
      <p:sp>
        <p:nvSpPr>
          <p:cNvPr id="7" name="6 CuadroTexto"/>
          <p:cNvSpPr txBox="1"/>
          <p:nvPr/>
        </p:nvSpPr>
        <p:spPr>
          <a:xfrm>
            <a:off x="3613533" y="5629615"/>
            <a:ext cx="2214390" cy="523220"/>
          </a:xfrm>
          <a:prstGeom prst="rect">
            <a:avLst/>
          </a:prstGeom>
          <a:noFill/>
        </p:spPr>
        <p:txBody>
          <a:bodyPr wrap="square" rtlCol="0">
            <a:spAutoFit/>
          </a:bodyPr>
          <a:lstStyle/>
          <a:p>
            <a:r>
              <a:rPr lang="es-ES" sz="1000" dirty="0" smtClean="0"/>
              <a:t>Imagen  prediseñada de office Online</a:t>
            </a:r>
            <a:endParaRPr lang="es-MX" sz="1000" dirty="0" smtClean="0"/>
          </a:p>
          <a:p>
            <a:endParaRPr lang="es-MX" dirty="0"/>
          </a:p>
        </p:txBody>
      </p:sp>
    </p:spTree>
    <p:extLst>
      <p:ext uri="{BB962C8B-B14F-4D97-AF65-F5344CB8AC3E}">
        <p14:creationId xmlns:p14="http://schemas.microsoft.com/office/powerpoint/2010/main" xmlns="" val="356845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 xmlns:a16="http://schemas.microsoft.com/office/drawing/2014/main" id="{AD660D75-67BB-664B-BFD1-C1277D46D824}"/>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3" name="object 8">
            <a:extLst>
              <a:ext uri="{FF2B5EF4-FFF2-40B4-BE49-F238E27FC236}">
                <a16:creationId xmlns="" xmlns:a16="http://schemas.microsoft.com/office/drawing/2014/main" id="{E1C22324-154A-D94C-B08B-1ECFD16FE7E3}"/>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4" name="object 9">
            <a:extLst>
              <a:ext uri="{FF2B5EF4-FFF2-40B4-BE49-F238E27FC236}">
                <a16:creationId xmlns="" xmlns:a16="http://schemas.microsoft.com/office/drawing/2014/main" id="{442181FA-95F4-AD46-A6C4-B05EF93DD585}"/>
              </a:ext>
            </a:extLst>
          </p:cNvPr>
          <p:cNvSpPr/>
          <p:nvPr/>
        </p:nvSpPr>
        <p:spPr>
          <a:xfrm>
            <a:off x="0" y="464125"/>
            <a:ext cx="9144000" cy="6096000"/>
          </a:xfrm>
          <a:custGeom>
            <a:avLst/>
            <a:gdLst/>
            <a:ahLst/>
            <a:cxnLst/>
            <a:rect l="l" t="t" r="r" b="b"/>
            <a:pathLst>
              <a:path w="2256154" h="3878579">
                <a:moveTo>
                  <a:pt x="0" y="3878148"/>
                </a:moveTo>
                <a:lnTo>
                  <a:pt x="2256002" y="3878148"/>
                </a:lnTo>
                <a:lnTo>
                  <a:pt x="2256002" y="0"/>
                </a:lnTo>
                <a:lnTo>
                  <a:pt x="0" y="0"/>
                </a:lnTo>
                <a:lnTo>
                  <a:pt x="0" y="3878148"/>
                </a:lnTo>
                <a:close/>
              </a:path>
            </a:pathLst>
          </a:custGeom>
          <a:solidFill>
            <a:schemeClr val="bg1">
              <a:lumMod val="85000"/>
            </a:schemeClr>
          </a:solidFill>
        </p:spPr>
        <p:txBody>
          <a:bodyPr wrap="square" lIns="0" tIns="0" rIns="0" bIns="0" rtlCol="0"/>
          <a:lstStyle/>
          <a:p>
            <a:r>
              <a:rPr lang="es-MX" sz="2000" dirty="0" smtClean="0"/>
              <a:t>De acuerdo a las siguientes afirmaciones, seleccione la opción que refleje su opinión</a:t>
            </a:r>
            <a:endParaRPr sz="1900" dirty="0"/>
          </a:p>
        </p:txBody>
      </p:sp>
      <p:sp>
        <p:nvSpPr>
          <p:cNvPr id="5" name="object 10">
            <a:extLst>
              <a:ext uri="{FF2B5EF4-FFF2-40B4-BE49-F238E27FC236}">
                <a16:creationId xmlns="" xmlns:a16="http://schemas.microsoft.com/office/drawing/2014/main" id="{29700AC3-8E6B-3242-A3F9-D407FB9AF115}"/>
              </a:ext>
            </a:extLst>
          </p:cNvPr>
          <p:cNvSpPr/>
          <p:nvPr/>
        </p:nvSpPr>
        <p:spPr>
          <a:xfrm>
            <a:off x="685800" y="0"/>
            <a:ext cx="7634514"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chemeClr val="accent4">
              <a:lumMod val="75000"/>
            </a:schemeClr>
          </a:solidFill>
          <a:ln>
            <a:solidFill>
              <a:schemeClr val="accent2">
                <a:lumMod val="60000"/>
                <a:lumOff val="40000"/>
              </a:schemeClr>
            </a:solidFill>
          </a:ln>
        </p:spPr>
        <p:txBody>
          <a:bodyPr wrap="square" lIns="0" tIns="0" rIns="0" bIns="0" rtlCol="0"/>
          <a:lstStyle/>
          <a:p>
            <a:endParaRPr sz="1900"/>
          </a:p>
        </p:txBody>
      </p:sp>
      <p:sp>
        <p:nvSpPr>
          <p:cNvPr id="6" name="object 34">
            <a:extLst>
              <a:ext uri="{FF2B5EF4-FFF2-40B4-BE49-F238E27FC236}">
                <a16:creationId xmlns="" xmlns:a16="http://schemas.microsoft.com/office/drawing/2014/main" id="{E754D0E2-1A68-F040-940E-A10FFF65897C}"/>
              </a:ext>
            </a:extLst>
          </p:cNvPr>
          <p:cNvSpPr txBox="1"/>
          <p:nvPr/>
        </p:nvSpPr>
        <p:spPr>
          <a:xfrm>
            <a:off x="685800" y="-20780"/>
            <a:ext cx="7634514" cy="322863"/>
          </a:xfrm>
          <a:prstGeom prst="rect">
            <a:avLst/>
          </a:prstGeom>
          <a:ln>
            <a:solidFill>
              <a:schemeClr val="accent2">
                <a:lumMod val="60000"/>
                <a:lumOff val="40000"/>
              </a:schemeClr>
            </a:solidFill>
          </a:ln>
        </p:spPr>
        <p:txBody>
          <a:bodyPr vert="horz" wrap="square" lIns="0" tIns="14941" rIns="0" bIns="0" rtlCol="0">
            <a:spAutoFit/>
          </a:bodyPr>
          <a:lstStyle/>
          <a:p>
            <a:pPr marL="14941">
              <a:spcBef>
                <a:spcPts val="117"/>
              </a:spcBef>
            </a:pPr>
            <a:r>
              <a:rPr lang="es-ES" sz="2000" b="1" spc="-5" dirty="0" smtClean="0">
                <a:solidFill>
                  <a:srgbClr val="FFFFFF"/>
                </a:solidFill>
                <a:latin typeface="Soberana Sans"/>
                <a:cs typeface="Soberana Sans"/>
              </a:rPr>
              <a:t>EVALUACIÓN DE LA SESIÓN       Prepa:     Grupo:        Turno:  </a:t>
            </a:r>
          </a:p>
        </p:txBody>
      </p:sp>
      <p:graphicFrame>
        <p:nvGraphicFramePr>
          <p:cNvPr id="10" name="9 Tabla"/>
          <p:cNvGraphicFramePr>
            <a:graphicFrameLocks noGrp="1"/>
          </p:cNvGraphicFramePr>
          <p:nvPr/>
        </p:nvGraphicFramePr>
        <p:xfrm>
          <a:off x="0" y="872835"/>
          <a:ext cx="9144000" cy="5997107"/>
        </p:xfrm>
        <a:graphic>
          <a:graphicData uri="http://schemas.openxmlformats.org/drawingml/2006/table">
            <a:tbl>
              <a:tblPr firstRow="1" bandRow="1">
                <a:tableStyleId>{5C22544A-7EE6-4342-B048-85BDC9FD1C3A}</a:tableStyleId>
              </a:tblPr>
              <a:tblGrid>
                <a:gridCol w="3429000"/>
                <a:gridCol w="1524000"/>
                <a:gridCol w="1219200"/>
                <a:gridCol w="838200"/>
                <a:gridCol w="914400"/>
                <a:gridCol w="1219200"/>
              </a:tblGrid>
              <a:tr h="785027">
                <a:tc>
                  <a:txBody>
                    <a:bodyPr/>
                    <a:lstStyle/>
                    <a:p>
                      <a:pPr algn="ctr"/>
                      <a:r>
                        <a:rPr lang="es-MX" dirty="0" smtClean="0"/>
                        <a:t>Rubro</a:t>
                      </a:r>
                      <a:endParaRPr lang="es-MX" dirty="0"/>
                    </a:p>
                  </a:txBody>
                  <a:tcPr>
                    <a:solidFill>
                      <a:schemeClr val="accent4">
                        <a:lumMod val="50000"/>
                      </a:schemeClr>
                    </a:solidFill>
                  </a:tcPr>
                </a:tc>
                <a:tc>
                  <a:txBody>
                    <a:bodyPr/>
                    <a:lstStyle/>
                    <a:p>
                      <a:pPr algn="ctr"/>
                      <a:r>
                        <a:rPr lang="es-MX" sz="1600" dirty="0" smtClean="0"/>
                        <a:t>Totalmente en desacuerdo</a:t>
                      </a:r>
                      <a:endParaRPr lang="es-MX" sz="1600" dirty="0"/>
                    </a:p>
                  </a:txBody>
                  <a:tcPr>
                    <a:solidFill>
                      <a:schemeClr val="accent4">
                        <a:lumMod val="50000"/>
                      </a:schemeClr>
                    </a:solidFill>
                  </a:tcPr>
                </a:tc>
                <a:tc>
                  <a:txBody>
                    <a:bodyPr/>
                    <a:lstStyle/>
                    <a:p>
                      <a:pPr algn="ctr"/>
                      <a:r>
                        <a:rPr lang="es-MX" sz="1600" dirty="0" smtClean="0"/>
                        <a:t>En desacuerdo</a:t>
                      </a:r>
                      <a:endParaRPr lang="es-MX" sz="1600" dirty="0"/>
                    </a:p>
                  </a:txBody>
                  <a:tcPr>
                    <a:solidFill>
                      <a:schemeClr val="accent4">
                        <a:lumMod val="50000"/>
                      </a:schemeClr>
                    </a:solidFill>
                  </a:tcPr>
                </a:tc>
                <a:tc>
                  <a:txBody>
                    <a:bodyPr/>
                    <a:lstStyle/>
                    <a:p>
                      <a:pPr algn="ctr"/>
                      <a:r>
                        <a:rPr lang="es-MX" sz="1600" dirty="0" smtClean="0"/>
                        <a:t>Neutral</a:t>
                      </a:r>
                      <a:endParaRPr lang="es-MX" sz="1600" dirty="0"/>
                    </a:p>
                  </a:txBody>
                  <a:tcPr>
                    <a:solidFill>
                      <a:schemeClr val="accent4">
                        <a:lumMod val="50000"/>
                      </a:schemeClr>
                    </a:solidFill>
                  </a:tcPr>
                </a:tc>
                <a:tc>
                  <a:txBody>
                    <a:bodyPr/>
                    <a:lstStyle/>
                    <a:p>
                      <a:pPr algn="ctr"/>
                      <a:r>
                        <a:rPr lang="es-MX" sz="1600" dirty="0" smtClean="0"/>
                        <a:t>De acuerdo</a:t>
                      </a:r>
                      <a:endParaRPr lang="es-MX" sz="1600" dirty="0"/>
                    </a:p>
                  </a:txBody>
                  <a:tcPr>
                    <a:solidFill>
                      <a:schemeClr val="accent4">
                        <a:lumMod val="50000"/>
                      </a:schemeClr>
                    </a:solidFill>
                  </a:tcPr>
                </a:tc>
                <a:tc>
                  <a:txBody>
                    <a:bodyPr/>
                    <a:lstStyle/>
                    <a:p>
                      <a:pPr algn="ctr"/>
                      <a:r>
                        <a:rPr lang="es-MX" sz="1600" dirty="0" smtClean="0"/>
                        <a:t>Totalmente de acuerdo</a:t>
                      </a:r>
                      <a:endParaRPr lang="es-MX" sz="1600" dirty="0"/>
                    </a:p>
                  </a:txBody>
                  <a:tcPr>
                    <a:solidFill>
                      <a:schemeClr val="accent4">
                        <a:lumMod val="50000"/>
                      </a:schemeClr>
                    </a:solidFill>
                  </a:tcPr>
                </a:tc>
              </a:tr>
              <a:tr h="1004835">
                <a:tc>
                  <a:txBody>
                    <a:bodyPr/>
                    <a:lstStyle/>
                    <a:p>
                      <a:pPr algn="just"/>
                      <a:r>
                        <a:rPr lang="es-MX" sz="1600" dirty="0" smtClean="0"/>
                        <a:t>Al menos 50% de los estudiantes identificaron algunas situaciones que activan los “botones de sus emociones” y explicaron para qué sirve llevar a cabo un diario emocional. </a:t>
                      </a:r>
                      <a:endParaRPr lang="es-MX" sz="1600" dirty="0"/>
                    </a:p>
                  </a:txBody>
                  <a:tcPr/>
                </a:tc>
                <a:tc>
                  <a:txBody>
                    <a:bodyPr/>
                    <a:lstStyle/>
                    <a:p>
                      <a:endParaRPr lang="es-MX" dirty="0"/>
                    </a:p>
                  </a:txBody>
                  <a:tcPr/>
                </a:tc>
                <a:tc>
                  <a:txBody>
                    <a:bodyPr/>
                    <a:lstStyle/>
                    <a:p>
                      <a:endParaRPr lang="es-MX"/>
                    </a:p>
                  </a:txBody>
                  <a:tcPr/>
                </a:tc>
                <a:tc>
                  <a:txBody>
                    <a:bodyPr/>
                    <a:lstStyle/>
                    <a:p>
                      <a:endParaRPr lang="es-MX" dirty="0"/>
                    </a:p>
                  </a:txBody>
                  <a:tcPr/>
                </a:tc>
                <a:tc>
                  <a:txBody>
                    <a:bodyPr/>
                    <a:lstStyle/>
                    <a:p>
                      <a:endParaRPr lang="es-MX"/>
                    </a:p>
                  </a:txBody>
                  <a:tcPr/>
                </a:tc>
                <a:tc>
                  <a:txBody>
                    <a:bodyPr/>
                    <a:lstStyle/>
                    <a:p>
                      <a:endParaRPr lang="es-MX" dirty="0"/>
                    </a:p>
                  </a:txBody>
                  <a:tcPr/>
                </a:tc>
              </a:tr>
              <a:tr h="622596">
                <a:tc>
                  <a:txBody>
                    <a:bodyPr/>
                    <a:lstStyle/>
                    <a:p>
                      <a:r>
                        <a:rPr lang="es-MX" dirty="0" smtClean="0"/>
                        <a:t>Los estudiantes mostraron interés y se involucraron en la actividad.</a:t>
                      </a:r>
                      <a:endParaRPr lang="es-MX" dirty="0"/>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r>
              <a:tr h="678873">
                <a:tc>
                  <a:txBody>
                    <a:bodyPr/>
                    <a:lstStyle/>
                    <a:p>
                      <a:r>
                        <a:rPr lang="es-MX" dirty="0" smtClean="0"/>
                        <a:t>Se logró un clima de confianza en el grupo.</a:t>
                      </a:r>
                      <a:endParaRPr lang="es-MX" dirty="0"/>
                    </a:p>
                  </a:txBody>
                  <a:tcPr/>
                </a:tc>
                <a:tc>
                  <a:txBody>
                    <a:bodyPr/>
                    <a:lstStyle/>
                    <a:p>
                      <a:endParaRPr lang="es-MX"/>
                    </a:p>
                  </a:txBody>
                  <a:tcPr/>
                </a:tc>
                <a:tc>
                  <a:txBody>
                    <a:bodyPr/>
                    <a:lstStyle/>
                    <a:p>
                      <a:endParaRPr lang="es-MX"/>
                    </a:p>
                  </a:txBody>
                  <a:tcPr/>
                </a:tc>
                <a:tc>
                  <a:txBody>
                    <a:bodyPr/>
                    <a:lstStyle/>
                    <a:p>
                      <a:endParaRPr lang="es-MX" dirty="0"/>
                    </a:p>
                  </a:txBody>
                  <a:tcPr/>
                </a:tc>
                <a:tc>
                  <a:txBody>
                    <a:bodyPr/>
                    <a:lstStyle/>
                    <a:p>
                      <a:endParaRPr lang="es-MX"/>
                    </a:p>
                  </a:txBody>
                  <a:tcPr/>
                </a:tc>
                <a:tc>
                  <a:txBody>
                    <a:bodyPr/>
                    <a:lstStyle/>
                    <a:p>
                      <a:endParaRPr lang="es-MX"/>
                    </a:p>
                  </a:txBody>
                  <a:tcPr/>
                </a:tc>
              </a:tr>
              <a:tr h="401782">
                <a:tc gridSpan="6">
                  <a:txBody>
                    <a:bodyPr/>
                    <a:lstStyle/>
                    <a:p>
                      <a:r>
                        <a:rPr lang="es-MX" dirty="0" smtClean="0"/>
                        <a:t>¿Qué funcionó bien y qué efectos positivos se observaron al realizar la actividad?</a:t>
                      </a:r>
                      <a:endParaRPr lang="es-MX" dirty="0"/>
                    </a:p>
                  </a:txBody>
                  <a:tcPr/>
                </a:tc>
                <a:tc hMerge="1">
                  <a:txBody>
                    <a:bodyPr/>
                    <a:lstStyle/>
                    <a:p>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443345">
                <a:tc gridSpan="6">
                  <a:txBody>
                    <a:bodyPr/>
                    <a:lstStyle/>
                    <a:p>
                      <a:r>
                        <a:rPr lang="es-MX" dirty="0" smtClean="0"/>
                        <a:t>Descripción de dificultades y áreas de oportunidad</a:t>
                      </a:r>
                      <a:endParaRPr lang="es-MX" dirty="0"/>
                    </a:p>
                  </a:txBody>
                  <a:tcPr/>
                </a:tc>
                <a:tc hMerge="1">
                  <a:txBody>
                    <a:bodyPr/>
                    <a:lstStyle/>
                    <a:p>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785027">
                <a:tc gridSpan="6">
                  <a:txBody>
                    <a:bodyPr/>
                    <a:lstStyle/>
                    <a:p>
                      <a:r>
                        <a:rPr lang="es-MX" dirty="0" smtClean="0"/>
                        <a:t>¿Qué alumnos no</a:t>
                      </a:r>
                      <a:r>
                        <a:rPr lang="es-MX" baseline="0" dirty="0" smtClean="0"/>
                        <a:t> realiz</a:t>
                      </a:r>
                      <a:r>
                        <a:rPr lang="es-MX" dirty="0" smtClean="0"/>
                        <a:t>aron la actividad? </a:t>
                      </a:r>
                    </a:p>
                    <a:p>
                      <a:r>
                        <a:rPr lang="es-ES" dirty="0" smtClean="0"/>
                        <a:t>1.</a:t>
                      </a:r>
                    </a:p>
                    <a:p>
                      <a:r>
                        <a:rPr lang="es-ES" dirty="0" smtClean="0"/>
                        <a:t>2.</a:t>
                      </a:r>
                    </a:p>
                    <a:p>
                      <a:r>
                        <a:rPr lang="es-ES" dirty="0" smtClean="0"/>
                        <a:t>3.</a:t>
                      </a:r>
                    </a:p>
                    <a:p>
                      <a:r>
                        <a:rPr lang="es-ES" dirty="0" smtClean="0"/>
                        <a:t>4.</a:t>
                      </a:r>
                    </a:p>
                    <a:p>
                      <a:r>
                        <a:rPr lang="es-ES" dirty="0" smtClean="0"/>
                        <a:t>5.</a:t>
                      </a:r>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dirty="0"/>
                    </a:p>
                  </a:txBody>
                  <a:tcPr/>
                </a:tc>
              </a:tr>
            </a:tbl>
          </a:graphicData>
        </a:graphic>
      </p:graphicFrame>
    </p:spTree>
    <p:extLst>
      <p:ext uri="{BB962C8B-B14F-4D97-AF65-F5344CB8AC3E}">
        <p14:creationId xmlns="" xmlns:p14="http://schemas.microsoft.com/office/powerpoint/2010/main" val="234878038"/>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649</TotalTime>
  <Words>919</Words>
  <Application>Microsoft Office PowerPoint</Application>
  <PresentationFormat>Presentación en pantalla (4:3)</PresentationFormat>
  <Paragraphs>92</Paragraphs>
  <Slides>10</Slides>
  <Notes>1</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TUTORIAS ELIZABETH</cp:lastModifiedBy>
  <cp:revision>47</cp:revision>
  <dcterms:created xsi:type="dcterms:W3CDTF">2018-01-29T17:15:52Z</dcterms:created>
  <dcterms:modified xsi:type="dcterms:W3CDTF">2020-02-20T17:14:09Z</dcterms:modified>
</cp:coreProperties>
</file>