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9" r:id="rId2"/>
    <p:sldId id="328" r:id="rId3"/>
    <p:sldId id="326" r:id="rId4"/>
    <p:sldId id="327" r:id="rId5"/>
    <p:sldId id="265" r:id="rId6"/>
    <p:sldId id="330" r:id="rId7"/>
    <p:sldId id="316" r:id="rId8"/>
    <p:sldId id="336" r:id="rId9"/>
    <p:sldId id="329" r:id="rId10"/>
    <p:sldId id="317" r:id="rId11"/>
    <p:sldId id="335" r:id="rId12"/>
    <p:sldId id="337" r:id="rId13"/>
    <p:sldId id="334" r:id="rId14"/>
  </p:sldIdLst>
  <p:sldSz cx="9144000" cy="6858000" type="letter"/>
  <p:notesSz cx="10058400" cy="7772400"/>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964" userDrawn="1">
          <p15:clr>
            <a:srgbClr val="A4A3A4"/>
          </p15:clr>
        </p15:guide>
        <p15:guide id="2" pos="254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4A81"/>
    <a:srgbClr val="AD483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76"/>
    <p:restoredTop sz="94458"/>
  </p:normalViewPr>
  <p:slideViewPr>
    <p:cSldViewPr>
      <p:cViewPr varScale="1">
        <p:scale>
          <a:sx n="86" d="100"/>
          <a:sy n="86" d="100"/>
        </p:scale>
        <p:origin x="-1734" y="90"/>
      </p:cViewPr>
      <p:guideLst>
        <p:guide orient="horz" pos="1964"/>
        <p:guide pos="2541"/>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4359275" cy="38893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5697538" y="0"/>
            <a:ext cx="4359275" cy="388938"/>
          </a:xfrm>
          <a:prstGeom prst="rect">
            <a:avLst/>
          </a:prstGeom>
        </p:spPr>
        <p:txBody>
          <a:bodyPr vert="horz" lIns="91440" tIns="45720" rIns="91440" bIns="45720" rtlCol="0"/>
          <a:lstStyle>
            <a:lvl1pPr algn="r">
              <a:defRPr sz="1200"/>
            </a:lvl1pPr>
          </a:lstStyle>
          <a:p>
            <a:fld id="{DFD506CD-1467-42F4-AD6C-CBE31907FF8B}" type="datetimeFigureOut">
              <a:rPr lang="es-MX" smtClean="0"/>
              <a:pPr/>
              <a:t>20/02/2020</a:t>
            </a:fld>
            <a:endParaRPr lang="es-MX"/>
          </a:p>
        </p:txBody>
      </p:sp>
      <p:sp>
        <p:nvSpPr>
          <p:cNvPr id="4" name="Marcador de imagen de diapositiva 3"/>
          <p:cNvSpPr>
            <a:spLocks noGrp="1" noRot="1" noChangeAspect="1"/>
          </p:cNvSpPr>
          <p:nvPr>
            <p:ph type="sldImg" idx="2"/>
          </p:nvPr>
        </p:nvSpPr>
        <p:spPr>
          <a:xfrm>
            <a:off x="3281363" y="971550"/>
            <a:ext cx="3495675" cy="262255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1006475" y="3740150"/>
            <a:ext cx="8045450" cy="306070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7383463"/>
            <a:ext cx="4359275" cy="38893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5697538" y="7383463"/>
            <a:ext cx="4359275" cy="388937"/>
          </a:xfrm>
          <a:prstGeom prst="rect">
            <a:avLst/>
          </a:prstGeom>
        </p:spPr>
        <p:txBody>
          <a:bodyPr vert="horz" lIns="91440" tIns="45720" rIns="91440" bIns="45720" rtlCol="0" anchor="b"/>
          <a:lstStyle>
            <a:lvl1pPr algn="r">
              <a:defRPr sz="1200"/>
            </a:lvl1pPr>
          </a:lstStyle>
          <a:p>
            <a:fld id="{960D7EE9-E02C-4917-ACCB-5BE85E6C142C}" type="slidenum">
              <a:rPr lang="es-MX" smtClean="0"/>
              <a:pPr/>
              <a:t>‹Nº›</a:t>
            </a:fld>
            <a:endParaRPr lang="es-MX"/>
          </a:p>
        </p:txBody>
      </p:sp>
    </p:spTree>
    <p:extLst>
      <p:ext uri="{BB962C8B-B14F-4D97-AF65-F5344CB8AC3E}">
        <p14:creationId xmlns:p14="http://schemas.microsoft.com/office/powerpoint/2010/main" xmlns="" val="2077987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33855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1"/>
            <a:ext cx="64008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98251"/>
          </a:xfrm>
        </p:spPr>
        <p:txBody>
          <a:bodyPr lIns="0" tIns="0" rIns="0" bIns="0"/>
          <a:lstStyle>
            <a:lvl1pPr>
              <a:defRPr sz="2588" b="1" i="0">
                <a:solidFill>
                  <a:schemeClr val="bg1"/>
                </a:solidFill>
                <a:latin typeface="Soberana Sans"/>
                <a:cs typeface="Soberana San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98251"/>
          </a:xfrm>
        </p:spPr>
        <p:txBody>
          <a:bodyPr lIns="0" tIns="0" rIns="0" bIns="0"/>
          <a:lstStyle>
            <a:lvl1pPr>
              <a:defRPr sz="2588" b="1" i="0">
                <a:solidFill>
                  <a:schemeClr val="bg1"/>
                </a:solidFill>
                <a:latin typeface="Soberana Sans"/>
                <a:cs typeface="Soberana Sans"/>
              </a:defRPr>
            </a:lvl1pPr>
          </a:lstStyle>
          <a:p>
            <a:endParaRPr/>
          </a:p>
        </p:txBody>
      </p:sp>
      <p:sp>
        <p:nvSpPr>
          <p:cNvPr id="3" name="Holder 3"/>
          <p:cNvSpPr>
            <a:spLocks noGrp="1"/>
          </p:cNvSpPr>
          <p:nvPr>
            <p:ph sz="half" idx="2"/>
          </p:nvPr>
        </p:nvSpPr>
        <p:spPr>
          <a:xfrm>
            <a:off x="457200" y="1577341"/>
            <a:ext cx="397764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1"/>
            <a:ext cx="397764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98251"/>
          </a:xfrm>
        </p:spPr>
        <p:txBody>
          <a:bodyPr lIns="0" tIns="0" rIns="0" bIns="0"/>
          <a:lstStyle>
            <a:lvl1pPr>
              <a:defRPr sz="2588" b="1" i="0">
                <a:solidFill>
                  <a:schemeClr val="bg1"/>
                </a:solidFill>
                <a:latin typeface="Soberana Sans"/>
                <a:cs typeface="Soberana San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38554"/>
          </a:xfrm>
          <a:prstGeom prst="rect">
            <a:avLst/>
          </a:prstGeom>
        </p:spPr>
        <p:txBody>
          <a:bodyPr wrap="square" lIns="0" tIns="0" rIns="0" bIns="0">
            <a:spAutoFit/>
          </a:bodyPr>
          <a:lstStyle>
            <a:lvl1pPr>
              <a:defRPr sz="2200" b="1" i="0">
                <a:solidFill>
                  <a:schemeClr val="bg1"/>
                </a:solidFill>
                <a:latin typeface="Soberana Sans"/>
                <a:cs typeface="Soberana Sans"/>
              </a:defRPr>
            </a:lvl1pPr>
          </a:lstStyle>
          <a:p>
            <a:endParaRPr/>
          </a:p>
        </p:txBody>
      </p:sp>
      <p:sp>
        <p:nvSpPr>
          <p:cNvPr id="3" name="Holder 3"/>
          <p:cNvSpPr>
            <a:spLocks noGrp="1"/>
          </p:cNvSpPr>
          <p:nvPr>
            <p:ph type="body" idx="1"/>
          </p:nvPr>
        </p:nvSpPr>
        <p:spPr>
          <a:xfrm>
            <a:off x="619419" y="2234006"/>
            <a:ext cx="7905164" cy="276999"/>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24853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24853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6" name="Holder 6"/>
          <p:cNvSpPr>
            <a:spLocks noGrp="1"/>
          </p:cNvSpPr>
          <p:nvPr>
            <p:ph type="sldNum" sz="quarter" idx="7"/>
          </p:nvPr>
        </p:nvSpPr>
        <p:spPr>
          <a:xfrm>
            <a:off x="6583680" y="6377940"/>
            <a:ext cx="2103120" cy="24853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537897">
        <a:defRPr>
          <a:latin typeface="+mn-lt"/>
          <a:ea typeface="+mn-ea"/>
          <a:cs typeface="+mn-cs"/>
        </a:defRPr>
      </a:lvl2pPr>
      <a:lvl3pPr marL="1075796">
        <a:defRPr>
          <a:latin typeface="+mn-lt"/>
          <a:ea typeface="+mn-ea"/>
          <a:cs typeface="+mn-cs"/>
        </a:defRPr>
      </a:lvl3pPr>
      <a:lvl4pPr marL="1613693">
        <a:defRPr>
          <a:latin typeface="+mn-lt"/>
          <a:ea typeface="+mn-ea"/>
          <a:cs typeface="+mn-cs"/>
        </a:defRPr>
      </a:lvl4pPr>
      <a:lvl5pPr marL="2151590">
        <a:defRPr>
          <a:latin typeface="+mn-lt"/>
          <a:ea typeface="+mn-ea"/>
          <a:cs typeface="+mn-cs"/>
        </a:defRPr>
      </a:lvl5pPr>
      <a:lvl6pPr marL="2689487">
        <a:defRPr>
          <a:latin typeface="+mn-lt"/>
          <a:ea typeface="+mn-ea"/>
          <a:cs typeface="+mn-cs"/>
        </a:defRPr>
      </a:lvl6pPr>
      <a:lvl7pPr marL="3227386">
        <a:defRPr>
          <a:latin typeface="+mn-lt"/>
          <a:ea typeface="+mn-ea"/>
          <a:cs typeface="+mn-cs"/>
        </a:defRPr>
      </a:lvl7pPr>
      <a:lvl8pPr marL="3765283">
        <a:defRPr>
          <a:latin typeface="+mn-lt"/>
          <a:ea typeface="+mn-ea"/>
          <a:cs typeface="+mn-cs"/>
        </a:defRPr>
      </a:lvl8pPr>
      <a:lvl9pPr marL="4303180">
        <a:defRPr>
          <a:latin typeface="+mn-lt"/>
          <a:ea typeface="+mn-ea"/>
          <a:cs typeface="+mn-cs"/>
        </a:defRPr>
      </a:lvl9pPr>
    </p:bodyStyle>
    <p:otherStyle>
      <a:lvl1pPr marL="0">
        <a:defRPr>
          <a:latin typeface="+mn-lt"/>
          <a:ea typeface="+mn-ea"/>
          <a:cs typeface="+mn-cs"/>
        </a:defRPr>
      </a:lvl1pPr>
      <a:lvl2pPr marL="537897">
        <a:defRPr>
          <a:latin typeface="+mn-lt"/>
          <a:ea typeface="+mn-ea"/>
          <a:cs typeface="+mn-cs"/>
        </a:defRPr>
      </a:lvl2pPr>
      <a:lvl3pPr marL="1075796">
        <a:defRPr>
          <a:latin typeface="+mn-lt"/>
          <a:ea typeface="+mn-ea"/>
          <a:cs typeface="+mn-cs"/>
        </a:defRPr>
      </a:lvl3pPr>
      <a:lvl4pPr marL="1613693">
        <a:defRPr>
          <a:latin typeface="+mn-lt"/>
          <a:ea typeface="+mn-ea"/>
          <a:cs typeface="+mn-cs"/>
        </a:defRPr>
      </a:lvl4pPr>
      <a:lvl5pPr marL="2151590">
        <a:defRPr>
          <a:latin typeface="+mn-lt"/>
          <a:ea typeface="+mn-ea"/>
          <a:cs typeface="+mn-cs"/>
        </a:defRPr>
      </a:lvl5pPr>
      <a:lvl6pPr marL="2689487">
        <a:defRPr>
          <a:latin typeface="+mn-lt"/>
          <a:ea typeface="+mn-ea"/>
          <a:cs typeface="+mn-cs"/>
        </a:defRPr>
      </a:lvl6pPr>
      <a:lvl7pPr marL="3227386">
        <a:defRPr>
          <a:latin typeface="+mn-lt"/>
          <a:ea typeface="+mn-ea"/>
          <a:cs typeface="+mn-cs"/>
        </a:defRPr>
      </a:lvl7pPr>
      <a:lvl8pPr marL="3765283">
        <a:defRPr>
          <a:latin typeface="+mn-lt"/>
          <a:ea typeface="+mn-ea"/>
          <a:cs typeface="+mn-cs"/>
        </a:defRPr>
      </a:lvl8pPr>
      <a:lvl9pPr marL="430318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hyperlink" Target="http://brainpages.org/brain-games/" TargetMode="External"/><Relationship Id="rId2" Type="http://schemas.openxmlformats.org/officeDocument/2006/relationships/hyperlink" Target="http://www.freegames.ws/games/kidsgames/simon/simon.htm" TargetMode="External"/><Relationship Id="rId1" Type="http://schemas.openxmlformats.org/officeDocument/2006/relationships/slideLayout" Target="../slideLayouts/slideLayout5.xml"/><Relationship Id="rId4" Type="http://schemas.openxmlformats.org/officeDocument/2006/relationships/hyperlink" Target="http://flashfabrica.com/f_learning/brain/brain.html"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https://www.youtube.com/watch?v=eoNcqJlPvUU" TargetMode="External"/><Relationship Id="rId1" Type="http://schemas.openxmlformats.org/officeDocument/2006/relationships/slideLayout" Target="../slideLayouts/slideLayout5.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a16="http://schemas.microsoft.com/office/drawing/2014/main" xmlns="" id="{29B119A2-E424-214C-A32B-4C4628CEB5CE}"/>
              </a:ext>
            </a:extLst>
          </p:cNvPr>
          <p:cNvSpPr/>
          <p:nvPr/>
        </p:nvSpPr>
        <p:spPr>
          <a:xfrm>
            <a:off x="2915024" y="0"/>
            <a:ext cx="6228976"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5" name="object 8">
            <a:extLst>
              <a:ext uri="{FF2B5EF4-FFF2-40B4-BE49-F238E27FC236}">
                <a16:creationId xmlns:a16="http://schemas.microsoft.com/office/drawing/2014/main" xmlns="" id="{93AA6DA6-6460-904E-BA4B-E51826C86834}"/>
              </a:ext>
            </a:extLst>
          </p:cNvPr>
          <p:cNvSpPr/>
          <p:nvPr/>
        </p:nvSpPr>
        <p:spPr>
          <a:xfrm>
            <a:off x="0" y="0"/>
            <a:ext cx="2917265" cy="6858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40000"/>
              <a:lumOff val="60000"/>
            </a:schemeClr>
          </a:solidFill>
        </p:spPr>
        <p:txBody>
          <a:bodyPr wrap="square" lIns="0" tIns="0" rIns="0" bIns="0" rtlCol="0"/>
          <a:lstStyle/>
          <a:p>
            <a:endParaRPr sz="1900"/>
          </a:p>
        </p:txBody>
      </p:sp>
      <p:sp>
        <p:nvSpPr>
          <p:cNvPr id="6" name="object 10">
            <a:extLst>
              <a:ext uri="{FF2B5EF4-FFF2-40B4-BE49-F238E27FC236}">
                <a16:creationId xmlns:a16="http://schemas.microsoft.com/office/drawing/2014/main" xmlns="" id="{90A54EB5-7157-B740-8A0F-EC2698345950}"/>
              </a:ext>
            </a:extLst>
          </p:cNvPr>
          <p:cNvSpPr txBox="1">
            <a:spLocks noGrp="1"/>
          </p:cNvSpPr>
          <p:nvPr>
            <p:ph type="title"/>
          </p:nvPr>
        </p:nvSpPr>
        <p:spPr>
          <a:xfrm>
            <a:off x="533400" y="2196973"/>
            <a:ext cx="8009090" cy="974626"/>
          </a:xfrm>
          <a:prstGeom prst="rect">
            <a:avLst/>
          </a:prstGeom>
        </p:spPr>
        <p:txBody>
          <a:bodyPr vert="horz" wrap="square" lIns="0" tIns="0" rIns="0" bIns="0" rtlCol="0">
            <a:spAutoFit/>
          </a:bodyPr>
          <a:lstStyle/>
          <a:p>
            <a:pPr marL="1970088" indent="-1955800">
              <a:lnSpc>
                <a:spcPts val="3812"/>
              </a:lnSpc>
            </a:pPr>
            <a:r>
              <a:rPr sz="12706" baseline="-20061" dirty="0" smtClean="0"/>
              <a:t> </a:t>
            </a:r>
            <a:r>
              <a:rPr lang="es-MX" sz="5400" dirty="0" err="1" smtClean="0">
                <a:solidFill>
                  <a:srgbClr val="C00000"/>
                </a:solidFill>
              </a:rPr>
              <a:t>Neuro</a:t>
            </a:r>
            <a:r>
              <a:rPr lang="es-MX" sz="5400" dirty="0" err="1" smtClean="0"/>
              <a:t>plasticidad</a:t>
            </a:r>
            <a:r>
              <a:rPr lang="es-MX" sz="5400" dirty="0" smtClean="0"/>
              <a:t/>
            </a:r>
            <a:br>
              <a:rPr lang="es-MX" sz="5400" dirty="0" smtClean="0"/>
            </a:br>
            <a:endParaRPr sz="5400" dirty="0"/>
          </a:p>
        </p:txBody>
      </p:sp>
      <p:sp>
        <p:nvSpPr>
          <p:cNvPr id="8" name="object 14">
            <a:extLst>
              <a:ext uri="{FF2B5EF4-FFF2-40B4-BE49-F238E27FC236}">
                <a16:creationId xmlns:a16="http://schemas.microsoft.com/office/drawing/2014/main" xmlns="" id="{1629FED3-F6BB-C14A-B152-496947790C6A}"/>
              </a:ext>
            </a:extLst>
          </p:cNvPr>
          <p:cNvSpPr/>
          <p:nvPr/>
        </p:nvSpPr>
        <p:spPr>
          <a:xfrm>
            <a:off x="1225633" y="499489"/>
            <a:ext cx="0" cy="374276"/>
          </a:xfrm>
          <a:custGeom>
            <a:avLst/>
            <a:gdLst/>
            <a:ahLst/>
            <a:cxnLst/>
            <a:rect l="l" t="t" r="r" b="b"/>
            <a:pathLst>
              <a:path h="318134">
                <a:moveTo>
                  <a:pt x="0" y="0"/>
                </a:moveTo>
                <a:lnTo>
                  <a:pt x="0" y="317804"/>
                </a:lnTo>
              </a:path>
            </a:pathLst>
          </a:custGeom>
          <a:ln w="12700">
            <a:solidFill>
              <a:srgbClr val="FFFFFF"/>
            </a:solidFill>
          </a:ln>
        </p:spPr>
        <p:txBody>
          <a:bodyPr wrap="square" lIns="0" tIns="0" rIns="0" bIns="0" rtlCol="0"/>
          <a:lstStyle/>
          <a:p>
            <a:endParaRPr sz="1900"/>
          </a:p>
        </p:txBody>
      </p:sp>
      <p:sp>
        <p:nvSpPr>
          <p:cNvPr id="9" name="Oval 8">
            <a:extLst>
              <a:ext uri="{FF2B5EF4-FFF2-40B4-BE49-F238E27FC236}">
                <a16:creationId xmlns:a16="http://schemas.microsoft.com/office/drawing/2014/main" xmlns="" id="{A542659A-4FA0-6F4D-B73D-B428747300F6}"/>
              </a:ext>
            </a:extLst>
          </p:cNvPr>
          <p:cNvSpPr/>
          <p:nvPr/>
        </p:nvSpPr>
        <p:spPr>
          <a:xfrm>
            <a:off x="6477000" y="3884499"/>
            <a:ext cx="2514600" cy="2362200"/>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r>
              <a:rPr lang="en-US" dirty="0" err="1" smtClean="0"/>
              <a:t>Autoconocimiento</a:t>
            </a:r>
            <a:endParaRPr lang="en-US" dirty="0"/>
          </a:p>
        </p:txBody>
      </p:sp>
      <p:pic>
        <p:nvPicPr>
          <p:cNvPr id="1026" name="Picture 2" descr="C:\Users\BECAS 3\AppData\Local\Microsoft\Windows\Temporary Internet Files\Content.IE5\1C1B17PN\8[1].jpg"/>
          <p:cNvPicPr>
            <a:picLocks noChangeAspect="1" noChangeArrowheads="1"/>
          </p:cNvPicPr>
          <p:nvPr/>
        </p:nvPicPr>
        <p:blipFill>
          <a:blip r:embed="rId2" cstate="print"/>
          <a:srcRect/>
          <a:stretch>
            <a:fillRect/>
          </a:stretch>
        </p:blipFill>
        <p:spPr bwMode="auto">
          <a:xfrm>
            <a:off x="7116972" y="4267200"/>
            <a:ext cx="1112628" cy="1447800"/>
          </a:xfrm>
          <a:prstGeom prst="rect">
            <a:avLst/>
          </a:prstGeom>
          <a:noFill/>
        </p:spPr>
      </p:pic>
    </p:spTree>
    <p:extLst>
      <p:ext uri="{BB962C8B-B14F-4D97-AF65-F5344CB8AC3E}">
        <p14:creationId xmlns:p14="http://schemas.microsoft.com/office/powerpoint/2010/main" xmlns="" val="265815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224F731-B888-5F47-8F28-25747EE91283}"/>
              </a:ext>
            </a:extLst>
          </p:cNvPr>
          <p:cNvSpPr/>
          <p:nvPr/>
        </p:nvSpPr>
        <p:spPr>
          <a:xfrm>
            <a:off x="228600" y="586800"/>
            <a:ext cx="8915400" cy="6617196"/>
          </a:xfrm>
          <a:prstGeom prst="rect">
            <a:avLst/>
          </a:prstGeom>
        </p:spPr>
        <p:txBody>
          <a:bodyPr wrap="square">
            <a:spAutoFit/>
          </a:bodyPr>
          <a:lstStyle/>
          <a:p>
            <a:pPr marL="14941">
              <a:spcBef>
                <a:spcPts val="447"/>
              </a:spcBef>
            </a:pPr>
            <a:r>
              <a:rPr lang="en-US" sz="4000" b="1" spc="-5" dirty="0" smtClean="0">
                <a:solidFill>
                  <a:srgbClr val="004A81"/>
                </a:solidFill>
                <a:latin typeface="Soberana Sans"/>
                <a:cs typeface="Soberana Sans"/>
              </a:rPr>
              <a:t>RESUMEN</a:t>
            </a:r>
            <a:r>
              <a:rPr lang="en-US" sz="4000" b="1" dirty="0" smtClean="0">
                <a:solidFill>
                  <a:srgbClr val="004A81"/>
                </a:solidFill>
                <a:latin typeface="Soberana Sans"/>
                <a:cs typeface="Soberana Sans"/>
              </a:rPr>
              <a:t>.</a:t>
            </a:r>
            <a:endParaRPr lang="en-US" sz="1200" dirty="0">
              <a:latin typeface="Soberana Sans" panose="02000000000000000000" pitchFamily="2" charset="77"/>
            </a:endParaRPr>
          </a:p>
          <a:p>
            <a:pPr algn="just"/>
            <a:endParaRPr lang="es-MX" sz="2400" dirty="0" smtClean="0"/>
          </a:p>
          <a:p>
            <a:pPr algn="just"/>
            <a:r>
              <a:rPr lang="es-MX" sz="2400" dirty="0" smtClean="0">
                <a:latin typeface="Arial" pitchFamily="34" charset="0"/>
                <a:cs typeface="Arial" pitchFamily="34" charset="0"/>
              </a:rPr>
              <a:t>El cerebro es plástico y flexible, lo cual significa que estará adaptándose constantemente durante toda nuestra vida. A partir de los hábitos nuevos que generamos podemos decidir el tipo de conexiones neuronales que habrán de formarse. Todas las personas tenemos un impacto decisivo sobre la forma en la que percibimos y entendemos la realidad. </a:t>
            </a:r>
          </a:p>
          <a:p>
            <a:pPr algn="just"/>
            <a:r>
              <a:rPr lang="es-MX" sz="2400" dirty="0" smtClean="0">
                <a:latin typeface="Arial" pitchFamily="34" charset="0"/>
                <a:cs typeface="Arial" pitchFamily="34" charset="0"/>
              </a:rPr>
              <a:t>En otras palabras, somos arquitectos de nuestra propia experiencia. Al igual que un escultor es capaz de darle forma a un monolito de piedra, tu puedes moldear tu mente para hacerla tu aliada. </a:t>
            </a:r>
          </a:p>
          <a:p>
            <a:pPr algn="just"/>
            <a:endParaRPr lang="es-MX" sz="2400" dirty="0" smtClean="0">
              <a:latin typeface="Arial" pitchFamily="34" charset="0"/>
              <a:cs typeface="Arial" pitchFamily="34" charset="0"/>
            </a:endParaRPr>
          </a:p>
          <a:p>
            <a:pPr algn="just"/>
            <a:r>
              <a:rPr lang="es-MX" sz="2400" dirty="0" smtClean="0">
                <a:latin typeface="Arial" pitchFamily="34" charset="0"/>
                <a:cs typeface="Arial" pitchFamily="34" charset="0"/>
              </a:rPr>
              <a:t>De forma muy literal podría decirse que tú te construyes a partir de todo lo que piensas, sientes y haces.</a:t>
            </a:r>
          </a:p>
          <a:p>
            <a:pPr algn="just"/>
            <a:endParaRPr lang="es-MX" sz="2400" dirty="0" smtClean="0"/>
          </a:p>
          <a:p>
            <a:pPr algn="just"/>
            <a:endParaRPr lang="en-US" sz="2400" dirty="0" smtClean="0">
              <a:latin typeface="Soberana Sans" panose="02000000000000000000" pitchFamily="2" charset="77"/>
            </a:endParaRPr>
          </a:p>
        </p:txBody>
      </p:sp>
      <p:sp>
        <p:nvSpPr>
          <p:cNvPr id="3" name="object 8">
            <a:extLst>
              <a:ext uri="{FF2B5EF4-FFF2-40B4-BE49-F238E27FC236}">
                <a16:creationId xmlns:a16="http://schemas.microsoft.com/office/drawing/2014/main" xmlns="" id="{43BD8204-512F-F449-8C88-0469A1952012}"/>
              </a:ext>
            </a:extLst>
          </p:cNvPr>
          <p:cNvSpPr/>
          <p:nvPr/>
        </p:nvSpPr>
        <p:spPr>
          <a:xfrm>
            <a:off x="1143000" y="0"/>
            <a:ext cx="2362200" cy="6858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pic>
        <p:nvPicPr>
          <p:cNvPr id="6" name="Picture 11">
            <a:extLst>
              <a:ext uri="{FF2B5EF4-FFF2-40B4-BE49-F238E27FC236}">
                <a16:creationId xmlns:a16="http://schemas.microsoft.com/office/drawing/2014/main" xmlns="" id="{CDC0B9EF-4261-4A43-BE28-326C0BC7C73F}"/>
              </a:ext>
            </a:extLst>
          </p:cNvPr>
          <p:cNvPicPr>
            <a:picLocks noChangeAspect="1"/>
          </p:cNvPicPr>
          <p:nvPr/>
        </p:nvPicPr>
        <p:blipFill>
          <a:blip r:embed="rId2" cstate="print"/>
          <a:stretch>
            <a:fillRect/>
          </a:stretch>
        </p:blipFill>
        <p:spPr>
          <a:xfrm>
            <a:off x="6400800" y="228600"/>
            <a:ext cx="914400" cy="914400"/>
          </a:xfrm>
          <a:prstGeom prst="rect">
            <a:avLst/>
          </a:prstGeom>
        </p:spPr>
      </p:pic>
      <p:pic>
        <p:nvPicPr>
          <p:cNvPr id="3074" name="Picture 2" descr="C:\Users\BECAS 3\AppData\Local\Microsoft\Windows\Temporary Internet Files\Content.IE5\1C1B17PN\Modelo_en_cera_de_cerebro_humano%2C_casa_parisina_Tramond%2C_%C3%BAltimo_tercio_del_siglo_XIX[1].jpg"/>
          <p:cNvPicPr>
            <a:picLocks noChangeAspect="1" noChangeArrowheads="1"/>
          </p:cNvPicPr>
          <p:nvPr/>
        </p:nvPicPr>
        <p:blipFill>
          <a:blip r:embed="rId3" cstate="print"/>
          <a:srcRect/>
          <a:stretch>
            <a:fillRect/>
          </a:stretch>
        </p:blipFill>
        <p:spPr bwMode="auto">
          <a:xfrm>
            <a:off x="3962400" y="76200"/>
            <a:ext cx="1752600" cy="1451373"/>
          </a:xfrm>
          <a:prstGeom prst="rect">
            <a:avLst/>
          </a:prstGeom>
          <a:noFill/>
        </p:spPr>
      </p:pic>
      <p:sp>
        <p:nvSpPr>
          <p:cNvPr id="7" name="6 CuadroTexto"/>
          <p:cNvSpPr txBox="1"/>
          <p:nvPr/>
        </p:nvSpPr>
        <p:spPr>
          <a:xfrm>
            <a:off x="5791200" y="1066800"/>
            <a:ext cx="2133600" cy="246221"/>
          </a:xfrm>
          <a:prstGeom prst="rect">
            <a:avLst/>
          </a:prstGeom>
          <a:noFill/>
        </p:spPr>
        <p:txBody>
          <a:bodyPr wrap="square" rtlCol="0">
            <a:spAutoFit/>
          </a:bodyPr>
          <a:lstStyle/>
          <a:p>
            <a:r>
              <a:rPr lang="es-ES" sz="1000" dirty="0" smtClean="0"/>
              <a:t>Imagen  prediseñada de office Online</a:t>
            </a:r>
            <a:endParaRPr lang="es-MX" sz="1000" dirty="0"/>
          </a:p>
        </p:txBody>
      </p:sp>
    </p:spTree>
    <p:extLst>
      <p:ext uri="{BB962C8B-B14F-4D97-AF65-F5344CB8AC3E}">
        <p14:creationId xmlns:p14="http://schemas.microsoft.com/office/powerpoint/2010/main" xmlns="" val="2395081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8">
            <a:extLst>
              <a:ext uri="{FF2B5EF4-FFF2-40B4-BE49-F238E27FC236}">
                <a16:creationId xmlns:a16="http://schemas.microsoft.com/office/drawing/2014/main" xmlns="" id="{AD660D75-67BB-664B-BFD1-C1277D46D824}"/>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3" name="object 8">
            <a:extLst>
              <a:ext uri="{FF2B5EF4-FFF2-40B4-BE49-F238E27FC236}">
                <a16:creationId xmlns:a16="http://schemas.microsoft.com/office/drawing/2014/main" xmlns="" id="{E1C22324-154A-D94C-B08B-1ECFD16FE7E3}"/>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4" name="object 9">
            <a:extLst>
              <a:ext uri="{FF2B5EF4-FFF2-40B4-BE49-F238E27FC236}">
                <a16:creationId xmlns:a16="http://schemas.microsoft.com/office/drawing/2014/main" xmlns="" id="{442181FA-95F4-AD46-A6C4-B05EF93DD585}"/>
              </a:ext>
            </a:extLst>
          </p:cNvPr>
          <p:cNvSpPr/>
          <p:nvPr/>
        </p:nvSpPr>
        <p:spPr>
          <a:xfrm>
            <a:off x="685800" y="533400"/>
            <a:ext cx="7634507" cy="5055208"/>
          </a:xfrm>
          <a:custGeom>
            <a:avLst/>
            <a:gdLst/>
            <a:ahLst/>
            <a:cxnLst/>
            <a:rect l="l" t="t" r="r" b="b"/>
            <a:pathLst>
              <a:path w="2256154" h="3878579">
                <a:moveTo>
                  <a:pt x="0" y="3878148"/>
                </a:moveTo>
                <a:lnTo>
                  <a:pt x="2256002" y="3878148"/>
                </a:lnTo>
                <a:lnTo>
                  <a:pt x="2256002" y="0"/>
                </a:lnTo>
                <a:lnTo>
                  <a:pt x="0" y="0"/>
                </a:lnTo>
                <a:lnTo>
                  <a:pt x="0" y="3878148"/>
                </a:lnTo>
                <a:close/>
              </a:path>
            </a:pathLst>
          </a:custGeom>
          <a:solidFill>
            <a:schemeClr val="bg1">
              <a:lumMod val="85000"/>
            </a:schemeClr>
          </a:solidFill>
        </p:spPr>
        <p:txBody>
          <a:bodyPr wrap="square" lIns="0" tIns="0" rIns="0" bIns="0" rtlCol="0"/>
          <a:lstStyle/>
          <a:p>
            <a:endParaRPr sz="1900"/>
          </a:p>
        </p:txBody>
      </p:sp>
      <p:sp>
        <p:nvSpPr>
          <p:cNvPr id="5" name="object 10">
            <a:extLst>
              <a:ext uri="{FF2B5EF4-FFF2-40B4-BE49-F238E27FC236}">
                <a16:creationId xmlns:a16="http://schemas.microsoft.com/office/drawing/2014/main" xmlns="" id="{29700AC3-8E6B-3242-A3F9-D407FB9AF115}"/>
              </a:ext>
            </a:extLst>
          </p:cNvPr>
          <p:cNvSpPr/>
          <p:nvPr/>
        </p:nvSpPr>
        <p:spPr>
          <a:xfrm>
            <a:off x="685800" y="0"/>
            <a:ext cx="7634514" cy="464335"/>
          </a:xfrm>
          <a:custGeom>
            <a:avLst/>
            <a:gdLst/>
            <a:ahLst/>
            <a:cxnLst/>
            <a:rect l="l" t="t" r="r" b="b"/>
            <a:pathLst>
              <a:path w="2256154" h="318134">
                <a:moveTo>
                  <a:pt x="2116302" y="0"/>
                </a:moveTo>
                <a:lnTo>
                  <a:pt x="139700" y="0"/>
                </a:lnTo>
                <a:lnTo>
                  <a:pt x="58935" y="2182"/>
                </a:lnTo>
                <a:lnTo>
                  <a:pt x="17462" y="17462"/>
                </a:lnTo>
                <a:lnTo>
                  <a:pt x="2182" y="58935"/>
                </a:lnTo>
                <a:lnTo>
                  <a:pt x="0" y="139700"/>
                </a:lnTo>
                <a:lnTo>
                  <a:pt x="0" y="317804"/>
                </a:lnTo>
                <a:lnTo>
                  <a:pt x="2256002" y="317804"/>
                </a:lnTo>
                <a:lnTo>
                  <a:pt x="2256002" y="139700"/>
                </a:lnTo>
                <a:lnTo>
                  <a:pt x="2253819" y="58935"/>
                </a:lnTo>
                <a:lnTo>
                  <a:pt x="2238540" y="17462"/>
                </a:lnTo>
                <a:lnTo>
                  <a:pt x="2197066" y="2182"/>
                </a:lnTo>
                <a:lnTo>
                  <a:pt x="2116302" y="0"/>
                </a:lnTo>
                <a:close/>
              </a:path>
            </a:pathLst>
          </a:custGeom>
          <a:solidFill>
            <a:schemeClr val="accent6">
              <a:lumMod val="75000"/>
            </a:schemeClr>
          </a:solidFill>
        </p:spPr>
        <p:txBody>
          <a:bodyPr wrap="square" lIns="0" tIns="0" rIns="0" bIns="0" rtlCol="0"/>
          <a:lstStyle/>
          <a:p>
            <a:endParaRPr sz="1900"/>
          </a:p>
        </p:txBody>
      </p:sp>
      <p:sp>
        <p:nvSpPr>
          <p:cNvPr id="6" name="object 34">
            <a:extLst>
              <a:ext uri="{FF2B5EF4-FFF2-40B4-BE49-F238E27FC236}">
                <a16:creationId xmlns:a16="http://schemas.microsoft.com/office/drawing/2014/main" xmlns="" id="{E754D0E2-1A68-F040-940E-A10FFF65897C}"/>
              </a:ext>
            </a:extLst>
          </p:cNvPr>
          <p:cNvSpPr txBox="1"/>
          <p:nvPr/>
        </p:nvSpPr>
        <p:spPr>
          <a:xfrm>
            <a:off x="943708" y="-76200"/>
            <a:ext cx="5147383" cy="445974"/>
          </a:xfrm>
          <a:prstGeom prst="rect">
            <a:avLst/>
          </a:prstGeom>
        </p:spPr>
        <p:txBody>
          <a:bodyPr vert="horz" wrap="square" lIns="0" tIns="14941" rIns="0" bIns="0" rtlCol="0">
            <a:spAutoFit/>
          </a:bodyPr>
          <a:lstStyle/>
          <a:p>
            <a:pPr marL="14941">
              <a:spcBef>
                <a:spcPts val="117"/>
              </a:spcBef>
            </a:pPr>
            <a:r>
              <a:rPr lang="es-ES" sz="2800" b="1" spc="-5" dirty="0" smtClean="0">
                <a:solidFill>
                  <a:srgbClr val="FFFFFF"/>
                </a:solidFill>
                <a:latin typeface="Soberana Sans"/>
                <a:cs typeface="Soberana Sans"/>
              </a:rPr>
              <a:t>Para tu vida diaria</a:t>
            </a:r>
            <a:endParaRPr sz="2800" dirty="0">
              <a:latin typeface="Soberana Sans"/>
              <a:cs typeface="Soberana Sans"/>
            </a:endParaRPr>
          </a:p>
        </p:txBody>
      </p:sp>
      <p:sp>
        <p:nvSpPr>
          <p:cNvPr id="7" name="object 35">
            <a:extLst>
              <a:ext uri="{FF2B5EF4-FFF2-40B4-BE49-F238E27FC236}">
                <a16:creationId xmlns:a16="http://schemas.microsoft.com/office/drawing/2014/main" xmlns="" id="{7AA2F7C0-3915-F041-9113-36F645B9863A}"/>
              </a:ext>
            </a:extLst>
          </p:cNvPr>
          <p:cNvSpPr txBox="1"/>
          <p:nvPr/>
        </p:nvSpPr>
        <p:spPr>
          <a:xfrm>
            <a:off x="228600" y="457200"/>
            <a:ext cx="8534400" cy="6185555"/>
          </a:xfrm>
          <a:prstGeom prst="rect">
            <a:avLst/>
          </a:prstGeom>
        </p:spPr>
        <p:txBody>
          <a:bodyPr vert="horz" wrap="square" lIns="0" tIns="62753" rIns="0" bIns="0" rtlCol="0">
            <a:spAutoFit/>
          </a:bodyPr>
          <a:lstStyle/>
          <a:p>
            <a:pPr marR="5080" algn="just">
              <a:spcBef>
                <a:spcPts val="100"/>
              </a:spcBef>
              <a:buFont typeface="Arial" pitchFamily="34" charset="0"/>
              <a:buChar char="•"/>
            </a:pPr>
            <a:r>
              <a:rPr lang="en-US" sz="2600" spc="-15" dirty="0" smtClean="0">
                <a:latin typeface="Soberana Sans" panose="02000000000000000000" pitchFamily="2" charset="77"/>
                <a:cs typeface="Soberana Sans"/>
              </a:rPr>
              <a:t>Cambia </a:t>
            </a:r>
            <a:r>
              <a:rPr lang="en-US" sz="2600" spc="-15" dirty="0" err="1" smtClean="0">
                <a:latin typeface="Soberana Sans" panose="02000000000000000000" pitchFamily="2" charset="77"/>
                <a:cs typeface="Soberana Sans"/>
              </a:rPr>
              <a:t>tus</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rutinas</a:t>
            </a:r>
            <a:r>
              <a:rPr lang="en-US" sz="2600" spc="-15" dirty="0" smtClean="0">
                <a:latin typeface="Soberana Sans" panose="02000000000000000000" pitchFamily="2" charset="77"/>
                <a:cs typeface="Soberana Sans"/>
              </a:rPr>
              <a:t>. A lo largo del </a:t>
            </a:r>
            <a:r>
              <a:rPr lang="en-US" sz="2600" spc="-15" dirty="0" err="1" smtClean="0">
                <a:latin typeface="Soberana Sans" panose="02000000000000000000" pitchFamily="2" charset="77"/>
                <a:cs typeface="Soberana Sans"/>
              </a:rPr>
              <a:t>dia</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procura</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hacer</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pequeñas</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tareas</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como</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lavarte</a:t>
            </a:r>
            <a:r>
              <a:rPr lang="en-US" sz="2600" spc="-15" dirty="0" smtClean="0">
                <a:latin typeface="Soberana Sans" panose="02000000000000000000" pitchFamily="2" charset="77"/>
                <a:cs typeface="Soberana Sans"/>
              </a:rPr>
              <a:t> los </a:t>
            </a:r>
            <a:r>
              <a:rPr lang="en-US" sz="2600" spc="-15" dirty="0" err="1" smtClean="0">
                <a:latin typeface="Soberana Sans" panose="02000000000000000000" pitchFamily="2" charset="77"/>
                <a:cs typeface="Soberana Sans"/>
              </a:rPr>
              <a:t>dientes</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cargar</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objetos</a:t>
            </a:r>
            <a:r>
              <a:rPr lang="en-US" sz="2600" spc="-15" dirty="0" smtClean="0">
                <a:latin typeface="Soberana Sans" panose="02000000000000000000" pitchFamily="2" charset="77"/>
                <a:cs typeface="Soberana Sans"/>
              </a:rPr>
              <a:t> o </a:t>
            </a:r>
            <a:r>
              <a:rPr lang="en-US" sz="2600" spc="-15" dirty="0" err="1" smtClean="0">
                <a:latin typeface="Soberana Sans" panose="02000000000000000000" pitchFamily="2" charset="77"/>
                <a:cs typeface="Soberana Sans"/>
              </a:rPr>
              <a:t>abrir</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puertas</a:t>
            </a:r>
            <a:r>
              <a:rPr lang="en-US" sz="2600" spc="-15" dirty="0" smtClean="0">
                <a:latin typeface="Soberana Sans" panose="02000000000000000000" pitchFamily="2" charset="77"/>
                <a:cs typeface="Soberana Sans"/>
              </a:rPr>
              <a:t>) con la </a:t>
            </a:r>
            <a:r>
              <a:rPr lang="en-US" sz="2600" spc="-15" dirty="0" err="1" smtClean="0">
                <a:latin typeface="Soberana Sans" panose="02000000000000000000" pitchFamily="2" charset="77"/>
                <a:cs typeface="Soberana Sans"/>
              </a:rPr>
              <a:t>mano</a:t>
            </a:r>
            <a:r>
              <a:rPr lang="en-US" sz="2600" spc="-15" dirty="0" smtClean="0">
                <a:latin typeface="Soberana Sans" panose="02000000000000000000" pitchFamily="2" charset="77"/>
                <a:cs typeface="Soberana Sans"/>
              </a:rPr>
              <a:t> no </a:t>
            </a:r>
            <a:r>
              <a:rPr lang="en-US" sz="2600" spc="-15" dirty="0" err="1" smtClean="0">
                <a:latin typeface="Soberana Sans" panose="02000000000000000000" pitchFamily="2" charset="77"/>
                <a:cs typeface="Soberana Sans"/>
              </a:rPr>
              <a:t>dominante</a:t>
            </a:r>
            <a:r>
              <a:rPr lang="en-US" sz="2600" spc="-15" dirty="0" smtClean="0">
                <a:latin typeface="Soberana Sans" panose="02000000000000000000" pitchFamily="2" charset="77"/>
                <a:cs typeface="Soberana Sans"/>
              </a:rPr>
              <a:t>.</a:t>
            </a:r>
          </a:p>
          <a:p>
            <a:pPr marR="5080" algn="just">
              <a:spcBef>
                <a:spcPts val="100"/>
              </a:spcBef>
              <a:buFont typeface="Arial" pitchFamily="34" charset="0"/>
              <a:buChar char="•"/>
            </a:pPr>
            <a:r>
              <a:rPr lang="en-US" sz="2600" spc="-15" dirty="0" smtClean="0">
                <a:latin typeface="Soberana Sans" panose="02000000000000000000" pitchFamily="2" charset="77"/>
                <a:cs typeface="Soberana Sans"/>
              </a:rPr>
              <a:t>Dos </a:t>
            </a:r>
            <a:r>
              <a:rPr lang="en-US" sz="2600" spc="-15" dirty="0" err="1" smtClean="0">
                <a:latin typeface="Soberana Sans" panose="02000000000000000000" pitchFamily="2" charset="77"/>
                <a:cs typeface="Soberana Sans"/>
              </a:rPr>
              <a:t>veces</a:t>
            </a:r>
            <a:r>
              <a:rPr lang="en-US" sz="2600" spc="-15" dirty="0" smtClean="0">
                <a:latin typeface="Soberana Sans" panose="02000000000000000000" pitchFamily="2" charset="77"/>
                <a:cs typeface="Soberana Sans"/>
              </a:rPr>
              <a:t> al </a:t>
            </a:r>
            <a:r>
              <a:rPr lang="en-US" sz="2600" spc="-15" dirty="0" err="1" smtClean="0">
                <a:latin typeface="Soberana Sans" panose="02000000000000000000" pitchFamily="2" charset="77"/>
                <a:cs typeface="Soberana Sans"/>
              </a:rPr>
              <a:t>dia</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mañana</a:t>
            </a:r>
            <a:r>
              <a:rPr lang="en-US" sz="2600" spc="-15" dirty="0" smtClean="0">
                <a:latin typeface="Soberana Sans" panose="02000000000000000000" pitchFamily="2" charset="77"/>
                <a:cs typeface="Soberana Sans"/>
              </a:rPr>
              <a:t> y </a:t>
            </a:r>
            <a:r>
              <a:rPr lang="en-US" sz="2600" spc="-15" dirty="0" err="1" smtClean="0">
                <a:latin typeface="Soberana Sans" panose="02000000000000000000" pitchFamily="2" charset="77"/>
                <a:cs typeface="Soberana Sans"/>
              </a:rPr>
              <a:t>noche</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dedica</a:t>
            </a:r>
            <a:r>
              <a:rPr lang="en-US" sz="2600" spc="-15" dirty="0" smtClean="0">
                <a:latin typeface="Soberana Sans" panose="02000000000000000000" pitchFamily="2" charset="77"/>
                <a:cs typeface="Soberana Sans"/>
              </a:rPr>
              <a:t> 3 </a:t>
            </a:r>
            <a:r>
              <a:rPr lang="en-US" sz="2600" spc="-15" dirty="0" err="1" smtClean="0">
                <a:latin typeface="Soberana Sans" panose="02000000000000000000" pitchFamily="2" charset="77"/>
                <a:cs typeface="Soberana Sans"/>
              </a:rPr>
              <a:t>minutos</a:t>
            </a:r>
            <a:r>
              <a:rPr lang="en-US" sz="2600" spc="-15" dirty="0" smtClean="0">
                <a:latin typeface="Soberana Sans" panose="02000000000000000000" pitchFamily="2" charset="77"/>
                <a:cs typeface="Soberana Sans"/>
              </a:rPr>
              <a:t> a </a:t>
            </a:r>
            <a:r>
              <a:rPr lang="en-US" sz="2600" spc="-15" dirty="0" err="1" smtClean="0">
                <a:latin typeface="Soberana Sans" panose="02000000000000000000" pitchFamily="2" charset="77"/>
                <a:cs typeface="Soberana Sans"/>
              </a:rPr>
              <a:t>observar</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tu</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respiración</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inhalando</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profundamente</a:t>
            </a:r>
            <a:r>
              <a:rPr lang="en-US" sz="2600" spc="-15" dirty="0" smtClean="0">
                <a:latin typeface="Soberana Sans" panose="02000000000000000000" pitchFamily="2" charset="77"/>
                <a:cs typeface="Soberana Sans"/>
              </a:rPr>
              <a:t> y </a:t>
            </a:r>
            <a:r>
              <a:rPr lang="en-US" sz="2600" spc="-15" dirty="0" err="1" smtClean="0">
                <a:latin typeface="Soberana Sans" panose="02000000000000000000" pitchFamily="2" charset="77"/>
                <a:cs typeface="Soberana Sans"/>
              </a:rPr>
              <a:t>exhalando</a:t>
            </a:r>
            <a:r>
              <a:rPr lang="en-US" sz="2600" spc="-15" dirty="0" smtClean="0">
                <a:latin typeface="Soberana Sans" panose="02000000000000000000" pitchFamily="2" charset="77"/>
                <a:cs typeface="Soberana Sans"/>
              </a:rPr>
              <a:t> lentamente </a:t>
            </a:r>
            <a:r>
              <a:rPr lang="en-US" sz="2600" spc="-15" dirty="0" err="1" smtClean="0">
                <a:latin typeface="Soberana Sans" panose="02000000000000000000" pitchFamily="2" charset="77"/>
                <a:cs typeface="Soberana Sans"/>
              </a:rPr>
              <a:t>todo</a:t>
            </a:r>
            <a:r>
              <a:rPr lang="en-US" sz="2600" spc="-15" dirty="0" smtClean="0">
                <a:latin typeface="Soberana Sans" panose="02000000000000000000" pitchFamily="2" charset="77"/>
                <a:cs typeface="Soberana Sans"/>
              </a:rPr>
              <a:t> el </a:t>
            </a:r>
            <a:r>
              <a:rPr lang="en-US" sz="2600" spc="-15" dirty="0" err="1" smtClean="0">
                <a:latin typeface="Soberana Sans" panose="02000000000000000000" pitchFamily="2" charset="77"/>
                <a:cs typeface="Soberana Sans"/>
              </a:rPr>
              <a:t>aire</a:t>
            </a:r>
            <a:r>
              <a:rPr lang="en-US" sz="2600" spc="-15" dirty="0" smtClean="0">
                <a:latin typeface="Soberana Sans" panose="02000000000000000000" pitchFamily="2" charset="77"/>
                <a:cs typeface="Soberana Sans"/>
              </a:rPr>
              <a:t> en series de 5 </a:t>
            </a:r>
            <a:r>
              <a:rPr lang="en-US" sz="2600" spc="-15" dirty="0" err="1" smtClean="0">
                <a:latin typeface="Soberana Sans" panose="02000000000000000000" pitchFamily="2" charset="77"/>
                <a:cs typeface="Soberana Sans"/>
              </a:rPr>
              <a:t>veces</a:t>
            </a:r>
            <a:r>
              <a:rPr lang="en-US" sz="2600" spc="-15" dirty="0" smtClean="0">
                <a:latin typeface="Soberana Sans" panose="02000000000000000000" pitchFamily="2" charset="77"/>
                <a:cs typeface="Soberana Sans"/>
              </a:rPr>
              <a:t>. Con </a:t>
            </a:r>
            <a:r>
              <a:rPr lang="en-US" sz="2600" spc="-15" dirty="0" err="1" smtClean="0">
                <a:latin typeface="Soberana Sans" panose="02000000000000000000" pitchFamily="2" charset="77"/>
                <a:cs typeface="Soberana Sans"/>
              </a:rPr>
              <a:t>esto</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estarás</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generando</a:t>
            </a:r>
            <a:r>
              <a:rPr lang="en-US" sz="2600" spc="-15" dirty="0" smtClean="0">
                <a:latin typeface="Soberana Sans" panose="02000000000000000000" pitchFamily="2" charset="77"/>
                <a:cs typeface="Soberana Sans"/>
              </a:rPr>
              <a:t> el </a:t>
            </a:r>
            <a:r>
              <a:rPr lang="en-US" sz="2600" spc="-15" dirty="0" err="1" smtClean="0">
                <a:latin typeface="Soberana Sans" panose="02000000000000000000" pitchFamily="2" charset="77"/>
                <a:cs typeface="Soberana Sans"/>
              </a:rPr>
              <a:t>hábito</a:t>
            </a:r>
            <a:r>
              <a:rPr lang="en-US" sz="2600" spc="-15" dirty="0" smtClean="0">
                <a:latin typeface="Soberana Sans" panose="02000000000000000000" pitchFamily="2" charset="77"/>
                <a:cs typeface="Soberana Sans"/>
              </a:rPr>
              <a:t> de la </a:t>
            </a:r>
            <a:r>
              <a:rPr lang="en-US" sz="2600" spc="-15" dirty="0" err="1" smtClean="0">
                <a:latin typeface="Soberana Sans" panose="02000000000000000000" pitchFamily="2" charset="77"/>
                <a:cs typeface="Soberana Sans"/>
              </a:rPr>
              <a:t>serenidad</a:t>
            </a:r>
            <a:r>
              <a:rPr lang="en-US" sz="2600" spc="-15" dirty="0" smtClean="0">
                <a:latin typeface="Soberana Sans" panose="02000000000000000000" pitchFamily="2" charset="77"/>
                <a:cs typeface="Soberana Sans"/>
              </a:rPr>
              <a:t> mental.</a:t>
            </a:r>
          </a:p>
          <a:p>
            <a:pPr marR="5080" algn="just">
              <a:spcBef>
                <a:spcPts val="100"/>
              </a:spcBef>
              <a:buFont typeface="Arial" pitchFamily="34" charset="0"/>
              <a:buChar char="•"/>
            </a:pPr>
            <a:r>
              <a:rPr lang="en-US" sz="2600" spc="-15" dirty="0" err="1" smtClean="0">
                <a:latin typeface="Soberana Sans" panose="02000000000000000000" pitchFamily="2" charset="77"/>
                <a:cs typeface="Soberana Sans"/>
              </a:rPr>
              <a:t>Recuerda</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que</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es</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importante</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dormir</a:t>
            </a:r>
            <a:r>
              <a:rPr lang="en-US" sz="2600" spc="-15" dirty="0" smtClean="0">
                <a:latin typeface="Soberana Sans" panose="02000000000000000000" pitchFamily="2" charset="77"/>
                <a:cs typeface="Soberana Sans"/>
              </a:rPr>
              <a:t> </a:t>
            </a:r>
            <a:r>
              <a:rPr lang="en-US" sz="2600" spc="-15" dirty="0" err="1" smtClean="0">
                <a:latin typeface="Soberana Sans" panose="02000000000000000000" pitchFamily="2" charset="77"/>
                <a:cs typeface="Soberana Sans"/>
              </a:rPr>
              <a:t>bien</a:t>
            </a:r>
            <a:r>
              <a:rPr lang="en-US" sz="2600" spc="-15" dirty="0" smtClean="0">
                <a:latin typeface="Soberana Sans" panose="02000000000000000000" pitchFamily="2" charset="77"/>
                <a:cs typeface="Soberana Sans"/>
              </a:rPr>
              <a:t>.</a:t>
            </a:r>
          </a:p>
          <a:p>
            <a:pPr marR="5080" algn="just">
              <a:spcBef>
                <a:spcPts val="100"/>
              </a:spcBef>
              <a:buFont typeface="Arial" pitchFamily="34" charset="0"/>
              <a:buChar char="•"/>
            </a:pPr>
            <a:r>
              <a:rPr lang="en-US" sz="2600" spc="-15" dirty="0" err="1" smtClean="0">
                <a:latin typeface="Soberana Sans" panose="02000000000000000000" pitchFamily="2" charset="77"/>
                <a:cs typeface="Soberana Sans"/>
              </a:rPr>
              <a:t>Cuida</a:t>
            </a:r>
            <a:r>
              <a:rPr lang="en-US" sz="2600" spc="-15" dirty="0" smtClean="0">
                <a:latin typeface="Soberana Sans" panose="02000000000000000000" pitchFamily="2" charset="77"/>
                <a:cs typeface="Soberana Sans"/>
              </a:rPr>
              <a:t> lo </a:t>
            </a:r>
            <a:r>
              <a:rPr lang="en-US" sz="2600" spc="-15" dirty="0" err="1" smtClean="0">
                <a:latin typeface="Soberana Sans" panose="02000000000000000000" pitchFamily="2" charset="77"/>
                <a:cs typeface="Soberana Sans"/>
              </a:rPr>
              <a:t>que</a:t>
            </a:r>
            <a:r>
              <a:rPr lang="en-US" sz="2600" spc="-15" dirty="0" smtClean="0">
                <a:latin typeface="Soberana Sans" panose="02000000000000000000" pitchFamily="2" charset="77"/>
                <a:cs typeface="Soberana Sans"/>
              </a:rPr>
              <a:t> comes.</a:t>
            </a:r>
          </a:p>
          <a:p>
            <a:pPr marR="5080">
              <a:spcBef>
                <a:spcPts val="100"/>
              </a:spcBef>
              <a:buFont typeface="Arial" pitchFamily="34" charset="0"/>
              <a:buChar char="•"/>
            </a:pPr>
            <a:endParaRPr lang="en-US" sz="2600" spc="-15" dirty="0" smtClean="0">
              <a:latin typeface="Soberana Sans" panose="02000000000000000000" pitchFamily="2" charset="77"/>
              <a:cs typeface="Soberana Sans"/>
            </a:endParaRPr>
          </a:p>
          <a:p>
            <a:pPr marR="5080">
              <a:spcBef>
                <a:spcPts val="100"/>
              </a:spcBef>
              <a:buFont typeface="Arial" pitchFamily="34" charset="0"/>
              <a:buChar char="•"/>
            </a:pPr>
            <a:endParaRPr lang="en-US" sz="2600" spc="-15" dirty="0" smtClean="0">
              <a:latin typeface="Soberana Sans" panose="02000000000000000000" pitchFamily="2" charset="77"/>
              <a:cs typeface="Soberana Sans"/>
            </a:endParaRPr>
          </a:p>
          <a:p>
            <a:pPr marR="5080">
              <a:spcBef>
                <a:spcPts val="100"/>
              </a:spcBef>
            </a:pPr>
            <a:endParaRPr lang="en-US" sz="2000" spc="-15" dirty="0" smtClean="0">
              <a:latin typeface="Soberana Sans" panose="02000000000000000000" pitchFamily="2" charset="77"/>
              <a:cs typeface="Soberana Sans"/>
            </a:endParaRPr>
          </a:p>
          <a:p>
            <a:pPr marR="5080">
              <a:spcBef>
                <a:spcPts val="100"/>
              </a:spcBef>
            </a:pPr>
            <a:r>
              <a:rPr lang="en-US" sz="2000" spc="-15" dirty="0" smtClean="0">
                <a:latin typeface="Soberana Sans" panose="02000000000000000000" pitchFamily="2" charset="77"/>
                <a:cs typeface="Soberana Sans"/>
              </a:rPr>
              <a:t>Te </a:t>
            </a:r>
            <a:r>
              <a:rPr lang="en-US" sz="2000" spc="-15" dirty="0" err="1" smtClean="0">
                <a:latin typeface="Soberana Sans" panose="02000000000000000000" pitchFamily="2" charset="77"/>
                <a:cs typeface="Soberana Sans"/>
              </a:rPr>
              <a:t>recomendamos</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ver</a:t>
            </a:r>
            <a:r>
              <a:rPr lang="en-US" sz="2000" spc="-15" dirty="0" smtClean="0">
                <a:latin typeface="Soberana Sans" panose="02000000000000000000" pitchFamily="2" charset="77"/>
                <a:cs typeface="Soberana Sans"/>
              </a:rPr>
              <a:t> el video con la </a:t>
            </a:r>
            <a:r>
              <a:rPr lang="en-US" sz="2000" spc="-15" dirty="0" err="1" smtClean="0">
                <a:latin typeface="Soberana Sans" panose="02000000000000000000" pitchFamily="2" charset="77"/>
                <a:cs typeface="Soberana Sans"/>
              </a:rPr>
              <a:t>plática</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Mejorando</a:t>
            </a:r>
            <a:r>
              <a:rPr lang="en-US" sz="2000" spc="-15" dirty="0" smtClean="0">
                <a:latin typeface="Soberana Sans" panose="02000000000000000000" pitchFamily="2" charset="77"/>
                <a:cs typeface="Soberana Sans"/>
              </a:rPr>
              <a:t> la </a:t>
            </a:r>
            <a:r>
              <a:rPr lang="en-US" sz="2000" spc="-15" dirty="0" err="1" smtClean="0">
                <a:latin typeface="Soberana Sans" panose="02000000000000000000" pitchFamily="2" charset="77"/>
                <a:cs typeface="Soberana Sans"/>
              </a:rPr>
              <a:t>plasticidad</a:t>
            </a:r>
            <a:r>
              <a:rPr lang="en-US" sz="2000" spc="-15" dirty="0" smtClean="0">
                <a:latin typeface="Soberana Sans" panose="02000000000000000000" pitchFamily="2" charset="77"/>
                <a:cs typeface="Soberana Sans"/>
              </a:rPr>
              <a:t> del </a:t>
            </a:r>
            <a:r>
              <a:rPr lang="en-US" sz="2000" spc="-15" dirty="0" err="1" smtClean="0">
                <a:latin typeface="Soberana Sans" panose="02000000000000000000" pitchFamily="2" charset="77"/>
                <a:cs typeface="Soberana Sans"/>
              </a:rPr>
              <a:t>cerebro</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donde</a:t>
            </a:r>
            <a:r>
              <a:rPr lang="en-US" sz="2000" spc="-15" dirty="0" smtClean="0">
                <a:latin typeface="Soberana Sans" panose="02000000000000000000" pitchFamily="2" charset="77"/>
                <a:cs typeface="Soberana Sans"/>
              </a:rPr>
              <a:t> el doctor Max </a:t>
            </a:r>
            <a:r>
              <a:rPr lang="en-US" sz="2000" spc="-15" dirty="0" err="1" smtClean="0">
                <a:latin typeface="Soberana Sans" panose="02000000000000000000" pitchFamily="2" charset="77"/>
                <a:cs typeface="Soberana Sans"/>
              </a:rPr>
              <a:t>Cynader</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explica</a:t>
            </a:r>
            <a:r>
              <a:rPr lang="en-US" sz="2000" spc="-15" dirty="0" smtClean="0">
                <a:latin typeface="Soberana Sans" panose="02000000000000000000" pitchFamily="2" charset="77"/>
                <a:cs typeface="Soberana Sans"/>
              </a:rPr>
              <a:t> qué </a:t>
            </a:r>
            <a:r>
              <a:rPr lang="en-US" sz="2000" spc="-15" dirty="0" err="1" smtClean="0">
                <a:latin typeface="Soberana Sans" panose="02000000000000000000" pitchFamily="2" charset="77"/>
                <a:cs typeface="Soberana Sans"/>
              </a:rPr>
              <a:t>es</a:t>
            </a:r>
            <a:r>
              <a:rPr lang="en-US" sz="2000" spc="-15" dirty="0" smtClean="0">
                <a:latin typeface="Soberana Sans" panose="02000000000000000000" pitchFamily="2" charset="77"/>
                <a:cs typeface="Soberana Sans"/>
              </a:rPr>
              <a:t> la Neuroplasticidad y </a:t>
            </a:r>
            <a:r>
              <a:rPr lang="en-US" sz="2000" spc="-15" dirty="0" err="1" smtClean="0">
                <a:latin typeface="Soberana Sans" panose="02000000000000000000" pitchFamily="2" charset="77"/>
                <a:cs typeface="Soberana Sans"/>
              </a:rPr>
              <a:t>cómo</a:t>
            </a:r>
            <a:r>
              <a:rPr lang="en-US" sz="2000" spc="-15" dirty="0" smtClean="0">
                <a:latin typeface="Soberana Sans" panose="02000000000000000000" pitchFamily="2" charset="77"/>
                <a:cs typeface="Soberana Sans"/>
              </a:rPr>
              <a:t> </a:t>
            </a:r>
            <a:r>
              <a:rPr lang="en-US" sz="2000" spc="-15" dirty="0" err="1" smtClean="0">
                <a:latin typeface="Soberana Sans" panose="02000000000000000000" pitchFamily="2" charset="77"/>
                <a:cs typeface="Soberana Sans"/>
              </a:rPr>
              <a:t>funciona</a:t>
            </a:r>
            <a:r>
              <a:rPr lang="en-US" sz="2000" spc="-15" dirty="0" smtClean="0">
                <a:latin typeface="Soberana Sans" panose="02000000000000000000" pitchFamily="2" charset="77"/>
                <a:cs typeface="Soberana Sans"/>
              </a:rPr>
              <a:t>.</a:t>
            </a:r>
            <a:endParaRPr lang="en-US" sz="2000" spc="-15" dirty="0">
              <a:latin typeface="Soberana Sans" panose="02000000000000000000" pitchFamily="2" charset="77"/>
              <a:cs typeface="Soberana Sans"/>
            </a:endParaRPr>
          </a:p>
        </p:txBody>
      </p:sp>
      <p:sp>
        <p:nvSpPr>
          <p:cNvPr id="9" name="object 10">
            <a:extLst>
              <a:ext uri="{FF2B5EF4-FFF2-40B4-BE49-F238E27FC236}">
                <a16:creationId xmlns:a16="http://schemas.microsoft.com/office/drawing/2014/main" xmlns="" id="{29700AC3-8E6B-3242-A3F9-D407FB9AF115}"/>
              </a:ext>
            </a:extLst>
          </p:cNvPr>
          <p:cNvSpPr/>
          <p:nvPr/>
        </p:nvSpPr>
        <p:spPr>
          <a:xfrm>
            <a:off x="304800" y="4641065"/>
            <a:ext cx="7634514" cy="464335"/>
          </a:xfrm>
          <a:custGeom>
            <a:avLst/>
            <a:gdLst/>
            <a:ahLst/>
            <a:cxnLst/>
            <a:rect l="l" t="t" r="r" b="b"/>
            <a:pathLst>
              <a:path w="2256154" h="318134">
                <a:moveTo>
                  <a:pt x="2116302" y="0"/>
                </a:moveTo>
                <a:lnTo>
                  <a:pt x="139700" y="0"/>
                </a:lnTo>
                <a:lnTo>
                  <a:pt x="58935" y="2182"/>
                </a:lnTo>
                <a:lnTo>
                  <a:pt x="17462" y="17462"/>
                </a:lnTo>
                <a:lnTo>
                  <a:pt x="2182" y="58935"/>
                </a:lnTo>
                <a:lnTo>
                  <a:pt x="0" y="139700"/>
                </a:lnTo>
                <a:lnTo>
                  <a:pt x="0" y="317804"/>
                </a:lnTo>
                <a:lnTo>
                  <a:pt x="2256002" y="317804"/>
                </a:lnTo>
                <a:lnTo>
                  <a:pt x="2256002" y="139700"/>
                </a:lnTo>
                <a:lnTo>
                  <a:pt x="2253819" y="58935"/>
                </a:lnTo>
                <a:lnTo>
                  <a:pt x="2238540" y="17462"/>
                </a:lnTo>
                <a:lnTo>
                  <a:pt x="2197066" y="2182"/>
                </a:lnTo>
                <a:lnTo>
                  <a:pt x="2116302" y="0"/>
                </a:lnTo>
                <a:close/>
              </a:path>
            </a:pathLst>
          </a:custGeom>
          <a:solidFill>
            <a:schemeClr val="accent6">
              <a:lumMod val="75000"/>
            </a:schemeClr>
          </a:solidFill>
        </p:spPr>
        <p:txBody>
          <a:bodyPr wrap="square" lIns="0" tIns="0" rIns="0" bIns="0" rtlCol="0"/>
          <a:lstStyle/>
          <a:p>
            <a:pPr marL="14941">
              <a:spcBef>
                <a:spcPts val="117"/>
              </a:spcBef>
            </a:pPr>
            <a:r>
              <a:rPr lang="es-ES" sz="2400" b="1" spc="-5" dirty="0" smtClean="0">
                <a:solidFill>
                  <a:srgbClr val="FFFFFF"/>
                </a:solidFill>
                <a:latin typeface="Soberana Sans"/>
                <a:cs typeface="Soberana Sans"/>
              </a:rPr>
              <a:t>¿Quieres saber más?</a:t>
            </a:r>
            <a:endParaRPr lang="es-ES" sz="2400" dirty="0">
              <a:latin typeface="Soberana Sans"/>
              <a:cs typeface="Soberana Sans"/>
            </a:endParaRPr>
          </a:p>
        </p:txBody>
      </p:sp>
    </p:spTree>
    <p:extLst>
      <p:ext uri="{BB962C8B-B14F-4D97-AF65-F5344CB8AC3E}">
        <p14:creationId xmlns:p14="http://schemas.microsoft.com/office/powerpoint/2010/main" xmlns="" val="234878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8">
            <a:extLst>
              <a:ext uri="{FF2B5EF4-FFF2-40B4-BE49-F238E27FC236}">
                <a16:creationId xmlns:a16="http://schemas.microsoft.com/office/drawing/2014/main" xmlns="" id="{AD660D75-67BB-664B-BFD1-C1277D46D824}"/>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3" name="object 8">
            <a:extLst>
              <a:ext uri="{FF2B5EF4-FFF2-40B4-BE49-F238E27FC236}">
                <a16:creationId xmlns:a16="http://schemas.microsoft.com/office/drawing/2014/main" xmlns="" id="{E1C22324-154A-D94C-B08B-1ECFD16FE7E3}"/>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4" name="object 9">
            <a:extLst>
              <a:ext uri="{FF2B5EF4-FFF2-40B4-BE49-F238E27FC236}">
                <a16:creationId xmlns:a16="http://schemas.microsoft.com/office/drawing/2014/main" xmlns="" id="{442181FA-95F4-AD46-A6C4-B05EF93DD585}"/>
              </a:ext>
            </a:extLst>
          </p:cNvPr>
          <p:cNvSpPr/>
          <p:nvPr/>
        </p:nvSpPr>
        <p:spPr>
          <a:xfrm>
            <a:off x="0" y="533400"/>
            <a:ext cx="9144000" cy="6096000"/>
          </a:xfrm>
          <a:custGeom>
            <a:avLst/>
            <a:gdLst/>
            <a:ahLst/>
            <a:cxnLst/>
            <a:rect l="l" t="t" r="r" b="b"/>
            <a:pathLst>
              <a:path w="2256154" h="3878579">
                <a:moveTo>
                  <a:pt x="0" y="3878148"/>
                </a:moveTo>
                <a:lnTo>
                  <a:pt x="2256002" y="3878148"/>
                </a:lnTo>
                <a:lnTo>
                  <a:pt x="2256002" y="0"/>
                </a:lnTo>
                <a:lnTo>
                  <a:pt x="0" y="0"/>
                </a:lnTo>
                <a:lnTo>
                  <a:pt x="0" y="3878148"/>
                </a:lnTo>
                <a:close/>
              </a:path>
            </a:pathLst>
          </a:custGeom>
          <a:solidFill>
            <a:schemeClr val="bg1">
              <a:lumMod val="85000"/>
            </a:schemeClr>
          </a:solidFill>
        </p:spPr>
        <p:txBody>
          <a:bodyPr wrap="square" lIns="0" tIns="0" rIns="0" bIns="0" rtlCol="0"/>
          <a:lstStyle/>
          <a:p>
            <a:r>
              <a:rPr lang="es-MX" sz="2000" dirty="0" smtClean="0"/>
              <a:t>De acuerdo a las siguientes afirmaciones, seleccione la opción que refleje su opinión</a:t>
            </a:r>
            <a:endParaRPr sz="1900" dirty="0"/>
          </a:p>
        </p:txBody>
      </p:sp>
      <p:sp>
        <p:nvSpPr>
          <p:cNvPr id="5" name="object 10">
            <a:extLst>
              <a:ext uri="{FF2B5EF4-FFF2-40B4-BE49-F238E27FC236}">
                <a16:creationId xmlns:a16="http://schemas.microsoft.com/office/drawing/2014/main" xmlns="" id="{29700AC3-8E6B-3242-A3F9-D407FB9AF115}"/>
              </a:ext>
            </a:extLst>
          </p:cNvPr>
          <p:cNvSpPr/>
          <p:nvPr/>
        </p:nvSpPr>
        <p:spPr>
          <a:xfrm>
            <a:off x="685800" y="0"/>
            <a:ext cx="7634514" cy="464335"/>
          </a:xfrm>
          <a:custGeom>
            <a:avLst/>
            <a:gdLst/>
            <a:ahLst/>
            <a:cxnLst/>
            <a:rect l="l" t="t" r="r" b="b"/>
            <a:pathLst>
              <a:path w="2256154" h="318134">
                <a:moveTo>
                  <a:pt x="2116302" y="0"/>
                </a:moveTo>
                <a:lnTo>
                  <a:pt x="139700" y="0"/>
                </a:lnTo>
                <a:lnTo>
                  <a:pt x="58935" y="2182"/>
                </a:lnTo>
                <a:lnTo>
                  <a:pt x="17462" y="17462"/>
                </a:lnTo>
                <a:lnTo>
                  <a:pt x="2182" y="58935"/>
                </a:lnTo>
                <a:lnTo>
                  <a:pt x="0" y="139700"/>
                </a:lnTo>
                <a:lnTo>
                  <a:pt x="0" y="317804"/>
                </a:lnTo>
                <a:lnTo>
                  <a:pt x="2256002" y="317804"/>
                </a:lnTo>
                <a:lnTo>
                  <a:pt x="2256002" y="139700"/>
                </a:lnTo>
                <a:lnTo>
                  <a:pt x="2253819" y="58935"/>
                </a:lnTo>
                <a:lnTo>
                  <a:pt x="2238540" y="17462"/>
                </a:lnTo>
                <a:lnTo>
                  <a:pt x="2197066" y="2182"/>
                </a:lnTo>
                <a:lnTo>
                  <a:pt x="2116302" y="0"/>
                </a:lnTo>
                <a:close/>
              </a:path>
            </a:pathLst>
          </a:custGeom>
          <a:solidFill>
            <a:schemeClr val="accent6">
              <a:lumMod val="75000"/>
            </a:schemeClr>
          </a:solidFill>
        </p:spPr>
        <p:txBody>
          <a:bodyPr wrap="square" lIns="0" tIns="0" rIns="0" bIns="0" rtlCol="0"/>
          <a:lstStyle/>
          <a:p>
            <a:endParaRPr sz="1900"/>
          </a:p>
        </p:txBody>
      </p:sp>
      <p:sp>
        <p:nvSpPr>
          <p:cNvPr id="6" name="object 34">
            <a:extLst>
              <a:ext uri="{FF2B5EF4-FFF2-40B4-BE49-F238E27FC236}">
                <a16:creationId xmlns:a16="http://schemas.microsoft.com/office/drawing/2014/main" xmlns="" id="{E754D0E2-1A68-F040-940E-A10FFF65897C}"/>
              </a:ext>
            </a:extLst>
          </p:cNvPr>
          <p:cNvSpPr txBox="1"/>
          <p:nvPr/>
        </p:nvSpPr>
        <p:spPr>
          <a:xfrm>
            <a:off x="685800" y="11226"/>
            <a:ext cx="7620000" cy="445974"/>
          </a:xfrm>
          <a:prstGeom prst="rect">
            <a:avLst/>
          </a:prstGeom>
        </p:spPr>
        <p:txBody>
          <a:bodyPr vert="horz" wrap="square" lIns="0" tIns="14941" rIns="0" bIns="0" rtlCol="0">
            <a:spAutoFit/>
          </a:bodyPr>
          <a:lstStyle/>
          <a:p>
            <a:pPr marL="14941">
              <a:spcBef>
                <a:spcPts val="117"/>
              </a:spcBef>
            </a:pPr>
            <a:r>
              <a:rPr lang="es-ES" sz="2800" b="1" spc="-5" dirty="0" smtClean="0">
                <a:solidFill>
                  <a:srgbClr val="FFFFFF"/>
                </a:solidFill>
                <a:latin typeface="Soberana Sans"/>
                <a:cs typeface="Soberana Sans"/>
              </a:rPr>
              <a:t>EVALUACIÓN DE LA SESIÓN       Prepa:     Grupo:        Turno:</a:t>
            </a:r>
            <a:endParaRPr sz="2800" dirty="0">
              <a:latin typeface="Soberana Sans"/>
              <a:cs typeface="Soberana Sans"/>
            </a:endParaRPr>
          </a:p>
        </p:txBody>
      </p:sp>
      <p:graphicFrame>
        <p:nvGraphicFramePr>
          <p:cNvPr id="10" name="9 Tabla"/>
          <p:cNvGraphicFramePr>
            <a:graphicFrameLocks noGrp="1"/>
          </p:cNvGraphicFramePr>
          <p:nvPr/>
        </p:nvGraphicFramePr>
        <p:xfrm>
          <a:off x="0" y="914400"/>
          <a:ext cx="9144000" cy="5928360"/>
        </p:xfrm>
        <a:graphic>
          <a:graphicData uri="http://schemas.openxmlformats.org/drawingml/2006/table">
            <a:tbl>
              <a:tblPr firstRow="1" bandRow="1">
                <a:tableStyleId>{5C22544A-7EE6-4342-B048-85BDC9FD1C3A}</a:tableStyleId>
              </a:tblPr>
              <a:tblGrid>
                <a:gridCol w="3429000"/>
                <a:gridCol w="1524000"/>
                <a:gridCol w="1219200"/>
                <a:gridCol w="838200"/>
                <a:gridCol w="914400"/>
                <a:gridCol w="1219200"/>
              </a:tblGrid>
              <a:tr h="714375">
                <a:tc>
                  <a:txBody>
                    <a:bodyPr/>
                    <a:lstStyle/>
                    <a:p>
                      <a:r>
                        <a:rPr lang="es-MX" dirty="0" smtClean="0"/>
                        <a:t>Rubro</a:t>
                      </a:r>
                      <a:endParaRPr lang="es-MX" dirty="0"/>
                    </a:p>
                  </a:txBody>
                  <a:tcPr/>
                </a:tc>
                <a:tc>
                  <a:txBody>
                    <a:bodyPr/>
                    <a:lstStyle/>
                    <a:p>
                      <a:r>
                        <a:rPr lang="es-MX" sz="1600" dirty="0" smtClean="0"/>
                        <a:t>Totalmente en desacuerdo</a:t>
                      </a:r>
                      <a:endParaRPr lang="es-MX" sz="1600" dirty="0"/>
                    </a:p>
                  </a:txBody>
                  <a:tcPr/>
                </a:tc>
                <a:tc>
                  <a:txBody>
                    <a:bodyPr/>
                    <a:lstStyle/>
                    <a:p>
                      <a:r>
                        <a:rPr lang="es-MX" sz="1600" dirty="0" smtClean="0"/>
                        <a:t>En desacuerdo</a:t>
                      </a:r>
                      <a:endParaRPr lang="es-MX" sz="1600" dirty="0"/>
                    </a:p>
                  </a:txBody>
                  <a:tcPr/>
                </a:tc>
                <a:tc>
                  <a:txBody>
                    <a:bodyPr/>
                    <a:lstStyle/>
                    <a:p>
                      <a:r>
                        <a:rPr lang="es-MX" sz="1600" dirty="0" smtClean="0"/>
                        <a:t>Neutral</a:t>
                      </a:r>
                      <a:endParaRPr lang="es-MX" sz="1600" dirty="0"/>
                    </a:p>
                  </a:txBody>
                  <a:tcPr/>
                </a:tc>
                <a:tc>
                  <a:txBody>
                    <a:bodyPr/>
                    <a:lstStyle/>
                    <a:p>
                      <a:r>
                        <a:rPr lang="es-MX" sz="1600" dirty="0" smtClean="0"/>
                        <a:t>De acuerdo</a:t>
                      </a:r>
                      <a:endParaRPr lang="es-MX" sz="1600" dirty="0"/>
                    </a:p>
                  </a:txBody>
                  <a:tcPr/>
                </a:tc>
                <a:tc>
                  <a:txBody>
                    <a:bodyPr/>
                    <a:lstStyle/>
                    <a:p>
                      <a:r>
                        <a:rPr lang="es-MX" sz="1600" dirty="0" smtClean="0"/>
                        <a:t>Totalmente de acuerdo</a:t>
                      </a:r>
                      <a:endParaRPr lang="es-MX" sz="1600" dirty="0"/>
                    </a:p>
                  </a:txBody>
                  <a:tcPr/>
                </a:tc>
              </a:tr>
              <a:tr h="714375">
                <a:tc>
                  <a:txBody>
                    <a:bodyPr/>
                    <a:lstStyle/>
                    <a:p>
                      <a:r>
                        <a:rPr lang="es-MX" dirty="0" smtClean="0"/>
                        <a:t>Los estudiantes explicaron con sus propias palabras qué es y cómo funciona la neuroplasticidad.</a:t>
                      </a:r>
                      <a:endParaRPr lang="es-MX" dirty="0"/>
                    </a:p>
                  </a:txBody>
                  <a:tcPr/>
                </a:tc>
                <a:tc>
                  <a:txBody>
                    <a:bodyPr/>
                    <a:lstStyle/>
                    <a:p>
                      <a:endParaRPr lang="es-MX" dirty="0"/>
                    </a:p>
                  </a:txBody>
                  <a:tcPr/>
                </a:tc>
                <a:tc>
                  <a:txBody>
                    <a:bodyPr/>
                    <a:lstStyle/>
                    <a:p>
                      <a:endParaRPr lang="es-MX"/>
                    </a:p>
                  </a:txBody>
                  <a:tcPr/>
                </a:tc>
                <a:tc>
                  <a:txBody>
                    <a:bodyPr/>
                    <a:lstStyle/>
                    <a:p>
                      <a:endParaRPr lang="es-MX"/>
                    </a:p>
                  </a:txBody>
                  <a:tcPr/>
                </a:tc>
                <a:tc>
                  <a:txBody>
                    <a:bodyPr/>
                    <a:lstStyle/>
                    <a:p>
                      <a:endParaRPr lang="es-MX"/>
                    </a:p>
                  </a:txBody>
                  <a:tcPr/>
                </a:tc>
                <a:tc>
                  <a:txBody>
                    <a:bodyPr/>
                    <a:lstStyle/>
                    <a:p>
                      <a:endParaRPr lang="es-MX"/>
                    </a:p>
                  </a:txBody>
                  <a:tcPr/>
                </a:tc>
              </a:tr>
              <a:tr h="657225">
                <a:tc>
                  <a:txBody>
                    <a:bodyPr/>
                    <a:lstStyle/>
                    <a:p>
                      <a:r>
                        <a:rPr lang="es-MX" dirty="0" smtClean="0"/>
                        <a:t>Los estudiantes mostraron interés y se involucraron en la lección.</a:t>
                      </a:r>
                      <a:endParaRPr lang="es-MX" dirty="0"/>
                    </a:p>
                  </a:txBody>
                  <a:tcPr/>
                </a:tc>
                <a:tc>
                  <a:txBody>
                    <a:bodyPr/>
                    <a:lstStyle/>
                    <a:p>
                      <a:endParaRPr lang="es-MX" dirty="0"/>
                    </a:p>
                  </a:txBody>
                  <a:tcPr/>
                </a:tc>
                <a:tc>
                  <a:txBody>
                    <a:bodyPr/>
                    <a:lstStyle/>
                    <a:p>
                      <a:endParaRPr lang="es-MX"/>
                    </a:p>
                  </a:txBody>
                  <a:tcPr/>
                </a:tc>
                <a:tc>
                  <a:txBody>
                    <a:bodyPr/>
                    <a:lstStyle/>
                    <a:p>
                      <a:endParaRPr lang="es-MX"/>
                    </a:p>
                  </a:txBody>
                  <a:tcPr/>
                </a:tc>
                <a:tc>
                  <a:txBody>
                    <a:bodyPr/>
                    <a:lstStyle/>
                    <a:p>
                      <a:endParaRPr lang="es-MX"/>
                    </a:p>
                  </a:txBody>
                  <a:tcPr/>
                </a:tc>
                <a:tc>
                  <a:txBody>
                    <a:bodyPr/>
                    <a:lstStyle/>
                    <a:p>
                      <a:endParaRPr lang="es-MX"/>
                    </a:p>
                  </a:txBody>
                  <a:tcPr/>
                </a:tc>
              </a:tr>
              <a:tr h="714375">
                <a:tc>
                  <a:txBody>
                    <a:bodyPr/>
                    <a:lstStyle/>
                    <a:p>
                      <a:r>
                        <a:rPr lang="es-MX" dirty="0" smtClean="0"/>
                        <a:t>Se logró un clima de confianza en el grupo.</a:t>
                      </a:r>
                      <a:endParaRPr lang="es-MX" dirty="0"/>
                    </a:p>
                  </a:txBody>
                  <a:tcPr/>
                </a:tc>
                <a:tc>
                  <a:txBody>
                    <a:bodyPr/>
                    <a:lstStyle/>
                    <a:p>
                      <a:endParaRPr lang="es-MX"/>
                    </a:p>
                  </a:txBody>
                  <a:tcPr/>
                </a:tc>
                <a:tc>
                  <a:txBody>
                    <a:bodyPr/>
                    <a:lstStyle/>
                    <a:p>
                      <a:endParaRPr lang="es-MX"/>
                    </a:p>
                  </a:txBody>
                  <a:tcPr/>
                </a:tc>
                <a:tc>
                  <a:txBody>
                    <a:bodyPr/>
                    <a:lstStyle/>
                    <a:p>
                      <a:endParaRPr lang="es-MX" dirty="0"/>
                    </a:p>
                  </a:txBody>
                  <a:tcPr/>
                </a:tc>
                <a:tc>
                  <a:txBody>
                    <a:bodyPr/>
                    <a:lstStyle/>
                    <a:p>
                      <a:endParaRPr lang="es-MX"/>
                    </a:p>
                  </a:txBody>
                  <a:tcPr/>
                </a:tc>
                <a:tc>
                  <a:txBody>
                    <a:bodyPr/>
                    <a:lstStyle/>
                    <a:p>
                      <a:endParaRPr lang="es-MX"/>
                    </a:p>
                  </a:txBody>
                  <a:tcPr/>
                </a:tc>
              </a:tr>
              <a:tr h="657225">
                <a:tc gridSpan="6">
                  <a:txBody>
                    <a:bodyPr/>
                    <a:lstStyle/>
                    <a:p>
                      <a:r>
                        <a:rPr lang="es-MX" dirty="0" smtClean="0"/>
                        <a:t>¿Qué funcionó bien y qué efectos positivos se observaron al impartir la lección?</a:t>
                      </a:r>
                      <a:endParaRPr lang="es-MX" dirty="0"/>
                    </a:p>
                  </a:txBody>
                  <a:tcPr/>
                </a:tc>
                <a:tc hMerge="1">
                  <a:txBody>
                    <a:bodyPr/>
                    <a:lstStyle/>
                    <a:p>
                      <a:endParaRPr lang="es-MX" dirty="0"/>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533400">
                <a:tc gridSpan="6">
                  <a:txBody>
                    <a:bodyPr/>
                    <a:lstStyle/>
                    <a:p>
                      <a:r>
                        <a:rPr lang="es-MX" dirty="0" smtClean="0"/>
                        <a:t>Descripción de dificultades y áreas de oportunidad</a:t>
                      </a:r>
                      <a:endParaRPr lang="es-MX" dirty="0"/>
                    </a:p>
                  </a:txBody>
                  <a:tcPr/>
                </a:tc>
                <a:tc hMerge="1">
                  <a:txBody>
                    <a:bodyPr/>
                    <a:lstStyle/>
                    <a:p>
                      <a:endParaRPr lang="es-MX" dirty="0"/>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714375">
                <a:tc gridSpan="6">
                  <a:txBody>
                    <a:bodyPr/>
                    <a:lstStyle/>
                    <a:p>
                      <a:r>
                        <a:rPr lang="es-MX" dirty="0" smtClean="0"/>
                        <a:t>¿Qué alumnos no</a:t>
                      </a:r>
                      <a:r>
                        <a:rPr lang="es-MX" baseline="0" dirty="0" smtClean="0"/>
                        <a:t> realiz</a:t>
                      </a:r>
                      <a:r>
                        <a:rPr lang="es-MX" dirty="0" smtClean="0"/>
                        <a:t>aron la actividad? </a:t>
                      </a:r>
                    </a:p>
                    <a:p>
                      <a:r>
                        <a:rPr lang="es-ES" dirty="0" smtClean="0"/>
                        <a:t>1.</a:t>
                      </a:r>
                    </a:p>
                    <a:p>
                      <a:r>
                        <a:rPr lang="es-ES" dirty="0" smtClean="0"/>
                        <a:t>2.</a:t>
                      </a:r>
                    </a:p>
                    <a:p>
                      <a:r>
                        <a:rPr lang="es-ES" dirty="0" smtClean="0"/>
                        <a:t>3.</a:t>
                      </a:r>
                    </a:p>
                    <a:p>
                      <a:r>
                        <a:rPr lang="es-ES" dirty="0" smtClean="0"/>
                        <a:t>4.</a:t>
                      </a:r>
                    </a:p>
                    <a:p>
                      <a:r>
                        <a:rPr lang="es-ES" dirty="0" smtClean="0"/>
                        <a:t>5.</a:t>
                      </a:r>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dirty="0"/>
                    </a:p>
                  </a:txBody>
                  <a:tcPr/>
                </a:tc>
              </a:tr>
            </a:tbl>
          </a:graphicData>
        </a:graphic>
      </p:graphicFrame>
    </p:spTree>
    <p:extLst>
      <p:ext uri="{BB962C8B-B14F-4D97-AF65-F5344CB8AC3E}">
        <p14:creationId xmlns:p14="http://schemas.microsoft.com/office/powerpoint/2010/main" xmlns="" val="2348780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7">
            <a:extLst>
              <a:ext uri="{FF2B5EF4-FFF2-40B4-BE49-F238E27FC236}">
                <a16:creationId xmlns:a16="http://schemas.microsoft.com/office/drawing/2014/main" xmlns="" id="{562E1E49-7DFD-CD4A-BF9B-ACD78050E875}"/>
              </a:ext>
            </a:extLst>
          </p:cNvPr>
          <p:cNvPicPr>
            <a:picLocks noChangeAspect="1"/>
          </p:cNvPicPr>
          <p:nvPr/>
        </p:nvPicPr>
        <p:blipFill>
          <a:blip r:embed="rId2" cstate="print"/>
          <a:stretch>
            <a:fillRect/>
          </a:stretch>
        </p:blipFill>
        <p:spPr>
          <a:xfrm>
            <a:off x="7467772" y="228600"/>
            <a:ext cx="914400" cy="914400"/>
          </a:xfrm>
          <a:prstGeom prst="rect">
            <a:avLst/>
          </a:prstGeom>
        </p:spPr>
      </p:pic>
      <p:sp>
        <p:nvSpPr>
          <p:cNvPr id="17" name="Rectangle 8">
            <a:extLst>
              <a:ext uri="{FF2B5EF4-FFF2-40B4-BE49-F238E27FC236}">
                <a16:creationId xmlns:a16="http://schemas.microsoft.com/office/drawing/2014/main" xmlns="" id="{D0AED072-3FD6-894E-BD91-3688E04E582E}"/>
              </a:ext>
            </a:extLst>
          </p:cNvPr>
          <p:cNvSpPr/>
          <p:nvPr/>
        </p:nvSpPr>
        <p:spPr>
          <a:xfrm>
            <a:off x="7348061" y="1164771"/>
            <a:ext cx="743473" cy="477054"/>
          </a:xfrm>
          <a:prstGeom prst="rect">
            <a:avLst/>
          </a:prstGeom>
        </p:spPr>
        <p:txBody>
          <a:bodyPr wrap="none">
            <a:spAutoFit/>
          </a:bodyPr>
          <a:lstStyle/>
          <a:p>
            <a:pPr marL="14941">
              <a:spcBef>
                <a:spcPts val="447"/>
              </a:spcBef>
            </a:pPr>
            <a:r>
              <a:rPr lang="en-US" sz="2500" b="1" spc="-5" dirty="0">
                <a:solidFill>
                  <a:srgbClr val="004A81"/>
                </a:solidFill>
                <a:latin typeface="Soberana Sans"/>
                <a:cs typeface="Soberana Sans"/>
              </a:rPr>
              <a:t>2</a:t>
            </a:r>
            <a:r>
              <a:rPr lang="en-US" sz="2500" b="1" spc="-5" smtClean="0">
                <a:solidFill>
                  <a:srgbClr val="004A81"/>
                </a:solidFill>
                <a:latin typeface="Soberana Sans"/>
                <a:cs typeface="Soberana Sans"/>
              </a:rPr>
              <a:t> </a:t>
            </a:r>
            <a:r>
              <a:rPr lang="en-US" sz="2500" b="1" spc="-5" dirty="0">
                <a:solidFill>
                  <a:srgbClr val="004A81"/>
                </a:solidFill>
                <a:latin typeface="Soberana Sans"/>
                <a:cs typeface="Soberana Sans"/>
              </a:rPr>
              <a:t>min</a:t>
            </a:r>
            <a:endParaRPr lang="en-US" sz="2500" dirty="0">
              <a:solidFill>
                <a:srgbClr val="004A81"/>
              </a:solidFill>
              <a:latin typeface="Soberana Sans"/>
              <a:cs typeface="Soberana Sans"/>
            </a:endParaRPr>
          </a:p>
        </p:txBody>
      </p:sp>
      <p:sp>
        <p:nvSpPr>
          <p:cNvPr id="18" name="object 8">
            <a:extLst>
              <a:ext uri="{FF2B5EF4-FFF2-40B4-BE49-F238E27FC236}">
                <a16:creationId xmlns:a16="http://schemas.microsoft.com/office/drawing/2014/main" xmlns="" id="{1C06EEA0-4EF7-A444-9B22-8213EC8E3D7B}"/>
              </a:ext>
            </a:extLst>
          </p:cNvPr>
          <p:cNvSpPr/>
          <p:nvPr/>
        </p:nvSpPr>
        <p:spPr>
          <a:xfrm>
            <a:off x="838200" y="0"/>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19" name="object 8">
            <a:extLst>
              <a:ext uri="{FF2B5EF4-FFF2-40B4-BE49-F238E27FC236}">
                <a16:creationId xmlns:a16="http://schemas.microsoft.com/office/drawing/2014/main" xmlns="" id="{FAABECC6-50FC-2C49-947B-C5F2B8C72BB4}"/>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pic>
        <p:nvPicPr>
          <p:cNvPr id="3" name="Imagen 2">
            <a:extLst>
              <a:ext uri="{FF2B5EF4-FFF2-40B4-BE49-F238E27FC236}">
                <a16:creationId xmlns:a16="http://schemas.microsoft.com/office/drawing/2014/main" xmlns="" id="{1DF1F269-802B-7143-93E7-6C65E080850C}"/>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524000" y="1371600"/>
            <a:ext cx="5591200" cy="5500532"/>
          </a:xfrm>
          <a:prstGeom prst="rect">
            <a:avLst/>
          </a:prstGeom>
        </p:spPr>
      </p:pic>
      <p:sp>
        <p:nvSpPr>
          <p:cNvPr id="15" name="object 10">
            <a:extLst>
              <a:ext uri="{FF2B5EF4-FFF2-40B4-BE49-F238E27FC236}">
                <a16:creationId xmlns:a16="http://schemas.microsoft.com/office/drawing/2014/main" xmlns="" id="{1C3E75F3-53B5-C147-A4CD-E3E61C64C996}"/>
              </a:ext>
            </a:extLst>
          </p:cNvPr>
          <p:cNvSpPr txBox="1"/>
          <p:nvPr/>
        </p:nvSpPr>
        <p:spPr>
          <a:xfrm rot="60000">
            <a:off x="1072868" y="775207"/>
            <a:ext cx="4965333" cy="738664"/>
          </a:xfrm>
          <a:prstGeom prst="rect">
            <a:avLst/>
          </a:prstGeom>
        </p:spPr>
        <p:txBody>
          <a:bodyPr vert="horz" wrap="square" lIns="0" tIns="0" rIns="0" bIns="0" rtlCol="0">
            <a:spAutoFit/>
          </a:bodyPr>
          <a:lstStyle/>
          <a:p>
            <a:r>
              <a:rPr lang="es-ES" sz="2400" dirty="0">
                <a:latin typeface="Soberana Sans"/>
                <a:cs typeface="Soberana Sans"/>
              </a:rPr>
              <a:t>Escribe en</a:t>
            </a:r>
            <a:r>
              <a:rPr sz="2400" dirty="0">
                <a:latin typeface="Soberana Sans"/>
                <a:cs typeface="Soberana Sans"/>
              </a:rPr>
              <a:t> </a:t>
            </a:r>
            <a:r>
              <a:rPr lang="es-ES" sz="2400" dirty="0" smtClean="0">
                <a:latin typeface="Soberana Sans"/>
                <a:cs typeface="Soberana Sans"/>
              </a:rPr>
              <a:t>tres</a:t>
            </a:r>
            <a:r>
              <a:rPr sz="2400" dirty="0" smtClean="0">
                <a:latin typeface="Soberana Sans"/>
                <a:cs typeface="Soberana Sans"/>
              </a:rPr>
              <a:t> </a:t>
            </a:r>
            <a:r>
              <a:rPr sz="2400" dirty="0" err="1" smtClean="0">
                <a:latin typeface="Soberana Sans"/>
                <a:cs typeface="Soberana Sans"/>
              </a:rPr>
              <a:t>minuto</a:t>
            </a:r>
            <a:r>
              <a:rPr lang="es-ES" sz="2400" dirty="0" smtClean="0">
                <a:latin typeface="Soberana Sans"/>
                <a:cs typeface="Soberana Sans"/>
              </a:rPr>
              <a:t>s </a:t>
            </a:r>
            <a:endParaRPr lang="es-ES" sz="2400" dirty="0">
              <a:latin typeface="Soberana Sans"/>
              <a:cs typeface="Soberana Sans"/>
            </a:endParaRPr>
          </a:p>
          <a:p>
            <a:r>
              <a:rPr lang="es-ES" sz="2400" dirty="0">
                <a:latin typeface="Soberana Sans"/>
                <a:cs typeface="Soberana Sans"/>
              </a:rPr>
              <a:t>qué te llevas de la lección</a:t>
            </a:r>
            <a:endParaRPr sz="2400" dirty="0">
              <a:latin typeface="Soberana Sans"/>
              <a:cs typeface="Soberana Sans"/>
            </a:endParaRPr>
          </a:p>
        </p:txBody>
      </p:sp>
    </p:spTree>
    <p:extLst>
      <p:ext uri="{BB962C8B-B14F-4D97-AF65-F5344CB8AC3E}">
        <p14:creationId xmlns:p14="http://schemas.microsoft.com/office/powerpoint/2010/main" xmlns="" val="3964262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a16="http://schemas.microsoft.com/office/drawing/2014/main" xmlns="" id="{518E3142-096A-134B-84C2-0630E844E6F5}"/>
              </a:ext>
            </a:extLst>
          </p:cNvPr>
          <p:cNvSpPr/>
          <p:nvPr/>
        </p:nvSpPr>
        <p:spPr>
          <a:xfrm>
            <a:off x="-72" y="0"/>
            <a:ext cx="9144072"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2">
              <a:lumMod val="60000"/>
              <a:lumOff val="40000"/>
            </a:schemeClr>
          </a:solidFill>
          <a:ln>
            <a:solidFill>
              <a:srgbClr val="004A81"/>
            </a:solidFill>
          </a:ln>
        </p:spPr>
        <p:txBody>
          <a:bodyPr wrap="square" lIns="0" tIns="0" rIns="0" bIns="0" rtlCol="0"/>
          <a:lstStyle/>
          <a:p>
            <a:endParaRPr sz="1900"/>
          </a:p>
        </p:txBody>
      </p:sp>
      <p:sp>
        <p:nvSpPr>
          <p:cNvPr id="5" name="object 8">
            <a:extLst>
              <a:ext uri="{FF2B5EF4-FFF2-40B4-BE49-F238E27FC236}">
                <a16:creationId xmlns:a16="http://schemas.microsoft.com/office/drawing/2014/main" xmlns="" id="{9F0FBF7E-10FB-C044-BBD5-0A1EA8F93F6D}"/>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6" name="object 8">
            <a:extLst>
              <a:ext uri="{FF2B5EF4-FFF2-40B4-BE49-F238E27FC236}">
                <a16:creationId xmlns:a16="http://schemas.microsoft.com/office/drawing/2014/main" xmlns="" id="{5EFF320A-D5A8-6548-8E95-0DA83A457C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pic>
        <p:nvPicPr>
          <p:cNvPr id="8" name="Picture 11">
            <a:extLst>
              <a:ext uri="{FF2B5EF4-FFF2-40B4-BE49-F238E27FC236}">
                <a16:creationId xmlns:a16="http://schemas.microsoft.com/office/drawing/2014/main" xmlns="" id="{CDC0B9EF-4261-4A43-BE28-326C0BC7C73F}"/>
              </a:ext>
            </a:extLst>
          </p:cNvPr>
          <p:cNvPicPr>
            <a:picLocks noChangeAspect="1"/>
          </p:cNvPicPr>
          <p:nvPr/>
        </p:nvPicPr>
        <p:blipFill>
          <a:blip r:embed="rId2" cstate="print">
            <a:biLevel thresh="25000"/>
          </a:blip>
          <a:stretch>
            <a:fillRect/>
          </a:stretch>
        </p:blipFill>
        <p:spPr>
          <a:xfrm>
            <a:off x="6400800" y="228600"/>
            <a:ext cx="914400" cy="914400"/>
          </a:xfrm>
          <a:prstGeom prst="rect">
            <a:avLst/>
          </a:prstGeom>
        </p:spPr>
      </p:pic>
      <p:sp>
        <p:nvSpPr>
          <p:cNvPr id="12" name="Rectangle 11">
            <a:extLst>
              <a:ext uri="{FF2B5EF4-FFF2-40B4-BE49-F238E27FC236}">
                <a16:creationId xmlns:a16="http://schemas.microsoft.com/office/drawing/2014/main" xmlns="" id="{D8CDE6EA-7FCC-1A40-8768-9D9FE31BD33E}"/>
              </a:ext>
            </a:extLst>
          </p:cNvPr>
          <p:cNvSpPr/>
          <p:nvPr/>
        </p:nvSpPr>
        <p:spPr>
          <a:xfrm>
            <a:off x="0" y="-76200"/>
            <a:ext cx="8077200" cy="6022161"/>
          </a:xfrm>
          <a:prstGeom prst="rect">
            <a:avLst/>
          </a:prstGeom>
        </p:spPr>
        <p:txBody>
          <a:bodyPr wrap="square">
            <a:spAutoFit/>
          </a:bodyPr>
          <a:lstStyle/>
          <a:p>
            <a:pPr marL="14941">
              <a:spcBef>
                <a:spcPts val="447"/>
              </a:spcBef>
            </a:pPr>
            <a:r>
              <a:rPr lang="es-MX" sz="3200" b="1" dirty="0" smtClean="0"/>
              <a:t>CONTEXTO</a:t>
            </a:r>
          </a:p>
          <a:p>
            <a:pPr marL="14941" algn="just">
              <a:spcBef>
                <a:spcPts val="447"/>
              </a:spcBef>
            </a:pPr>
            <a:r>
              <a:rPr lang="es-MX" sz="2000" dirty="0" smtClean="0"/>
              <a:t>Durante décadas se pensó que el cerebro era el único órgano del cuerpo que no podía regenerarse.</a:t>
            </a:r>
          </a:p>
          <a:p>
            <a:pPr marL="14941" algn="just">
              <a:spcBef>
                <a:spcPts val="447"/>
              </a:spcBef>
            </a:pPr>
            <a:r>
              <a:rPr lang="es-MX" sz="2000" dirty="0" smtClean="0"/>
              <a:t>A partir de dicha idea, la comunidad científica llegó a pensar que con el paso de los años el cerebro se atrofiaba. Bajo ésta lógica era natural inferir que cualquier proceso de aprendizaje en los jóvenes era muy complicado, mientras que en los adultos resultaba casi imposible, es decir, como dice el viejo refrán: “chango viejo no aprende maromas nuevas”. </a:t>
            </a:r>
          </a:p>
          <a:p>
            <a:pPr marL="14941" algn="just">
              <a:spcBef>
                <a:spcPts val="447"/>
              </a:spcBef>
            </a:pPr>
            <a:r>
              <a:rPr lang="es-MX" sz="2000" dirty="0" smtClean="0"/>
              <a:t>Afortunadamente, las neurociencias han demostrado algo que ya sabíamos por experiencia propia: jóvenes y adultos pueden seguir aprendiendo y reconfigurando tanto sus ideas como sus conductas, incluso aquellas asociadas con rasgos de la personalidad. Esto se debe a que nuestra conducta y pensamiento tienen una injerencia directa en la manera en la que el cerebro establece nuevas vías neuronales. </a:t>
            </a:r>
          </a:p>
          <a:p>
            <a:pPr marL="14941" algn="just">
              <a:spcBef>
                <a:spcPts val="447"/>
              </a:spcBef>
            </a:pPr>
            <a:r>
              <a:rPr lang="es-MX" sz="2000" dirty="0" smtClean="0"/>
              <a:t>La </a:t>
            </a:r>
            <a:r>
              <a:rPr lang="es-MX" sz="2000" dirty="0" err="1" smtClean="0"/>
              <a:t>neuroplasticidad</a:t>
            </a:r>
            <a:r>
              <a:rPr lang="es-MX" sz="2000" dirty="0" smtClean="0"/>
              <a:t> no sólo implica que nuestro cerebro posee la capacidad de reconstituirse, sino que además podemos darle sentido y dirección a este proceso de transformación. Por lo tanto, podemos decir que a diferencia de lo que dice la cultura popular, un chango viejo sí aprende maromas nuevas. </a:t>
            </a:r>
          </a:p>
        </p:txBody>
      </p:sp>
      <p:pic>
        <p:nvPicPr>
          <p:cNvPr id="3" name="Picture 2">
            <a:extLst>
              <a:ext uri="{FF2B5EF4-FFF2-40B4-BE49-F238E27FC236}">
                <a16:creationId xmlns:a16="http://schemas.microsoft.com/office/drawing/2014/main" xmlns="" id="{1329982E-4A41-0149-B81B-7C5AD95181C4}"/>
              </a:ext>
            </a:extLst>
          </p:cNvPr>
          <p:cNvPicPr>
            <a:picLocks noChangeAspect="1"/>
          </p:cNvPicPr>
          <p:nvPr/>
        </p:nvPicPr>
        <p:blipFill>
          <a:blip r:embed="rId3" cstate="print">
            <a:lum bright="70000" contrast="-70000"/>
          </a:blip>
          <a:stretch>
            <a:fillRect/>
          </a:stretch>
        </p:blipFill>
        <p:spPr>
          <a:xfrm>
            <a:off x="8001000" y="4343400"/>
            <a:ext cx="1143000" cy="1993900"/>
          </a:xfrm>
          <a:prstGeom prst="rect">
            <a:avLst/>
          </a:prstGeom>
        </p:spPr>
      </p:pic>
    </p:spTree>
    <p:extLst>
      <p:ext uri="{BB962C8B-B14F-4D97-AF65-F5344CB8AC3E}">
        <p14:creationId xmlns:p14="http://schemas.microsoft.com/office/powerpoint/2010/main" xmlns="" val="3834175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a16="http://schemas.microsoft.com/office/drawing/2014/main" xmlns="" id="{518E3142-096A-134B-84C2-0630E844E6F5}"/>
              </a:ext>
            </a:extLst>
          </p:cNvPr>
          <p:cNvSpPr/>
          <p:nvPr/>
        </p:nvSpPr>
        <p:spPr>
          <a:xfrm>
            <a:off x="0" y="0"/>
            <a:ext cx="9144072"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6">
              <a:lumMod val="60000"/>
              <a:lumOff val="40000"/>
            </a:schemeClr>
          </a:solidFill>
          <a:ln>
            <a:solidFill>
              <a:srgbClr val="004A81"/>
            </a:solidFill>
          </a:ln>
        </p:spPr>
        <p:txBody>
          <a:bodyPr wrap="square" lIns="0" tIns="0" rIns="0" bIns="0" rtlCol="0"/>
          <a:lstStyle/>
          <a:p>
            <a:endParaRPr sz="1900"/>
          </a:p>
        </p:txBody>
      </p:sp>
      <p:sp>
        <p:nvSpPr>
          <p:cNvPr id="5" name="object 8">
            <a:extLst>
              <a:ext uri="{FF2B5EF4-FFF2-40B4-BE49-F238E27FC236}">
                <a16:creationId xmlns:a16="http://schemas.microsoft.com/office/drawing/2014/main" xmlns="" id="{9F0FBF7E-10FB-C044-BBD5-0A1EA8F93F6D}"/>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6" name="object 8">
            <a:extLst>
              <a:ext uri="{FF2B5EF4-FFF2-40B4-BE49-F238E27FC236}">
                <a16:creationId xmlns:a16="http://schemas.microsoft.com/office/drawing/2014/main" xmlns="" id="{5EFF320A-D5A8-6548-8E95-0DA83A457C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11" name="Rectangle 1">
            <a:extLst>
              <a:ext uri="{FF2B5EF4-FFF2-40B4-BE49-F238E27FC236}">
                <a16:creationId xmlns:a16="http://schemas.microsoft.com/office/drawing/2014/main" xmlns="" id="{3224F731-B888-5F47-8F28-25747EE91283}"/>
              </a:ext>
            </a:extLst>
          </p:cNvPr>
          <p:cNvSpPr/>
          <p:nvPr/>
        </p:nvSpPr>
        <p:spPr>
          <a:xfrm>
            <a:off x="0" y="-152400"/>
            <a:ext cx="9143999" cy="6832640"/>
          </a:xfrm>
          <a:prstGeom prst="rect">
            <a:avLst/>
          </a:prstGeom>
        </p:spPr>
        <p:txBody>
          <a:bodyPr wrap="square">
            <a:spAutoFit/>
          </a:bodyPr>
          <a:lstStyle/>
          <a:p>
            <a:pPr algn="ctr"/>
            <a:r>
              <a:rPr lang="en-US" sz="3200" b="1" dirty="0" smtClean="0">
                <a:solidFill>
                  <a:schemeClr val="bg1"/>
                </a:solidFill>
                <a:latin typeface="Soberana Sans" panose="02000000000000000000" pitchFamily="50" charset="0"/>
                <a:cs typeface="Soberana Sans"/>
              </a:rPr>
              <a:t>I</a:t>
            </a:r>
            <a:r>
              <a:rPr lang="es-MX" sz="3200" dirty="0" smtClean="0"/>
              <a:t> </a:t>
            </a:r>
            <a:r>
              <a:rPr lang="es-MX" sz="2800" dirty="0" smtClean="0">
                <a:latin typeface="Arial Black" pitchFamily="34" charset="0"/>
              </a:rPr>
              <a:t>¿Cuál es el objetivo de la lección? </a:t>
            </a:r>
          </a:p>
          <a:p>
            <a:pPr algn="just"/>
            <a:r>
              <a:rPr lang="es-MX" sz="2000" dirty="0" smtClean="0">
                <a:latin typeface="Arial" pitchFamily="34" charset="0"/>
                <a:cs typeface="Arial" pitchFamily="34" charset="0"/>
              </a:rPr>
              <a:t>Que los estudiantes expliquen qué es y cómo funciona la </a:t>
            </a:r>
            <a:r>
              <a:rPr lang="es-MX" sz="2000" dirty="0" err="1" smtClean="0">
                <a:latin typeface="Arial" pitchFamily="34" charset="0"/>
                <a:cs typeface="Arial" pitchFamily="34" charset="0"/>
              </a:rPr>
              <a:t>neuroplasticidad</a:t>
            </a:r>
            <a:r>
              <a:rPr lang="es-MX" sz="2000" dirty="0" smtClean="0">
                <a:latin typeface="Arial" pitchFamily="34" charset="0"/>
                <a:cs typeface="Arial" pitchFamily="34" charset="0"/>
              </a:rPr>
              <a:t>.</a:t>
            </a:r>
          </a:p>
          <a:p>
            <a:pPr algn="just"/>
            <a:endParaRPr lang="es-ES" sz="2000" dirty="0" smtClean="0">
              <a:solidFill>
                <a:schemeClr val="bg1"/>
              </a:solidFill>
              <a:latin typeface="Arial Black" pitchFamily="34" charset="0"/>
            </a:endParaRPr>
          </a:p>
          <a:p>
            <a:pPr algn="just"/>
            <a:r>
              <a:rPr lang="es-MX" sz="2800" dirty="0" smtClean="0">
                <a:latin typeface="Arial Black" pitchFamily="34" charset="0"/>
              </a:rPr>
              <a:t>¿Por qué es importante?</a:t>
            </a:r>
          </a:p>
          <a:p>
            <a:pPr algn="just"/>
            <a:r>
              <a:rPr lang="es-MX" sz="2000" dirty="0" smtClean="0">
                <a:latin typeface="Arial" pitchFamily="34" charset="0"/>
                <a:cs typeface="Arial" pitchFamily="34" charset="0"/>
              </a:rPr>
              <a:t>Porque les permite conocer la posibilidad de tomar un papel activo en el desarrollo de hábitos constructivos.</a:t>
            </a:r>
          </a:p>
          <a:p>
            <a:pPr algn="just"/>
            <a:endParaRPr lang="es-MX" sz="2000" dirty="0" smtClean="0">
              <a:latin typeface="Arial" pitchFamily="34" charset="0"/>
              <a:cs typeface="Arial" pitchFamily="34" charset="0"/>
            </a:endParaRPr>
          </a:p>
          <a:p>
            <a:pPr algn="just"/>
            <a:r>
              <a:rPr lang="es-MX" sz="1800" i="1" dirty="0" smtClean="0">
                <a:latin typeface="Arial Black" pitchFamily="34" charset="0"/>
              </a:rPr>
              <a:t>Invita a los estudiantes a leer la introducción de la actividad</a:t>
            </a:r>
            <a:r>
              <a:rPr lang="es-MX" sz="1800" dirty="0" smtClean="0">
                <a:latin typeface="Arial Black" pitchFamily="34" charset="0"/>
              </a:rPr>
              <a:t>.</a:t>
            </a:r>
            <a:endParaRPr lang="en-US" sz="1800" dirty="0" smtClean="0">
              <a:solidFill>
                <a:schemeClr val="bg1"/>
              </a:solidFill>
              <a:latin typeface="Arial Black" pitchFamily="34" charset="0"/>
              <a:cs typeface="Soberana Sans"/>
            </a:endParaRPr>
          </a:p>
          <a:p>
            <a:pPr algn="just"/>
            <a:endParaRPr lang="es-ES" sz="2000" dirty="0" smtClean="0">
              <a:solidFill>
                <a:schemeClr val="bg1"/>
              </a:solidFill>
              <a:latin typeface="Arial Black" pitchFamily="34" charset="0"/>
            </a:endParaRPr>
          </a:p>
          <a:p>
            <a:pPr algn="just"/>
            <a:r>
              <a:rPr lang="es-ES" sz="2000" dirty="0" smtClean="0">
                <a:solidFill>
                  <a:schemeClr val="bg1"/>
                </a:solidFill>
                <a:latin typeface="Arial Black" pitchFamily="34" charset="0"/>
              </a:rPr>
              <a:t>INTRODUCCIÓN:</a:t>
            </a:r>
          </a:p>
          <a:p>
            <a:pPr algn="just"/>
            <a:r>
              <a:rPr lang="es-ES" sz="2000" dirty="0" smtClean="0">
                <a:solidFill>
                  <a:srgbClr val="C00000"/>
                </a:solidFill>
                <a:latin typeface="Arial Black" pitchFamily="34" charset="0"/>
              </a:rPr>
              <a:t>¿Alguna vez has pensado “no sirvo para esto” o “yo así soy? Como si nuestra personalidad o nuestras habilidades fueran algo fijo, limitado y no pudieran cambiar.</a:t>
            </a:r>
          </a:p>
          <a:p>
            <a:pPr algn="just"/>
            <a:endParaRPr lang="es-ES" sz="2000" dirty="0" smtClean="0">
              <a:solidFill>
                <a:srgbClr val="C00000"/>
              </a:solidFill>
              <a:latin typeface="Arial Black" pitchFamily="34" charset="0"/>
            </a:endParaRPr>
          </a:p>
          <a:p>
            <a:pPr algn="just"/>
            <a:r>
              <a:rPr lang="es-ES" sz="2000" dirty="0" smtClean="0">
                <a:solidFill>
                  <a:srgbClr val="C00000"/>
                </a:solidFill>
                <a:latin typeface="Arial Black" pitchFamily="34" charset="0"/>
              </a:rPr>
              <a:t>Durante mucho tiempo la ciencia afirmó que nuestras características personales estaban determinadas desde el nacimiento. Por ejemplo, quien tuviera un carácter áspero, estaría destinado a ser una persona enojona para toda la vida. Por fortuna, actualmente sabemos que podemos cambiar. Una de las principales evidencias para hacer dicha afirmación en la neuroplasticidad. En esta sesión exploraremos en qué consiste.</a:t>
            </a:r>
            <a:endParaRPr lang="en-US" sz="2000" dirty="0">
              <a:solidFill>
                <a:srgbClr val="C00000"/>
              </a:solidFill>
              <a:latin typeface="Arial Black" pitchFamily="34" charset="0"/>
            </a:endParaRPr>
          </a:p>
        </p:txBody>
      </p:sp>
    </p:spTree>
    <p:extLst>
      <p:ext uri="{BB962C8B-B14F-4D97-AF65-F5344CB8AC3E}">
        <p14:creationId xmlns:p14="http://schemas.microsoft.com/office/powerpoint/2010/main" xmlns="" val="813587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a16="http://schemas.microsoft.com/office/drawing/2014/main" xmlns="" id="{518E3142-096A-134B-84C2-0630E844E6F5}"/>
              </a:ext>
            </a:extLst>
          </p:cNvPr>
          <p:cNvSpPr/>
          <p:nvPr/>
        </p:nvSpPr>
        <p:spPr>
          <a:xfrm>
            <a:off x="0" y="0"/>
            <a:ext cx="9144072"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6">
              <a:lumMod val="75000"/>
            </a:schemeClr>
          </a:solidFill>
          <a:ln>
            <a:solidFill>
              <a:srgbClr val="004A81"/>
            </a:solidFill>
          </a:ln>
        </p:spPr>
        <p:txBody>
          <a:bodyPr wrap="square" lIns="0" tIns="0" rIns="0" bIns="0" rtlCol="0"/>
          <a:lstStyle/>
          <a:p>
            <a:pPr algn="just"/>
            <a:endParaRPr sz="1900" dirty="0"/>
          </a:p>
        </p:txBody>
      </p:sp>
      <p:sp>
        <p:nvSpPr>
          <p:cNvPr id="5" name="object 8">
            <a:extLst>
              <a:ext uri="{FF2B5EF4-FFF2-40B4-BE49-F238E27FC236}">
                <a16:creationId xmlns:a16="http://schemas.microsoft.com/office/drawing/2014/main" xmlns="" id="{9F0FBF7E-10FB-C044-BBD5-0A1EA8F93F6D}"/>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6" name="object 8">
            <a:extLst>
              <a:ext uri="{FF2B5EF4-FFF2-40B4-BE49-F238E27FC236}">
                <a16:creationId xmlns:a16="http://schemas.microsoft.com/office/drawing/2014/main" xmlns="" id="{5EFF320A-D5A8-6548-8E95-0DA83A457C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10" name="Rectangle 1">
            <a:extLst>
              <a:ext uri="{FF2B5EF4-FFF2-40B4-BE49-F238E27FC236}">
                <a16:creationId xmlns:a16="http://schemas.microsoft.com/office/drawing/2014/main" xmlns="" id="{3224F731-B888-5F47-8F28-25747EE91283}"/>
              </a:ext>
            </a:extLst>
          </p:cNvPr>
          <p:cNvSpPr/>
          <p:nvPr/>
        </p:nvSpPr>
        <p:spPr>
          <a:xfrm>
            <a:off x="0" y="762000"/>
            <a:ext cx="9144000" cy="6370975"/>
          </a:xfrm>
          <a:prstGeom prst="rect">
            <a:avLst/>
          </a:prstGeom>
        </p:spPr>
        <p:txBody>
          <a:bodyPr wrap="square">
            <a:spAutoFit/>
          </a:bodyPr>
          <a:lstStyle/>
          <a:p>
            <a:pPr algn="just"/>
            <a:r>
              <a:rPr lang="es-MX" sz="2400" dirty="0" smtClean="0"/>
              <a:t>Un momento de atención y reflexión:</a:t>
            </a:r>
          </a:p>
          <a:p>
            <a:pPr algn="just"/>
            <a:r>
              <a:rPr lang="es-MX" sz="2400" dirty="0" smtClean="0">
                <a:solidFill>
                  <a:schemeClr val="bg1"/>
                </a:solidFill>
              </a:rPr>
              <a:t>Poner atención en la respiración por dos minutos. </a:t>
            </a:r>
          </a:p>
          <a:p>
            <a:pPr algn="just"/>
            <a:r>
              <a:rPr lang="es-MX" sz="2400" dirty="0" smtClean="0"/>
              <a:t>• Comenzamos por ajustar la postura: la espalda erguida y el cuerpo relajado. </a:t>
            </a:r>
          </a:p>
          <a:p>
            <a:pPr algn="just"/>
            <a:endParaRPr lang="es-MX" sz="2400" dirty="0" smtClean="0"/>
          </a:p>
          <a:p>
            <a:pPr algn="just"/>
            <a:r>
              <a:rPr lang="es-MX" sz="2400" dirty="0" smtClean="0"/>
              <a:t>• </a:t>
            </a:r>
            <a:r>
              <a:rPr lang="es-MX" sz="2400" dirty="0" smtClean="0">
                <a:solidFill>
                  <a:schemeClr val="bg1"/>
                </a:solidFill>
              </a:rPr>
              <a:t>Por un momento dirigimos la totalidad de nuestra atención a las sensaciones que provoca el aire al entrar y salir por nuestras fosas nasales. </a:t>
            </a:r>
          </a:p>
          <a:p>
            <a:pPr algn="just"/>
            <a:endParaRPr lang="es-MX" sz="2400" dirty="0" smtClean="0"/>
          </a:p>
          <a:p>
            <a:pPr algn="just"/>
            <a:r>
              <a:rPr lang="es-MX" sz="2400" dirty="0" smtClean="0"/>
              <a:t>• Cualquier otro estímulo diferente a estas sensaciones en la nariz (como sonidos, movimiento o incluso ideas que surjan en la mente) será algo que identifiquemos como una distracción y que soltaremos muy suavemente. </a:t>
            </a:r>
          </a:p>
          <a:p>
            <a:pPr algn="just"/>
            <a:endParaRPr lang="es-MX" sz="2400" dirty="0" smtClean="0"/>
          </a:p>
          <a:p>
            <a:pPr algn="just"/>
            <a:r>
              <a:rPr lang="es-MX" sz="2400" dirty="0" smtClean="0">
                <a:solidFill>
                  <a:schemeClr val="bg1"/>
                </a:solidFill>
              </a:rPr>
              <a:t>• Si te distraes, no te preocupes, es normal, sólo suelta la distracción y regresa a la respiración.</a:t>
            </a:r>
          </a:p>
          <a:p>
            <a:pPr algn="just"/>
            <a:endParaRPr lang="en-US" sz="2400" dirty="0">
              <a:solidFill>
                <a:schemeClr val="bg1"/>
              </a:solidFill>
              <a:latin typeface="Soberana Sans" panose="02000000000000000000" pitchFamily="2" charset="77"/>
            </a:endParaRPr>
          </a:p>
        </p:txBody>
      </p:sp>
      <p:sp>
        <p:nvSpPr>
          <p:cNvPr id="7" name="6 CuadroTexto"/>
          <p:cNvSpPr txBox="1"/>
          <p:nvPr/>
        </p:nvSpPr>
        <p:spPr>
          <a:xfrm>
            <a:off x="0" y="0"/>
            <a:ext cx="9144000" cy="830997"/>
          </a:xfrm>
          <a:prstGeom prst="rect">
            <a:avLst/>
          </a:prstGeom>
          <a:noFill/>
        </p:spPr>
        <p:txBody>
          <a:bodyPr wrap="square" rtlCol="0">
            <a:spAutoFit/>
          </a:bodyPr>
          <a:lstStyle/>
          <a:p>
            <a:pPr algn="ctr"/>
            <a:r>
              <a:rPr lang="es-MX" sz="2400" dirty="0" smtClean="0">
                <a:latin typeface="Arial Black" pitchFamily="34" charset="0"/>
              </a:rPr>
              <a:t>Estructura de </a:t>
            </a:r>
            <a:r>
              <a:rPr lang="es-MX" sz="2400" dirty="0" smtClean="0">
                <a:solidFill>
                  <a:schemeClr val="bg1">
                    <a:lumMod val="95000"/>
                  </a:schemeClr>
                </a:solidFill>
                <a:latin typeface="Arial Black" pitchFamily="34" charset="0"/>
              </a:rPr>
              <a:t>la sesión y recomendaciones específicas</a:t>
            </a:r>
            <a:endParaRPr lang="es-MX" sz="2400" dirty="0">
              <a:solidFill>
                <a:schemeClr val="bg1">
                  <a:lumMod val="95000"/>
                </a:schemeClr>
              </a:solidFill>
            </a:endParaRPr>
          </a:p>
        </p:txBody>
      </p:sp>
    </p:spTree>
    <p:extLst>
      <p:ext uri="{BB962C8B-B14F-4D97-AF65-F5344CB8AC3E}">
        <p14:creationId xmlns:p14="http://schemas.microsoft.com/office/powerpoint/2010/main" xmlns="" val="2833617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224F731-B888-5F47-8F28-25747EE91283}"/>
              </a:ext>
            </a:extLst>
          </p:cNvPr>
          <p:cNvSpPr/>
          <p:nvPr/>
        </p:nvSpPr>
        <p:spPr>
          <a:xfrm>
            <a:off x="0" y="152400"/>
            <a:ext cx="9144000" cy="6176050"/>
          </a:xfrm>
          <a:prstGeom prst="rect">
            <a:avLst/>
          </a:prstGeom>
        </p:spPr>
        <p:txBody>
          <a:bodyPr wrap="square">
            <a:spAutoFit/>
          </a:bodyPr>
          <a:lstStyle/>
          <a:p>
            <a:pPr marL="14941" algn="ctr">
              <a:spcBef>
                <a:spcPts val="447"/>
              </a:spcBef>
            </a:pPr>
            <a:r>
              <a:rPr lang="en-US" sz="2800" b="1" spc="-5" dirty="0" err="1">
                <a:solidFill>
                  <a:srgbClr val="004A81"/>
                </a:solidFill>
                <a:latin typeface="Soberana Sans"/>
                <a:cs typeface="Soberana Sans"/>
              </a:rPr>
              <a:t>Actividad</a:t>
            </a:r>
            <a:r>
              <a:rPr lang="en-US" sz="2800" b="1" spc="-5" dirty="0">
                <a:solidFill>
                  <a:srgbClr val="004A81"/>
                </a:solidFill>
                <a:latin typeface="Soberana Sans"/>
                <a:cs typeface="Soberana Sans"/>
              </a:rPr>
              <a:t> </a:t>
            </a:r>
            <a:r>
              <a:rPr lang="en-US" sz="2800" b="1" dirty="0">
                <a:solidFill>
                  <a:srgbClr val="004A81"/>
                </a:solidFill>
                <a:latin typeface="Soberana Sans"/>
                <a:cs typeface="Soberana Sans"/>
              </a:rPr>
              <a:t>1</a:t>
            </a:r>
            <a:r>
              <a:rPr lang="en-US" sz="2800" b="1" dirty="0" smtClean="0">
                <a:solidFill>
                  <a:srgbClr val="004A81"/>
                </a:solidFill>
                <a:latin typeface="Soberana Sans"/>
                <a:cs typeface="Soberana Sans"/>
              </a:rPr>
              <a:t>.</a:t>
            </a:r>
          </a:p>
          <a:p>
            <a:pPr marL="14941">
              <a:spcBef>
                <a:spcPts val="447"/>
              </a:spcBef>
            </a:pPr>
            <a:endParaRPr lang="en-US" sz="2800" spc="-10" dirty="0">
              <a:solidFill>
                <a:srgbClr val="004A81"/>
              </a:solidFill>
              <a:latin typeface="Soberana Sans"/>
              <a:cs typeface="Soberana Sans"/>
            </a:endParaRPr>
          </a:p>
          <a:p>
            <a:pPr algn="just"/>
            <a:r>
              <a:rPr lang="es-MX" sz="2400" dirty="0" smtClean="0">
                <a:latin typeface="Arial" pitchFamily="34" charset="0"/>
                <a:cs typeface="Arial" pitchFamily="34" charset="0"/>
              </a:rPr>
              <a:t>Pide a tus estudiantes que identifiquen algún hábito o rasgo emocional que sientan que forma parte de sus características personales.</a:t>
            </a:r>
          </a:p>
          <a:p>
            <a:pPr algn="just"/>
            <a:endParaRPr lang="es-MX" sz="2400" dirty="0" smtClean="0">
              <a:latin typeface="Arial" pitchFamily="34" charset="0"/>
              <a:cs typeface="Arial" pitchFamily="34" charset="0"/>
            </a:endParaRPr>
          </a:p>
          <a:p>
            <a:pPr algn="just"/>
            <a:r>
              <a:rPr lang="es-MX" sz="2400" dirty="0" smtClean="0">
                <a:latin typeface="Arial" pitchFamily="34" charset="0"/>
                <a:cs typeface="Arial" pitchFamily="34" charset="0"/>
              </a:rPr>
              <a:t>• Sugiéreles que piensen en las actividades que normalmente hacen en un día, con el fin de identificar tanto sus conductas repetitivas como la forma en la que reaccionan ante lo que les sucede. </a:t>
            </a:r>
          </a:p>
          <a:p>
            <a:pPr algn="just"/>
            <a:endParaRPr lang="es-MX" sz="2400" dirty="0" smtClean="0">
              <a:latin typeface="Arial" pitchFamily="34" charset="0"/>
              <a:cs typeface="Arial" pitchFamily="34" charset="0"/>
            </a:endParaRPr>
          </a:p>
          <a:p>
            <a:pPr algn="just"/>
            <a:r>
              <a:rPr lang="es-MX" sz="2400" dirty="0" smtClean="0">
                <a:latin typeface="Arial" pitchFamily="34" charset="0"/>
                <a:cs typeface="Arial" pitchFamily="34" charset="0"/>
              </a:rPr>
              <a:t>• Si todavía les cuesta trabajo, puedes darles algunas ideas. Para hábitos: desvelarme, procrastinar (es decir, dejar mis obligaciones para más tarde), saltarme comidas, enterarme de los últimos chismes y comentarlos, etc. Para rasgos emocionales: estar irritable, sentirse triste, tener miedo, etcétera.</a:t>
            </a:r>
          </a:p>
        </p:txBody>
      </p:sp>
      <p:sp>
        <p:nvSpPr>
          <p:cNvPr id="3" name="object 8">
            <a:extLst>
              <a:ext uri="{FF2B5EF4-FFF2-40B4-BE49-F238E27FC236}">
                <a16:creationId xmlns:a16="http://schemas.microsoft.com/office/drawing/2014/main" xmlns="" id="{43BD8204-512F-F449-8C88-0469A1952012}"/>
              </a:ext>
            </a:extLst>
          </p:cNvPr>
          <p:cNvSpPr/>
          <p:nvPr/>
        </p:nvSpPr>
        <p:spPr>
          <a:xfrm>
            <a:off x="1143000" y="0"/>
            <a:ext cx="2362200" cy="6858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5" name="Rectangle 4">
            <a:extLst>
              <a:ext uri="{FF2B5EF4-FFF2-40B4-BE49-F238E27FC236}">
                <a16:creationId xmlns:a16="http://schemas.microsoft.com/office/drawing/2014/main" xmlns="" id="{A427BBAB-229C-6A48-89CA-BF841E69E54E}"/>
              </a:ext>
            </a:extLst>
          </p:cNvPr>
          <p:cNvSpPr/>
          <p:nvPr/>
        </p:nvSpPr>
        <p:spPr>
          <a:xfrm>
            <a:off x="7340238" y="501134"/>
            <a:ext cx="743473" cy="477054"/>
          </a:xfrm>
          <a:prstGeom prst="rect">
            <a:avLst/>
          </a:prstGeom>
        </p:spPr>
        <p:txBody>
          <a:bodyPr wrap="none">
            <a:spAutoFit/>
          </a:bodyPr>
          <a:lstStyle/>
          <a:p>
            <a:pPr marL="14941">
              <a:spcBef>
                <a:spcPts val="447"/>
              </a:spcBef>
            </a:pPr>
            <a:r>
              <a:rPr lang="en-US" sz="2500" b="1" spc="-5" dirty="0" smtClean="0">
                <a:solidFill>
                  <a:schemeClr val="tx2">
                    <a:lumMod val="60000"/>
                    <a:lumOff val="40000"/>
                  </a:schemeClr>
                </a:solidFill>
                <a:latin typeface="Soberana Sans"/>
                <a:cs typeface="Soberana Sans"/>
              </a:rPr>
              <a:t>2 </a:t>
            </a:r>
            <a:r>
              <a:rPr lang="en-US" sz="2500" b="1" spc="-5" dirty="0">
                <a:solidFill>
                  <a:schemeClr val="tx2">
                    <a:lumMod val="60000"/>
                    <a:lumOff val="40000"/>
                  </a:schemeClr>
                </a:solidFill>
                <a:latin typeface="Soberana Sans"/>
                <a:cs typeface="Soberana Sans"/>
              </a:rPr>
              <a:t>min</a:t>
            </a:r>
            <a:endParaRPr lang="en-US" sz="2500" dirty="0">
              <a:solidFill>
                <a:schemeClr val="tx2">
                  <a:lumMod val="60000"/>
                  <a:lumOff val="40000"/>
                </a:schemeClr>
              </a:solidFill>
              <a:latin typeface="Soberana Sans"/>
              <a:cs typeface="Soberana Sans"/>
            </a:endParaRPr>
          </a:p>
        </p:txBody>
      </p:sp>
      <p:pic>
        <p:nvPicPr>
          <p:cNvPr id="6" name="Picture 11">
            <a:extLst>
              <a:ext uri="{FF2B5EF4-FFF2-40B4-BE49-F238E27FC236}">
                <a16:creationId xmlns:a16="http://schemas.microsoft.com/office/drawing/2014/main" xmlns="" id="{CDC0B9EF-4261-4A43-BE28-326C0BC7C73F}"/>
              </a:ext>
            </a:extLst>
          </p:cNvPr>
          <p:cNvPicPr>
            <a:picLocks noChangeAspect="1"/>
          </p:cNvPicPr>
          <p:nvPr/>
        </p:nvPicPr>
        <p:blipFill>
          <a:blip r:embed="rId2" cstate="print"/>
          <a:stretch>
            <a:fillRect/>
          </a:stretch>
        </p:blipFill>
        <p:spPr>
          <a:xfrm>
            <a:off x="6400800" y="228600"/>
            <a:ext cx="914400" cy="914400"/>
          </a:xfrm>
          <a:prstGeom prst="rect">
            <a:avLst/>
          </a:prstGeom>
          <a:solidFill>
            <a:schemeClr val="accent6">
              <a:lumMod val="75000"/>
            </a:schemeClr>
          </a:solidFill>
        </p:spPr>
      </p:pic>
    </p:spTree>
    <p:extLst>
      <p:ext uri="{BB962C8B-B14F-4D97-AF65-F5344CB8AC3E}">
        <p14:creationId xmlns:p14="http://schemas.microsoft.com/office/powerpoint/2010/main" xmlns="" val="265122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8">
            <a:extLst>
              <a:ext uri="{FF2B5EF4-FFF2-40B4-BE49-F238E27FC236}">
                <a16:creationId xmlns:a16="http://schemas.microsoft.com/office/drawing/2014/main" xmlns="" id="{93C68F64-59BF-4540-9459-4FC4E983006E}"/>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3" name="object 8">
            <a:extLst>
              <a:ext uri="{FF2B5EF4-FFF2-40B4-BE49-F238E27FC236}">
                <a16:creationId xmlns:a16="http://schemas.microsoft.com/office/drawing/2014/main" xmlns="" id="{136C9A33-2B37-1047-8B7D-A3B7227698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4" name="Rectangle 1">
            <a:extLst>
              <a:ext uri="{FF2B5EF4-FFF2-40B4-BE49-F238E27FC236}">
                <a16:creationId xmlns:a16="http://schemas.microsoft.com/office/drawing/2014/main" xmlns="" id="{3224F731-B888-5F47-8F28-25747EE91283}"/>
              </a:ext>
            </a:extLst>
          </p:cNvPr>
          <p:cNvSpPr/>
          <p:nvPr/>
        </p:nvSpPr>
        <p:spPr>
          <a:xfrm>
            <a:off x="0" y="-381000"/>
            <a:ext cx="8991600" cy="8648521"/>
          </a:xfrm>
          <a:prstGeom prst="rect">
            <a:avLst/>
          </a:prstGeom>
        </p:spPr>
        <p:txBody>
          <a:bodyPr wrap="square">
            <a:spAutoFit/>
          </a:bodyPr>
          <a:lstStyle/>
          <a:p>
            <a:pPr algn="just"/>
            <a:endParaRPr lang="es-MX" sz="2000" dirty="0" smtClean="0"/>
          </a:p>
          <a:p>
            <a:r>
              <a:rPr lang="es-MX" sz="2000" dirty="0" smtClean="0">
                <a:latin typeface="Arial Black" pitchFamily="34" charset="0"/>
              </a:rPr>
              <a:t>¿Qué es la </a:t>
            </a:r>
            <a:r>
              <a:rPr lang="es-MX" sz="2000" dirty="0" err="1" smtClean="0">
                <a:latin typeface="Arial Black" pitchFamily="34" charset="0"/>
              </a:rPr>
              <a:t>neuroplasticidad</a:t>
            </a:r>
            <a:r>
              <a:rPr lang="es-MX" sz="2000" dirty="0" smtClean="0">
                <a:latin typeface="Arial Black" pitchFamily="34" charset="0"/>
              </a:rPr>
              <a:t>?</a:t>
            </a:r>
          </a:p>
          <a:p>
            <a:endParaRPr lang="es-MX" sz="2000" i="1" dirty="0" smtClean="0"/>
          </a:p>
          <a:p>
            <a:r>
              <a:rPr lang="es-MX" sz="2000" i="1" dirty="0" smtClean="0"/>
              <a:t>A grosso modo</a:t>
            </a:r>
            <a:r>
              <a:rPr lang="es-MX" sz="2000" dirty="0" smtClean="0"/>
              <a:t>, es la capacidad innata del sistema nervioso para cambiar su estructura y sus funciones según el ambiente, el conocimiento y la experiencia adquirida.</a:t>
            </a:r>
          </a:p>
          <a:p>
            <a:pPr algn="just"/>
            <a:endParaRPr lang="es-ES" sz="2800" i="1" dirty="0" smtClean="0">
              <a:latin typeface="Soberana Sans" panose="02000000000000000000" pitchFamily="2" charset="77"/>
            </a:endParaRPr>
          </a:p>
          <a:p>
            <a:pPr algn="just"/>
            <a:r>
              <a:rPr lang="es-ES" sz="2000" i="1" dirty="0" smtClean="0">
                <a:latin typeface="Soberana Sans" panose="02000000000000000000" pitchFamily="2" charset="77"/>
              </a:rPr>
              <a:t>Ejercicios: </a:t>
            </a:r>
            <a:r>
              <a:rPr lang="es-MX" sz="2000" dirty="0" smtClean="0"/>
              <a:t>Durante esta semana, te voy a proponer que hagas cosas distintas a las habituales e introduzcas algunos cambios en tu rutina. Piensa que aunque sean pequeñas alteraciones de tu vida diaria te ayudarán a tu cerebro a ganar en creatividad.</a:t>
            </a:r>
            <a:endParaRPr lang="es-ES" sz="2000" i="1" dirty="0" smtClean="0">
              <a:latin typeface="Soberana Sans" panose="02000000000000000000" pitchFamily="2" charset="77"/>
            </a:endParaRPr>
          </a:p>
          <a:p>
            <a:pPr marL="457200" indent="-457200" algn="just">
              <a:buAutoNum type="arabicPeriod"/>
            </a:pPr>
            <a:r>
              <a:rPr lang="es-MX" sz="2000" dirty="0" smtClean="0"/>
              <a:t>Cambia de ruta cuando vuelvas a casa. Si usas el autobús, baja una parada antes.</a:t>
            </a:r>
          </a:p>
          <a:p>
            <a:pPr algn="just"/>
            <a:r>
              <a:rPr lang="es-ES" sz="2000" i="1" dirty="0" smtClean="0">
                <a:latin typeface="Soberana Sans" panose="02000000000000000000" pitchFamily="2" charset="77"/>
              </a:rPr>
              <a:t>2. </a:t>
            </a:r>
            <a:r>
              <a:rPr lang="es-MX" sz="2000" dirty="0" smtClean="0"/>
              <a:t>Incorpora un nuevo alimento en tu dieta. ¿Qué tal unas algas </a:t>
            </a:r>
            <a:r>
              <a:rPr lang="es-MX" sz="2000" dirty="0" err="1" smtClean="0"/>
              <a:t>wakame</a:t>
            </a:r>
            <a:r>
              <a:rPr lang="es-MX" sz="2000" dirty="0" smtClean="0"/>
              <a:t> para cenar?</a:t>
            </a:r>
          </a:p>
          <a:p>
            <a:pPr algn="just"/>
            <a:r>
              <a:rPr lang="es-ES" sz="2000" i="1" dirty="0" smtClean="0">
                <a:latin typeface="Soberana Sans" panose="02000000000000000000" pitchFamily="2" charset="77"/>
              </a:rPr>
              <a:t>3. </a:t>
            </a:r>
            <a:r>
              <a:rPr lang="es-MX" sz="2000" dirty="0" smtClean="0"/>
              <a:t>Aprende algo nuevo que sepas que te puede gustar. Lo del huerto urbano está muy de moda, por ejemplo.</a:t>
            </a:r>
          </a:p>
          <a:p>
            <a:pPr algn="just"/>
            <a:r>
              <a:rPr lang="es-ES" sz="2000" i="1" dirty="0" smtClean="0">
                <a:latin typeface="Soberana Sans" panose="02000000000000000000" pitchFamily="2" charset="77"/>
              </a:rPr>
              <a:t>4. </a:t>
            </a:r>
            <a:r>
              <a:rPr lang="es-MX" sz="2000" dirty="0" smtClean="0"/>
              <a:t>Levántate 10 minutos antes de lo habitual y haz una mini serie de estiramientos. Será un 2X1.</a:t>
            </a:r>
          </a:p>
          <a:p>
            <a:pPr algn="just"/>
            <a:r>
              <a:rPr lang="es-ES" sz="2000" i="1" dirty="0" smtClean="0">
                <a:latin typeface="Soberana Sans" panose="02000000000000000000" pitchFamily="2" charset="77"/>
              </a:rPr>
              <a:t>5. </a:t>
            </a:r>
            <a:r>
              <a:rPr lang="es-MX" sz="2000" dirty="0" smtClean="0"/>
              <a:t>Rescata algún juego de estrategia, de cartas o, si lo prefieres, opta por algún juego online. Te dejo 3 enlaces:</a:t>
            </a:r>
          </a:p>
          <a:p>
            <a:r>
              <a:rPr lang="es-MX" sz="1600" dirty="0" smtClean="0">
                <a:hlinkClick r:id="rId2"/>
              </a:rPr>
              <a:t>FREEGAMES </a:t>
            </a:r>
            <a:r>
              <a:rPr lang="es-MX" sz="1600" dirty="0" smtClean="0"/>
              <a:t>(El enlace va al juego SIMON, versión online).</a:t>
            </a:r>
          </a:p>
          <a:p>
            <a:r>
              <a:rPr lang="es-MX" sz="1600" dirty="0" smtClean="0">
                <a:hlinkClick r:id="rId3"/>
              </a:rPr>
              <a:t>BRAINPAGES</a:t>
            </a:r>
            <a:r>
              <a:rPr lang="es-MX" sz="1600" dirty="0" smtClean="0"/>
              <a:t> (Hay un montón de alternativas. Escoge la que se adapte más al área quieras enfocar).</a:t>
            </a:r>
          </a:p>
          <a:p>
            <a:r>
              <a:rPr lang="es-MX" sz="1600" dirty="0" smtClean="0">
                <a:hlinkClick r:id="rId4"/>
              </a:rPr>
              <a:t>FLASHFABRICA </a:t>
            </a:r>
            <a:r>
              <a:rPr lang="es-MX" sz="1600" dirty="0" smtClean="0"/>
              <a:t> Te calcula la edad mental en un juego que, además, engancha bastante (bueno, más bien mucho). Tienes que clicar en los números que van saliendo, de menor a mayor. Si practicas, irás mejorando y darás saltos de alegría.</a:t>
            </a:r>
          </a:p>
          <a:p>
            <a:pPr algn="just"/>
            <a:endParaRPr lang="es-ES" sz="2000" i="1" dirty="0" smtClean="0">
              <a:latin typeface="Soberana Sans" panose="02000000000000000000" pitchFamily="2" charset="77"/>
            </a:endParaRPr>
          </a:p>
          <a:p>
            <a:pPr algn="just"/>
            <a:endParaRPr lang="es-ES" sz="2000" i="1" dirty="0" smtClean="0">
              <a:latin typeface="Soberana Sans" panose="02000000000000000000" pitchFamily="2" charset="77"/>
            </a:endParaRPr>
          </a:p>
          <a:p>
            <a:pPr algn="just"/>
            <a:endParaRPr lang="es-ES" sz="2000" i="1" dirty="0" smtClean="0">
              <a:latin typeface="Soberana Sans" panose="02000000000000000000" pitchFamily="2" charset="77"/>
            </a:endParaRPr>
          </a:p>
          <a:p>
            <a:pPr algn="just"/>
            <a:endParaRPr lang="en-US" sz="2800" i="1" dirty="0">
              <a:latin typeface="Soberana Sans" panose="02000000000000000000" pitchFamily="2" charset="77"/>
            </a:endParaRPr>
          </a:p>
        </p:txBody>
      </p:sp>
    </p:spTree>
    <p:extLst>
      <p:ext uri="{BB962C8B-B14F-4D97-AF65-F5344CB8AC3E}">
        <p14:creationId xmlns:p14="http://schemas.microsoft.com/office/powerpoint/2010/main" xmlns="" val="1751827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224F731-B888-5F47-8F28-25747EE91283}"/>
              </a:ext>
            </a:extLst>
          </p:cNvPr>
          <p:cNvSpPr/>
          <p:nvPr/>
        </p:nvSpPr>
        <p:spPr>
          <a:xfrm>
            <a:off x="0" y="545604"/>
            <a:ext cx="8991600" cy="3662541"/>
          </a:xfrm>
          <a:prstGeom prst="rect">
            <a:avLst/>
          </a:prstGeom>
        </p:spPr>
        <p:txBody>
          <a:bodyPr wrap="square">
            <a:spAutoFit/>
          </a:bodyPr>
          <a:lstStyle/>
          <a:p>
            <a:pPr marL="14941">
              <a:spcBef>
                <a:spcPts val="447"/>
              </a:spcBef>
            </a:pPr>
            <a:r>
              <a:rPr lang="en-US" sz="4000" b="1" spc="-5" dirty="0" err="1">
                <a:solidFill>
                  <a:srgbClr val="004A81"/>
                </a:solidFill>
                <a:latin typeface="Soberana Sans"/>
                <a:cs typeface="Soberana Sans"/>
              </a:rPr>
              <a:t>Actividad</a:t>
            </a:r>
            <a:r>
              <a:rPr lang="en-US" sz="4000" b="1" spc="-5" dirty="0">
                <a:solidFill>
                  <a:srgbClr val="004A81"/>
                </a:solidFill>
                <a:latin typeface="Soberana Sans"/>
                <a:cs typeface="Soberana Sans"/>
              </a:rPr>
              <a:t> </a:t>
            </a:r>
            <a:r>
              <a:rPr lang="en-US" sz="4000" b="1" dirty="0">
                <a:solidFill>
                  <a:srgbClr val="004A81"/>
                </a:solidFill>
                <a:latin typeface="Soberana Sans"/>
                <a:cs typeface="Soberana Sans"/>
              </a:rPr>
              <a:t>2.</a:t>
            </a:r>
            <a:endParaRPr lang="en-US" sz="4000" spc="-10" dirty="0">
              <a:solidFill>
                <a:srgbClr val="004A81"/>
              </a:solidFill>
              <a:latin typeface="Soberana Sans"/>
              <a:cs typeface="Soberana Sans"/>
            </a:endParaRPr>
          </a:p>
          <a:p>
            <a:endParaRPr lang="en-US" sz="1200" dirty="0">
              <a:latin typeface="Soberana Sans" panose="02000000000000000000" pitchFamily="2" charset="77"/>
            </a:endParaRPr>
          </a:p>
          <a:p>
            <a:pPr algn="just"/>
            <a:r>
              <a:rPr lang="es-ES" sz="2400" dirty="0" smtClean="0">
                <a:latin typeface="Arial" pitchFamily="34" charset="0"/>
                <a:cs typeface="Arial" pitchFamily="34" charset="0"/>
              </a:rPr>
              <a:t>Tanto nuestros hábitos como nuestros rasgos emocionales están vinculados a cierta actividad que sucede en el cerebro; para entender mejor esto, te recomendamos ver el video de Neuroplasticidad </a:t>
            </a:r>
            <a:r>
              <a:rPr lang="es-MX" sz="2400" dirty="0" smtClean="0">
                <a:hlinkClick r:id="rId2"/>
              </a:rPr>
              <a:t>https://www.youtube.com/watch?v=eoNcqJlPvUU</a:t>
            </a:r>
            <a:endParaRPr lang="es-MX" sz="2400" dirty="0" smtClean="0"/>
          </a:p>
          <a:p>
            <a:pPr algn="just"/>
            <a:endParaRPr lang="es-ES" sz="2400" dirty="0" smtClean="0">
              <a:latin typeface="Arial" pitchFamily="34" charset="0"/>
              <a:cs typeface="Arial" pitchFamily="34" charset="0"/>
            </a:endParaRPr>
          </a:p>
          <a:p>
            <a:pPr algn="just"/>
            <a:r>
              <a:rPr lang="es-MX" sz="2400" dirty="0" smtClean="0"/>
              <a:t>• Enfatiza el hecho de que todas las personas podemos modificar nuestro cerebro al adoptar o abandonar hábitos o conductas.</a:t>
            </a:r>
            <a:endParaRPr lang="en-US" sz="2400" dirty="0" smtClean="0">
              <a:latin typeface="Arial" pitchFamily="34" charset="0"/>
              <a:cs typeface="Arial" pitchFamily="34" charset="0"/>
            </a:endParaRPr>
          </a:p>
          <a:p>
            <a:pPr marL="363538"/>
            <a:endParaRPr lang="en-US" sz="1200" dirty="0"/>
          </a:p>
        </p:txBody>
      </p:sp>
      <p:sp>
        <p:nvSpPr>
          <p:cNvPr id="3" name="object 8">
            <a:extLst>
              <a:ext uri="{FF2B5EF4-FFF2-40B4-BE49-F238E27FC236}">
                <a16:creationId xmlns:a16="http://schemas.microsoft.com/office/drawing/2014/main" xmlns="" id="{43BD8204-512F-F449-8C88-0469A1952012}"/>
              </a:ext>
            </a:extLst>
          </p:cNvPr>
          <p:cNvSpPr/>
          <p:nvPr/>
        </p:nvSpPr>
        <p:spPr>
          <a:xfrm>
            <a:off x="1143000" y="0"/>
            <a:ext cx="2362200" cy="6858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5" name="Rectangle 4">
            <a:extLst>
              <a:ext uri="{FF2B5EF4-FFF2-40B4-BE49-F238E27FC236}">
                <a16:creationId xmlns:a16="http://schemas.microsoft.com/office/drawing/2014/main" xmlns="" id="{A427BBAB-229C-6A48-89CA-BF841E69E54E}"/>
              </a:ext>
            </a:extLst>
          </p:cNvPr>
          <p:cNvSpPr/>
          <p:nvPr/>
        </p:nvSpPr>
        <p:spPr>
          <a:xfrm>
            <a:off x="7340238" y="501134"/>
            <a:ext cx="743473" cy="477054"/>
          </a:xfrm>
          <a:prstGeom prst="rect">
            <a:avLst/>
          </a:prstGeom>
        </p:spPr>
        <p:txBody>
          <a:bodyPr wrap="none">
            <a:spAutoFit/>
          </a:bodyPr>
          <a:lstStyle/>
          <a:p>
            <a:pPr marL="14941">
              <a:spcBef>
                <a:spcPts val="447"/>
              </a:spcBef>
            </a:pPr>
            <a:r>
              <a:rPr lang="en-US" sz="2500" b="1" spc="-5" dirty="0" smtClean="0">
                <a:solidFill>
                  <a:schemeClr val="tx2">
                    <a:lumMod val="60000"/>
                    <a:lumOff val="40000"/>
                  </a:schemeClr>
                </a:solidFill>
                <a:latin typeface="Soberana Sans"/>
                <a:cs typeface="Soberana Sans"/>
              </a:rPr>
              <a:t>4 </a:t>
            </a:r>
            <a:r>
              <a:rPr lang="en-US" sz="2500" b="1" spc="-5" dirty="0">
                <a:solidFill>
                  <a:schemeClr val="tx2">
                    <a:lumMod val="60000"/>
                    <a:lumOff val="40000"/>
                  </a:schemeClr>
                </a:solidFill>
                <a:latin typeface="Soberana Sans"/>
                <a:cs typeface="Soberana Sans"/>
              </a:rPr>
              <a:t>min</a:t>
            </a:r>
            <a:endParaRPr lang="en-US" sz="2500" dirty="0">
              <a:solidFill>
                <a:schemeClr val="tx2">
                  <a:lumMod val="60000"/>
                  <a:lumOff val="40000"/>
                </a:schemeClr>
              </a:solidFill>
              <a:latin typeface="Soberana Sans"/>
              <a:cs typeface="Soberana Sans"/>
            </a:endParaRPr>
          </a:p>
        </p:txBody>
      </p:sp>
      <p:pic>
        <p:nvPicPr>
          <p:cNvPr id="6" name="Picture 11">
            <a:extLst>
              <a:ext uri="{FF2B5EF4-FFF2-40B4-BE49-F238E27FC236}">
                <a16:creationId xmlns:a16="http://schemas.microsoft.com/office/drawing/2014/main" xmlns="" id="{CDC0B9EF-4261-4A43-BE28-326C0BC7C73F}"/>
              </a:ext>
            </a:extLst>
          </p:cNvPr>
          <p:cNvPicPr>
            <a:picLocks noChangeAspect="1"/>
          </p:cNvPicPr>
          <p:nvPr/>
        </p:nvPicPr>
        <p:blipFill>
          <a:blip r:embed="rId3" cstate="print"/>
          <a:stretch>
            <a:fillRect/>
          </a:stretch>
        </p:blipFill>
        <p:spPr>
          <a:xfrm>
            <a:off x="6400800" y="228600"/>
            <a:ext cx="914400" cy="914400"/>
          </a:xfrm>
          <a:prstGeom prst="rect">
            <a:avLst/>
          </a:prstGeom>
        </p:spPr>
      </p:pic>
      <p:pic>
        <p:nvPicPr>
          <p:cNvPr id="1026" name="Picture 2" descr="C:\Users\BECAS 3\AppData\Local\Microsoft\Windows\Temporary Internet Files\Content.IE5\1C1B17PN\brain-2180593_960_720[1].jpg"/>
          <p:cNvPicPr>
            <a:picLocks noChangeAspect="1" noChangeArrowheads="1"/>
          </p:cNvPicPr>
          <p:nvPr/>
        </p:nvPicPr>
        <p:blipFill>
          <a:blip r:embed="rId4" cstate="print"/>
          <a:srcRect/>
          <a:stretch>
            <a:fillRect/>
          </a:stretch>
        </p:blipFill>
        <p:spPr bwMode="auto">
          <a:xfrm>
            <a:off x="2438400" y="4114800"/>
            <a:ext cx="3733800" cy="2325624"/>
          </a:xfrm>
          <a:prstGeom prst="rect">
            <a:avLst/>
          </a:prstGeom>
          <a:noFill/>
        </p:spPr>
      </p:pic>
      <p:sp>
        <p:nvSpPr>
          <p:cNvPr id="7" name="6 CuadroTexto"/>
          <p:cNvSpPr txBox="1"/>
          <p:nvPr/>
        </p:nvSpPr>
        <p:spPr>
          <a:xfrm>
            <a:off x="2743200" y="6248400"/>
            <a:ext cx="2514600" cy="246221"/>
          </a:xfrm>
          <a:prstGeom prst="rect">
            <a:avLst/>
          </a:prstGeom>
          <a:noFill/>
        </p:spPr>
        <p:txBody>
          <a:bodyPr wrap="square" rtlCol="0">
            <a:spAutoFit/>
          </a:bodyPr>
          <a:lstStyle/>
          <a:p>
            <a:r>
              <a:rPr lang="es-ES" sz="1000" dirty="0" smtClean="0"/>
              <a:t>Imagen  prediseñada de office Online</a:t>
            </a:r>
            <a:endParaRPr lang="es-MX" sz="1000" dirty="0"/>
          </a:p>
        </p:txBody>
      </p:sp>
    </p:spTree>
    <p:extLst>
      <p:ext uri="{BB962C8B-B14F-4D97-AF65-F5344CB8AC3E}">
        <p14:creationId xmlns:p14="http://schemas.microsoft.com/office/powerpoint/2010/main" xmlns="" val="3827032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224F731-B888-5F47-8F28-25747EE91283}"/>
              </a:ext>
            </a:extLst>
          </p:cNvPr>
          <p:cNvSpPr/>
          <p:nvPr/>
        </p:nvSpPr>
        <p:spPr>
          <a:xfrm>
            <a:off x="0" y="76200"/>
            <a:ext cx="8991600" cy="7602081"/>
          </a:xfrm>
          <a:prstGeom prst="rect">
            <a:avLst/>
          </a:prstGeom>
        </p:spPr>
        <p:txBody>
          <a:bodyPr wrap="square">
            <a:spAutoFit/>
          </a:bodyPr>
          <a:lstStyle/>
          <a:p>
            <a:pPr marL="14941" algn="ctr">
              <a:spcBef>
                <a:spcPts val="447"/>
              </a:spcBef>
            </a:pPr>
            <a:r>
              <a:rPr lang="en-US" sz="4000" b="1" spc="-5" dirty="0" err="1">
                <a:solidFill>
                  <a:srgbClr val="004A81"/>
                </a:solidFill>
                <a:latin typeface="Soberana Sans"/>
                <a:cs typeface="Soberana Sans"/>
              </a:rPr>
              <a:t>Actividad</a:t>
            </a:r>
            <a:r>
              <a:rPr lang="en-US" sz="4000" b="1" spc="-5" dirty="0">
                <a:solidFill>
                  <a:srgbClr val="004A81"/>
                </a:solidFill>
                <a:latin typeface="Soberana Sans"/>
                <a:cs typeface="Soberana Sans"/>
              </a:rPr>
              <a:t> </a:t>
            </a:r>
            <a:r>
              <a:rPr lang="en-US" sz="4000" b="1" dirty="0">
                <a:solidFill>
                  <a:srgbClr val="004A81"/>
                </a:solidFill>
                <a:latin typeface="Soberana Sans"/>
                <a:cs typeface="Soberana Sans"/>
              </a:rPr>
              <a:t>3</a:t>
            </a:r>
            <a:r>
              <a:rPr lang="en-US" sz="4000" b="1" dirty="0" smtClean="0">
                <a:solidFill>
                  <a:srgbClr val="004A81"/>
                </a:solidFill>
                <a:latin typeface="Soberana Sans"/>
                <a:cs typeface="Soberana Sans"/>
              </a:rPr>
              <a:t>.</a:t>
            </a:r>
            <a:endParaRPr lang="en-US" sz="4000" spc="-10" dirty="0">
              <a:solidFill>
                <a:srgbClr val="004A81"/>
              </a:solidFill>
              <a:latin typeface="Soberana Sans"/>
              <a:cs typeface="Soberana Sans"/>
            </a:endParaRPr>
          </a:p>
          <a:p>
            <a:endParaRPr lang="en-US" sz="1200" dirty="0">
              <a:latin typeface="Soberana Sans" panose="02000000000000000000" pitchFamily="2" charset="77"/>
            </a:endParaRPr>
          </a:p>
          <a:p>
            <a:pPr algn="just"/>
            <a:r>
              <a:rPr lang="es-ES" sz="2400" dirty="0" smtClean="0">
                <a:latin typeface="Arial" pitchFamily="34" charset="0"/>
                <a:cs typeface="Arial" pitchFamily="34" charset="0"/>
              </a:rPr>
              <a:t>Cuando pensamos de manera diferente, escogemos una nueva emoción o aprendemos una nueva tarea, construimos una nueva vía. Si seguimos viajando por ella, nuestro cerebro la usa más y esa forma de pensar, sentir o hacer se vuelve natural en nosotros y la antigua vía se usa menos y se debilita. Este proceso de reprogramar el cerebro, que consiste en formar nuevas conexiones y debilitar viejas conexiones, es la neuroplasticidad.</a:t>
            </a:r>
          </a:p>
          <a:p>
            <a:pPr algn="just"/>
            <a:endParaRPr lang="es-ES" sz="2400" dirty="0" smtClean="0">
              <a:latin typeface="Arial" pitchFamily="34" charset="0"/>
              <a:cs typeface="Arial" pitchFamily="34" charset="0"/>
            </a:endParaRPr>
          </a:p>
          <a:p>
            <a:pPr algn="just"/>
            <a:r>
              <a:rPr lang="es-ES" sz="2000" dirty="0" smtClean="0">
                <a:latin typeface="Arial" pitchFamily="34" charset="0"/>
                <a:cs typeface="Arial" pitchFamily="34" charset="0"/>
              </a:rPr>
              <a:t>A continuación reflexiona sobre lo siguiente y responde:</a:t>
            </a:r>
          </a:p>
          <a:p>
            <a:pPr marL="457200" indent="-457200" algn="just">
              <a:buAutoNum type="arabicPeriod"/>
            </a:pPr>
            <a:r>
              <a:rPr lang="es-ES" sz="2000" dirty="0" smtClean="0"/>
              <a:t>¿Qué es la neuroplasticidad? Descríbela con tus propias palabras. ________________________________________________________________</a:t>
            </a:r>
          </a:p>
          <a:p>
            <a:pPr marL="457200" indent="-457200" algn="just">
              <a:buAutoNum type="arabicPeriod"/>
            </a:pPr>
            <a:r>
              <a:rPr lang="es-ES" sz="2000" dirty="0" smtClean="0"/>
              <a:t>Ahora que sabes qué es la Neuroplasticidad y cómo opera, describe cómo puedes usar esta información para transformar algunos de los hábitos o rasgos emocionales que identificaste en la primera actividad.__________________________________________________________________________________________________________________________</a:t>
            </a:r>
          </a:p>
          <a:p>
            <a:pPr marL="457200" indent="-457200" algn="just">
              <a:buAutoNum type="arabicPeriod"/>
            </a:pPr>
            <a:endParaRPr lang="es-MX" sz="2400" dirty="0" smtClean="0"/>
          </a:p>
          <a:p>
            <a:pPr algn="just"/>
            <a:endParaRPr lang="es-ES" sz="2400" dirty="0" smtClean="0">
              <a:latin typeface="Arial" pitchFamily="34" charset="0"/>
              <a:cs typeface="Arial" pitchFamily="34" charset="0"/>
            </a:endParaRPr>
          </a:p>
          <a:p>
            <a:pPr marL="363538"/>
            <a:endParaRPr lang="en-US" sz="1200" dirty="0"/>
          </a:p>
        </p:txBody>
      </p:sp>
      <p:sp>
        <p:nvSpPr>
          <p:cNvPr id="3" name="object 8">
            <a:extLst>
              <a:ext uri="{FF2B5EF4-FFF2-40B4-BE49-F238E27FC236}">
                <a16:creationId xmlns:a16="http://schemas.microsoft.com/office/drawing/2014/main" xmlns="" id="{43BD8204-512F-F449-8C88-0469A1952012}"/>
              </a:ext>
            </a:extLst>
          </p:cNvPr>
          <p:cNvSpPr/>
          <p:nvPr/>
        </p:nvSpPr>
        <p:spPr>
          <a:xfrm>
            <a:off x="381000" y="0"/>
            <a:ext cx="2362200" cy="6858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5" name="Rectangle 4">
            <a:extLst>
              <a:ext uri="{FF2B5EF4-FFF2-40B4-BE49-F238E27FC236}">
                <a16:creationId xmlns:a16="http://schemas.microsoft.com/office/drawing/2014/main" xmlns="" id="{A427BBAB-229C-6A48-89CA-BF841E69E54E}"/>
              </a:ext>
            </a:extLst>
          </p:cNvPr>
          <p:cNvSpPr/>
          <p:nvPr/>
        </p:nvSpPr>
        <p:spPr>
          <a:xfrm>
            <a:off x="7340238" y="501134"/>
            <a:ext cx="743473" cy="477054"/>
          </a:xfrm>
          <a:prstGeom prst="rect">
            <a:avLst/>
          </a:prstGeom>
        </p:spPr>
        <p:txBody>
          <a:bodyPr wrap="none">
            <a:spAutoFit/>
          </a:bodyPr>
          <a:lstStyle/>
          <a:p>
            <a:pPr marL="14941">
              <a:spcBef>
                <a:spcPts val="447"/>
              </a:spcBef>
            </a:pPr>
            <a:r>
              <a:rPr lang="en-US" sz="2500" b="1" spc="-5" dirty="0" smtClean="0">
                <a:solidFill>
                  <a:schemeClr val="tx2">
                    <a:lumMod val="60000"/>
                    <a:lumOff val="40000"/>
                  </a:schemeClr>
                </a:solidFill>
                <a:latin typeface="Soberana Sans"/>
                <a:cs typeface="Soberana Sans"/>
              </a:rPr>
              <a:t>5 </a:t>
            </a:r>
            <a:r>
              <a:rPr lang="en-US" sz="2500" b="1" spc="-5" dirty="0">
                <a:solidFill>
                  <a:schemeClr val="tx2">
                    <a:lumMod val="60000"/>
                    <a:lumOff val="40000"/>
                  </a:schemeClr>
                </a:solidFill>
                <a:latin typeface="Soberana Sans"/>
                <a:cs typeface="Soberana Sans"/>
              </a:rPr>
              <a:t>min</a:t>
            </a:r>
            <a:endParaRPr lang="en-US" sz="2500" dirty="0">
              <a:solidFill>
                <a:schemeClr val="tx2">
                  <a:lumMod val="60000"/>
                  <a:lumOff val="40000"/>
                </a:schemeClr>
              </a:solidFill>
              <a:latin typeface="Soberana Sans"/>
              <a:cs typeface="Soberana Sans"/>
            </a:endParaRPr>
          </a:p>
        </p:txBody>
      </p:sp>
      <p:pic>
        <p:nvPicPr>
          <p:cNvPr id="6" name="Picture 11">
            <a:extLst>
              <a:ext uri="{FF2B5EF4-FFF2-40B4-BE49-F238E27FC236}">
                <a16:creationId xmlns:a16="http://schemas.microsoft.com/office/drawing/2014/main" xmlns="" id="{CDC0B9EF-4261-4A43-BE28-326C0BC7C73F}"/>
              </a:ext>
            </a:extLst>
          </p:cNvPr>
          <p:cNvPicPr>
            <a:picLocks noChangeAspect="1"/>
          </p:cNvPicPr>
          <p:nvPr/>
        </p:nvPicPr>
        <p:blipFill>
          <a:blip r:embed="rId2" cstate="print"/>
          <a:stretch>
            <a:fillRect/>
          </a:stretch>
        </p:blipFill>
        <p:spPr>
          <a:xfrm>
            <a:off x="6400800" y="0"/>
            <a:ext cx="914400" cy="914400"/>
          </a:xfrm>
          <a:prstGeom prst="rect">
            <a:avLst/>
          </a:prstGeom>
        </p:spPr>
      </p:pic>
      <p:pic>
        <p:nvPicPr>
          <p:cNvPr id="2050" name="Picture 2" descr="C:\Users\BECAS 3\AppData\Local\Microsoft\Windows\Temporary Internet Files\Content.IE5\XQVOUYMH\6a00d8341bfb1653ef00e553b2d39a8833-800wi[1].jpg"/>
          <p:cNvPicPr>
            <a:picLocks noChangeAspect="1" noChangeArrowheads="1"/>
          </p:cNvPicPr>
          <p:nvPr/>
        </p:nvPicPr>
        <p:blipFill>
          <a:blip r:embed="rId3" cstate="print"/>
          <a:srcRect/>
          <a:stretch>
            <a:fillRect/>
          </a:stretch>
        </p:blipFill>
        <p:spPr bwMode="auto">
          <a:xfrm>
            <a:off x="6400800" y="3495368"/>
            <a:ext cx="1600200" cy="1000432"/>
          </a:xfrm>
          <a:prstGeom prst="rect">
            <a:avLst/>
          </a:prstGeom>
          <a:noFill/>
        </p:spPr>
      </p:pic>
      <p:sp>
        <p:nvSpPr>
          <p:cNvPr id="7" name="6 CuadroTexto"/>
          <p:cNvSpPr txBox="1"/>
          <p:nvPr/>
        </p:nvSpPr>
        <p:spPr>
          <a:xfrm>
            <a:off x="8001000" y="3657600"/>
            <a:ext cx="1143000" cy="338554"/>
          </a:xfrm>
          <a:prstGeom prst="rect">
            <a:avLst/>
          </a:prstGeom>
          <a:noFill/>
        </p:spPr>
        <p:txBody>
          <a:bodyPr wrap="square" rtlCol="0">
            <a:spAutoFit/>
          </a:bodyPr>
          <a:lstStyle/>
          <a:p>
            <a:r>
              <a:rPr lang="es-ES" sz="800" dirty="0" smtClean="0"/>
              <a:t>Imagen  prediseñada de office Online</a:t>
            </a:r>
            <a:endParaRPr lang="es-MX" sz="800" dirty="0"/>
          </a:p>
        </p:txBody>
      </p:sp>
    </p:spTree>
    <p:extLst>
      <p:ext uri="{BB962C8B-B14F-4D97-AF65-F5344CB8AC3E}">
        <p14:creationId xmlns:p14="http://schemas.microsoft.com/office/powerpoint/2010/main" xmlns="" val="3827032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8">
            <a:extLst>
              <a:ext uri="{FF2B5EF4-FFF2-40B4-BE49-F238E27FC236}">
                <a16:creationId xmlns:a16="http://schemas.microsoft.com/office/drawing/2014/main" xmlns="" id="{93C68F64-59BF-4540-9459-4FC4E983006E}"/>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8" name="object 8">
            <a:extLst>
              <a:ext uri="{FF2B5EF4-FFF2-40B4-BE49-F238E27FC236}">
                <a16:creationId xmlns:a16="http://schemas.microsoft.com/office/drawing/2014/main" xmlns="" id="{136C9A33-2B37-1047-8B7D-A3B7227698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7" name="Rectangle 1">
            <a:extLst>
              <a:ext uri="{FF2B5EF4-FFF2-40B4-BE49-F238E27FC236}">
                <a16:creationId xmlns:a16="http://schemas.microsoft.com/office/drawing/2014/main" xmlns="" id="{3224F731-B888-5F47-8F28-25747EE91283}"/>
              </a:ext>
            </a:extLst>
          </p:cNvPr>
          <p:cNvSpPr/>
          <p:nvPr/>
        </p:nvSpPr>
        <p:spPr>
          <a:xfrm>
            <a:off x="831376" y="2035314"/>
            <a:ext cx="7315200" cy="707886"/>
          </a:xfrm>
          <a:prstGeom prst="rect">
            <a:avLst/>
          </a:prstGeom>
        </p:spPr>
        <p:txBody>
          <a:bodyPr wrap="square">
            <a:spAutoFit/>
          </a:bodyPr>
          <a:lstStyle/>
          <a:p>
            <a:pPr marL="14941">
              <a:spcBef>
                <a:spcPts val="447"/>
              </a:spcBef>
            </a:pPr>
            <a:r>
              <a:rPr lang="en-US" sz="4000" dirty="0">
                <a:latin typeface="Soberana Sans" panose="02000000000000000000" pitchFamily="50" charset="0"/>
                <a:cs typeface="Soberana Sans"/>
              </a:rPr>
              <a:t>Lean el </a:t>
            </a:r>
            <a:r>
              <a:rPr lang="en-US" sz="4000" dirty="0" err="1">
                <a:latin typeface="Soberana Sans" panose="02000000000000000000" pitchFamily="50" charset="0"/>
                <a:cs typeface="Soberana Sans"/>
              </a:rPr>
              <a:t>resumen</a:t>
            </a:r>
            <a:r>
              <a:rPr lang="en-US" sz="4000" dirty="0">
                <a:latin typeface="Soberana Sans" panose="02000000000000000000" pitchFamily="50" charset="0"/>
                <a:cs typeface="Soberana Sans"/>
              </a:rPr>
              <a:t> de la </a:t>
            </a:r>
            <a:r>
              <a:rPr lang="en-US" sz="4000" dirty="0" err="1">
                <a:latin typeface="Soberana Sans" panose="02000000000000000000" pitchFamily="50" charset="0"/>
                <a:cs typeface="Soberana Sans"/>
              </a:rPr>
              <a:t>lección</a:t>
            </a:r>
            <a:r>
              <a:rPr lang="en-US" sz="4000" dirty="0">
                <a:latin typeface="Soberana Sans" panose="02000000000000000000" pitchFamily="50" charset="0"/>
                <a:cs typeface="Soberana Sans"/>
              </a:rPr>
              <a:t>. </a:t>
            </a:r>
          </a:p>
        </p:txBody>
      </p:sp>
      <p:pic>
        <p:nvPicPr>
          <p:cNvPr id="9" name="Picture 11">
            <a:extLst>
              <a:ext uri="{FF2B5EF4-FFF2-40B4-BE49-F238E27FC236}">
                <a16:creationId xmlns:a16="http://schemas.microsoft.com/office/drawing/2014/main" xmlns="" id="{CDC0B9EF-4261-4A43-BE28-326C0BC7C73F}"/>
              </a:ext>
            </a:extLst>
          </p:cNvPr>
          <p:cNvPicPr>
            <a:picLocks noChangeAspect="1"/>
          </p:cNvPicPr>
          <p:nvPr/>
        </p:nvPicPr>
        <p:blipFill>
          <a:blip r:embed="rId2" cstate="print"/>
          <a:stretch>
            <a:fillRect/>
          </a:stretch>
        </p:blipFill>
        <p:spPr>
          <a:xfrm>
            <a:off x="6400800" y="228600"/>
            <a:ext cx="914400" cy="914400"/>
          </a:xfrm>
          <a:prstGeom prst="rect">
            <a:avLst/>
          </a:prstGeom>
        </p:spPr>
      </p:pic>
      <p:sp>
        <p:nvSpPr>
          <p:cNvPr id="10" name="Rectangle 5">
            <a:extLst>
              <a:ext uri="{FF2B5EF4-FFF2-40B4-BE49-F238E27FC236}">
                <a16:creationId xmlns:a16="http://schemas.microsoft.com/office/drawing/2014/main" xmlns="" id="{D1CFC133-6661-3D4A-85BC-781A23F5A41A}"/>
              </a:ext>
            </a:extLst>
          </p:cNvPr>
          <p:cNvSpPr/>
          <p:nvPr/>
        </p:nvSpPr>
        <p:spPr>
          <a:xfrm>
            <a:off x="7340238" y="501134"/>
            <a:ext cx="1113766" cy="477054"/>
          </a:xfrm>
          <a:prstGeom prst="rect">
            <a:avLst/>
          </a:prstGeom>
        </p:spPr>
        <p:txBody>
          <a:bodyPr wrap="none">
            <a:spAutoFit/>
          </a:bodyPr>
          <a:lstStyle/>
          <a:p>
            <a:pPr marL="14941">
              <a:spcBef>
                <a:spcPts val="447"/>
              </a:spcBef>
            </a:pPr>
            <a:r>
              <a:rPr lang="en-US" sz="2500" b="1" spc="-5" dirty="0">
                <a:solidFill>
                  <a:schemeClr val="tx2">
                    <a:lumMod val="60000"/>
                    <a:lumOff val="40000"/>
                  </a:schemeClr>
                </a:solidFill>
                <a:latin typeface="Soberana Sans"/>
                <a:cs typeface="Soberana Sans"/>
              </a:rPr>
              <a:t>1 min</a:t>
            </a:r>
            <a:endParaRPr lang="en-US" sz="2500" dirty="0">
              <a:solidFill>
                <a:schemeClr val="tx2">
                  <a:lumMod val="60000"/>
                  <a:lumOff val="40000"/>
                </a:schemeClr>
              </a:solidFill>
              <a:latin typeface="Soberana Sans"/>
              <a:cs typeface="Soberana Sans"/>
            </a:endParaRPr>
          </a:p>
        </p:txBody>
      </p:sp>
      <p:pic>
        <p:nvPicPr>
          <p:cNvPr id="11" name="Picture 10">
            <a:extLst>
              <a:ext uri="{FF2B5EF4-FFF2-40B4-BE49-F238E27FC236}">
                <a16:creationId xmlns:a16="http://schemas.microsoft.com/office/drawing/2014/main" xmlns="" id="{11DF9C62-BFF4-B84B-8FD8-BDBDA2B860D1}"/>
              </a:ext>
            </a:extLst>
          </p:cNvPr>
          <p:cNvPicPr>
            <a:picLocks noChangeAspect="1"/>
          </p:cNvPicPr>
          <p:nvPr/>
        </p:nvPicPr>
        <p:blipFill>
          <a:blip r:embed="rId3" cstate="print">
            <a:duotone>
              <a:schemeClr val="accent1">
                <a:shade val="45000"/>
                <a:satMod val="135000"/>
              </a:schemeClr>
              <a:prstClr val="white"/>
            </a:duotone>
          </a:blip>
          <a:stretch>
            <a:fillRect/>
          </a:stretch>
        </p:blipFill>
        <p:spPr>
          <a:xfrm>
            <a:off x="820057" y="4191000"/>
            <a:ext cx="1943100" cy="2527300"/>
          </a:xfrm>
          <a:prstGeom prst="rect">
            <a:avLst/>
          </a:prstGeom>
          <a:solidFill>
            <a:schemeClr val="accent6">
              <a:lumMod val="75000"/>
            </a:schemeClr>
          </a:solidFill>
        </p:spPr>
      </p:pic>
    </p:spTree>
    <p:extLst>
      <p:ext uri="{BB962C8B-B14F-4D97-AF65-F5344CB8AC3E}">
        <p14:creationId xmlns:p14="http://schemas.microsoft.com/office/powerpoint/2010/main" xmlns="" val="12890754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AD4835"/>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1769</TotalTime>
  <Words>1272</Words>
  <Application>Microsoft Office PowerPoint</Application>
  <PresentationFormat>Carta (216 x 279 mm)</PresentationFormat>
  <Paragraphs>118</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Office Theme</vt:lpstr>
      <vt:lpstr> Neuroplasticidad </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 ¿De qué se trata la conciencia social?</dc:title>
  <dc:creator>Ana Paulina Monroy Velasco</dc:creator>
  <cp:lastModifiedBy>TUTORIAS ELIZABETH</cp:lastModifiedBy>
  <cp:revision>151</cp:revision>
  <dcterms:created xsi:type="dcterms:W3CDTF">2018-06-27T19:50:18Z</dcterms:created>
  <dcterms:modified xsi:type="dcterms:W3CDTF">2020-02-20T16:49:23Z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2018-05-29T00:00:00Z</vt:filetime>
  </property>
  <property fmtid="{D5CDD505-2E9C-101B-9397-08002B2CF9AE}" pid="3" name="Creator">
    <vt:lpwstr>Adobe InDesign CC 13.0 (Windows)</vt:lpwstr>
  </property>
  <property fmtid="{D5CDD505-2E9C-101B-9397-08002B2CF9AE}" pid="4" name="LastSaved">
    <vt:filetime>2018-06-27T00:00:00Z</vt:filetime>
  </property>
</Properties>
</file>