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7" r:id="rId4"/>
    <p:sldId id="272" r:id="rId5"/>
    <p:sldId id="273" r:id="rId6"/>
    <p:sldId id="275" r:id="rId7"/>
    <p:sldId id="276" r:id="rId8"/>
    <p:sldId id="278" r:id="rId9"/>
    <p:sldId id="279" r:id="rId10"/>
    <p:sldId id="280" r:id="rId11"/>
    <p:sldId id="263" r:id="rId1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F294-A093-4906-B057-188830E97444}" type="datetimeFigureOut">
              <a:rPr lang="es-MX" smtClean="0"/>
              <a:pPr/>
              <a:t>19/02/2020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1813E-31F9-44AA-AE03-3C2EE4B0D7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0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813E-31F9-44AA-AE03-3C2EE4B0D73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8340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382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290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1188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393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007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76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051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98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860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942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5588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7C9F-BC5B-F245-B2A8-F2AE4A563301}" type="datetimeFigureOut">
              <a:rPr lang="es-ES_tradnl" smtClean="0"/>
              <a:pPr/>
              <a:t>19/02/2020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634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3" y="-14058"/>
            <a:ext cx="8874268" cy="6858000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0" y="5800725"/>
            <a:ext cx="9401175" cy="1057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1042461" y="2200275"/>
            <a:ext cx="3658126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¿Para qué soy bueno (a)? 1.4 ¿En qué me gustaría mejorar? </a:t>
            </a:r>
            <a:endParaRPr lang="es-MX" dirty="0"/>
          </a:p>
        </p:txBody>
      </p:sp>
      <p:sp>
        <p:nvSpPr>
          <p:cNvPr id="40" name="Triángulo isósceles 39"/>
          <p:cNvSpPr/>
          <p:nvPr/>
        </p:nvSpPr>
        <p:spPr>
          <a:xfrm rot="9802839">
            <a:off x="6247153" y="5979337"/>
            <a:ext cx="547167" cy="71383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695" y="5201026"/>
            <a:ext cx="2477892" cy="1408570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153980" y="1297961"/>
            <a:ext cx="7991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smtClean="0">
                <a:solidFill>
                  <a:srgbClr val="C00000"/>
                </a:solidFill>
                <a:latin typeface="Arial Black" pitchFamily="34" charset="0"/>
              </a:rPr>
              <a:t>Las emociones en la </a:t>
            </a:r>
            <a:r>
              <a:rPr lang="es-MX" sz="4800" dirty="0" smtClean="0">
                <a:solidFill>
                  <a:srgbClr val="C00000"/>
                </a:solidFill>
                <a:latin typeface="Arial Black" pitchFamily="34" charset="0"/>
              </a:rPr>
              <a:t>escuela</a:t>
            </a:r>
            <a:endParaRPr lang="es-MX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A542659A-4FA0-6F4D-B73D-B428747300F6}"/>
              </a:ext>
            </a:extLst>
          </p:cNvPr>
          <p:cNvSpPr/>
          <p:nvPr/>
        </p:nvSpPr>
        <p:spPr>
          <a:xfrm>
            <a:off x="2037144" y="2558005"/>
            <a:ext cx="2812647" cy="250759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Autoconocimiento</a:t>
            </a:r>
            <a:endParaRPr lang="en-US" dirty="0"/>
          </a:p>
        </p:txBody>
      </p:sp>
      <p:pic>
        <p:nvPicPr>
          <p:cNvPr id="9" name="Picture 2" descr="C:\Users\BECAS 3\AppData\Local\Microsoft\Windows\Temporary Internet Files\Content.IE5\1C1B17PN\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2212" y="2766603"/>
            <a:ext cx="1112628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664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562E1E49-7DFD-CD4A-BF9B-ACD78050E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772" y="228600"/>
            <a:ext cx="914400" cy="914400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D0AED072-3FD6-894E-BD91-3688E04E582E}"/>
              </a:ext>
            </a:extLst>
          </p:cNvPr>
          <p:cNvSpPr/>
          <p:nvPr/>
        </p:nvSpPr>
        <p:spPr>
          <a:xfrm>
            <a:off x="7348061" y="1164771"/>
            <a:ext cx="10352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41">
              <a:spcBef>
                <a:spcPts val="447"/>
              </a:spcBef>
            </a:pPr>
            <a:r>
              <a:rPr lang="en-US" sz="2500" b="1" spc="-5" dirty="0">
                <a:solidFill>
                  <a:srgbClr val="004A81"/>
                </a:solidFill>
                <a:latin typeface="Soberana Sans"/>
                <a:cs typeface="Soberana Sans"/>
              </a:rPr>
              <a:t>3</a:t>
            </a:r>
            <a:r>
              <a:rPr lang="en-US" sz="2500" b="1" spc="-5" dirty="0" smtClean="0">
                <a:solidFill>
                  <a:srgbClr val="004A81"/>
                </a:solidFill>
                <a:latin typeface="Soberana Sans"/>
                <a:cs typeface="Soberana Sans"/>
              </a:rPr>
              <a:t> </a:t>
            </a:r>
            <a:r>
              <a:rPr lang="en-US" sz="2500" b="1" spc="-5" dirty="0">
                <a:solidFill>
                  <a:srgbClr val="004A81"/>
                </a:solidFill>
                <a:latin typeface="Soberana Sans"/>
                <a:cs typeface="Soberana Sans"/>
              </a:rPr>
              <a:t>min</a:t>
            </a:r>
            <a:endParaRPr lang="en-US" sz="2500" dirty="0">
              <a:solidFill>
                <a:srgbClr val="004A81"/>
              </a:solidFill>
              <a:latin typeface="Soberana Sans"/>
              <a:cs typeface="Soberana Sans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1C06EEA0-4EF7-A444-9B22-8213EC8E3D7B}"/>
              </a:ext>
            </a:extLst>
          </p:cNvPr>
          <p:cNvSpPr/>
          <p:nvPr/>
        </p:nvSpPr>
        <p:spPr>
          <a:xfrm>
            <a:off x="838200" y="0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xmlns="" id="{FAABECC6-50FC-2C49-947B-C5F2B8C72BB4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DF1F269-802B-7143-93E7-6C65E0808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371600"/>
            <a:ext cx="5591200" cy="5500532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xmlns="" id="{1C3E75F3-53B5-C147-A4CD-E3E61C64C996}"/>
              </a:ext>
            </a:extLst>
          </p:cNvPr>
          <p:cNvSpPr txBox="1"/>
          <p:nvPr/>
        </p:nvSpPr>
        <p:spPr>
          <a:xfrm rot="60000">
            <a:off x="1072868" y="775207"/>
            <a:ext cx="496533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s-ES" sz="2400" dirty="0">
                <a:latin typeface="Soberana Sans"/>
                <a:cs typeface="Soberana Sans"/>
              </a:rPr>
              <a:t>Escribe en</a:t>
            </a:r>
            <a:r>
              <a:rPr sz="2400" dirty="0">
                <a:latin typeface="Soberana Sans"/>
                <a:cs typeface="Soberana Sans"/>
              </a:rPr>
              <a:t> </a:t>
            </a:r>
            <a:r>
              <a:rPr lang="es-ES" sz="2400" dirty="0" smtClean="0">
                <a:latin typeface="Soberana Sans"/>
                <a:cs typeface="Soberana Sans"/>
              </a:rPr>
              <a:t>tres</a:t>
            </a:r>
            <a:r>
              <a:rPr sz="2400" dirty="0" smtClean="0">
                <a:latin typeface="Soberana Sans"/>
                <a:cs typeface="Soberana Sans"/>
              </a:rPr>
              <a:t> </a:t>
            </a:r>
            <a:r>
              <a:rPr sz="2400" dirty="0" err="1" smtClean="0">
                <a:latin typeface="Soberana Sans"/>
                <a:cs typeface="Soberana Sans"/>
              </a:rPr>
              <a:t>minuto</a:t>
            </a:r>
            <a:r>
              <a:rPr lang="es-ES" sz="2400" dirty="0" smtClean="0">
                <a:latin typeface="Soberana Sans"/>
                <a:cs typeface="Soberana Sans"/>
              </a:rPr>
              <a:t>s </a:t>
            </a:r>
            <a:endParaRPr lang="es-ES" sz="2400" dirty="0">
              <a:latin typeface="Soberana Sans"/>
              <a:cs typeface="Soberana Sans"/>
            </a:endParaRPr>
          </a:p>
          <a:p>
            <a:r>
              <a:rPr lang="es-ES" sz="2400" dirty="0">
                <a:latin typeface="Soberana Sans"/>
                <a:cs typeface="Soberana Sans"/>
              </a:rPr>
              <a:t>qué te llevas de la </a:t>
            </a:r>
            <a:r>
              <a:rPr lang="es-ES" sz="2400" dirty="0" smtClean="0">
                <a:latin typeface="Soberana Sans"/>
                <a:cs typeface="Soberana Sans"/>
              </a:rPr>
              <a:t>Actividad</a:t>
            </a:r>
            <a:endParaRPr sz="24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26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68643" y="2394909"/>
            <a:ext cx="292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cap="small" dirty="0"/>
              <a:t>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63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112535"/>
            <a:ext cx="84968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latin typeface="Arial Black" pitchFamily="34" charset="0"/>
            </a:endParaRPr>
          </a:p>
          <a:p>
            <a:pPr algn="just"/>
            <a:r>
              <a:rPr lang="es-MX" sz="2800" dirty="0" smtClean="0">
                <a:solidFill>
                  <a:srgbClr val="C00000"/>
                </a:solidFill>
                <a:latin typeface="Arial Black" pitchFamily="34" charset="0"/>
              </a:rPr>
              <a:t>CONTEXTO</a:t>
            </a:r>
          </a:p>
          <a:p>
            <a:pPr algn="just">
              <a:lnSpc>
                <a:spcPct val="150000"/>
              </a:lnSpc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Siempre existen emociones en las diferentes actividades que desarrollamos en el ámbito escolar. De acuerdo con Richard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Pekrun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, entre las emociones que más influyen en el proceso de aprendizaje se encuentran el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aburrimiento, el interés, la frustración, el entusiasmo y la ansiedad.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Estas emociones pueden tener diferentes efectos en los estudiantes. Por ejemplo, en los exámenes, la ansiedad puede paralizar a algunos estudiantes. Pero en otros puede generar una sensación de reto que los impulsa a esforzarse. Conocer cómo se manifiestan las emociones en tus estudiantes y cómo afectan el proceso de aprendizaje es de mucha utilidad, ya que te permitirá adoptar diferentes estrategias que los beneficien.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9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2889"/>
            <a:ext cx="7047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Arial Black" pitchFamily="34" charset="0"/>
              </a:rPr>
              <a:t>¿Cuál es el objetivo de la lección?</a:t>
            </a:r>
          </a:p>
          <a:p>
            <a:r>
              <a:rPr lang="es-MX" sz="2000" dirty="0" smtClean="0">
                <a:latin typeface="Arial Black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Que los estudiante reconozcan emociones que surgen en la clase y que identifiquen cómo afectan al aprendizaje.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96665" y="2472166"/>
            <a:ext cx="285992" cy="234322"/>
            <a:chOff x="5137870" y="6179731"/>
            <a:chExt cx="442243" cy="358525"/>
          </a:xfrm>
        </p:grpSpPr>
        <p:grpSp>
          <p:nvGrpSpPr>
            <p:cNvPr id="9" name="Grupo 8"/>
            <p:cNvGrpSpPr/>
            <p:nvPr/>
          </p:nvGrpSpPr>
          <p:grpSpPr>
            <a:xfrm>
              <a:off x="5137870" y="6179731"/>
              <a:ext cx="79723" cy="236868"/>
              <a:chOff x="1694453" y="1088740"/>
              <a:chExt cx="432048" cy="900100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1694453" y="1088740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1694453" y="1772816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Elipse 12"/>
            <p:cNvSpPr/>
            <p:nvPr/>
          </p:nvSpPr>
          <p:spPr>
            <a:xfrm>
              <a:off x="5508106" y="6446136"/>
              <a:ext cx="72007" cy="92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174971" y="6182305"/>
              <a:ext cx="2453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-1" y="1497683"/>
            <a:ext cx="90154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srgbClr val="C00000"/>
                </a:solidFill>
                <a:latin typeface="Arial Black" pitchFamily="34" charset="0"/>
              </a:rPr>
              <a:t>¿Por qué es importante? </a:t>
            </a:r>
          </a:p>
          <a:p>
            <a:pPr algn="r"/>
            <a:r>
              <a:rPr lang="es-MX" sz="2000" dirty="0" smtClean="0">
                <a:latin typeface="Arial" pitchFamily="34" charset="0"/>
                <a:cs typeface="Arial" pitchFamily="34" charset="0"/>
              </a:rPr>
              <a:t>Porque les permite identificar sus emociones para luego regularlas.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2517496"/>
            <a:ext cx="90154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latin typeface="Arial Black" pitchFamily="34" charset="0"/>
              </a:rPr>
              <a:t>Estructura de la sesión y recomendaciones específicas</a:t>
            </a:r>
          </a:p>
          <a:p>
            <a:endParaRPr lang="es-MX" dirty="0" smtClean="0">
              <a:latin typeface="Arial Black" pitchFamily="34" charset="0"/>
            </a:endParaRPr>
          </a:p>
          <a:p>
            <a:r>
              <a:rPr lang="es-MX" dirty="0" smtClean="0">
                <a:solidFill>
                  <a:srgbClr val="C00000"/>
                </a:solidFill>
                <a:latin typeface="Arial Black" pitchFamily="34" charset="0"/>
              </a:rPr>
              <a:t>Presentación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Invita a los estudiantes a leer la introducción de la actividad.</a:t>
            </a:r>
          </a:p>
          <a:p>
            <a:endParaRPr lang="es-ES" dirty="0" smtClean="0">
              <a:latin typeface="Arial Black" pitchFamily="34" charset="0"/>
            </a:endParaRPr>
          </a:p>
          <a:p>
            <a:pPr algn="just"/>
            <a:r>
              <a:rPr lang="es-MX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Introducción</a:t>
            </a: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¿Te ha pasado que te sientes con mucha ansiedad y angustiado antes de un examen?¿Has sentido entusiasmo o emoción con alguna actividad que te propusieron en clase?¿Te has aburrido en clase?¿Has experimentado frustración por haberte esforzado en alguna tarea y no haber logrado lo que esperabas? En esta “Hora Garza” te proponemos que analices qué emociones sientes en tu clase de Desarrollo del pensamiento lógico algebraico. ¿Crees que son eventos frecuentes o que ocurren de vez en cuando?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Llamada rectangular redondeada"/>
          <p:cNvSpPr/>
          <p:nvPr/>
        </p:nvSpPr>
        <p:spPr>
          <a:xfrm>
            <a:off x="253214" y="3727938"/>
            <a:ext cx="2433710" cy="11535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4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2982" y="145583"/>
            <a:ext cx="8702205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itchFamily="34" charset="0"/>
              </a:rPr>
              <a:t>Actividad 1: Invita a pensar en ideas sobre sus fortalezas y debilidades. </a:t>
            </a:r>
          </a:p>
          <a:p>
            <a:r>
              <a:rPr lang="es-MX" sz="2000" dirty="0" smtClean="0"/>
              <a:t>Pide a tus estudiantes que respondan de manera individual. </a:t>
            </a: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a)Resuelve la siguiente ecuación en dos minutos 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b) Lee los comentarios de 4 estudiantes:</a:t>
            </a:r>
          </a:p>
          <a:p>
            <a:r>
              <a:rPr lang="es-ES" sz="1200" i="1" dirty="0" smtClean="0">
                <a:cs typeface="Arial" pitchFamily="34" charset="0"/>
              </a:rPr>
              <a:t>   </a:t>
            </a:r>
            <a:r>
              <a:rPr lang="es-ES" sz="1200" b="1" i="1" dirty="0" smtClean="0">
                <a:cs typeface="Arial" pitchFamily="34" charset="0"/>
              </a:rPr>
              <a:t>-Yo soy muy mala para las matemáticas</a:t>
            </a:r>
            <a:r>
              <a:rPr lang="es-ES" sz="1200" i="1" dirty="0" smtClean="0">
                <a:cs typeface="Arial" pitchFamily="34" charset="0"/>
              </a:rPr>
              <a:t>.                                                                                   -En general las matemáticas no son mi                     </a:t>
            </a:r>
          </a:p>
          <a:p>
            <a:r>
              <a:rPr lang="es-ES" sz="1200" i="1" dirty="0" smtClean="0">
                <a:cs typeface="Arial" pitchFamily="34" charset="0"/>
              </a:rPr>
              <a:t> </a:t>
            </a:r>
            <a:r>
              <a:rPr lang="es-ES" sz="1200" b="1" i="1" dirty="0" smtClean="0">
                <a:cs typeface="Arial" pitchFamily="34" charset="0"/>
              </a:rPr>
              <a:t>Ese ejercicio está imposible. Con raíces y</a:t>
            </a:r>
            <a:r>
              <a:rPr lang="es-ES" sz="1200" i="1" dirty="0" smtClean="0">
                <a:cs typeface="Arial" pitchFamily="34" charset="0"/>
              </a:rPr>
              <a:t>                                                                                      favorita. Yo me engancho más con   </a:t>
            </a:r>
          </a:p>
          <a:p>
            <a:r>
              <a:rPr lang="es-ES" sz="1200" b="1" i="1" dirty="0" smtClean="0">
                <a:cs typeface="Arial" pitchFamily="34" charset="0"/>
              </a:rPr>
              <a:t>decimales, jamás lo podré resolver. Lo </a:t>
            </a:r>
            <a:r>
              <a:rPr lang="es-ES" sz="1200" b="1" i="1" dirty="0" err="1" smtClean="0">
                <a:cs typeface="Arial" pitchFamily="34" charset="0"/>
              </a:rPr>
              <a:t>ví</a:t>
            </a:r>
            <a:r>
              <a:rPr lang="es-ES" sz="1200" i="1" dirty="0" smtClean="0">
                <a:cs typeface="Arial" pitchFamily="34" charset="0"/>
              </a:rPr>
              <a:t>                                                                                     cuestiones sociales. Pero me gustan los retos            </a:t>
            </a:r>
          </a:p>
          <a:p>
            <a:r>
              <a:rPr lang="es-ES" sz="1200" b="1" i="1" dirty="0" smtClean="0">
                <a:cs typeface="Arial" pitchFamily="34" charset="0"/>
              </a:rPr>
              <a:t>y no supe por donde empezar. Me puso</a:t>
            </a:r>
            <a:r>
              <a:rPr lang="es-ES" sz="1200" i="1" dirty="0" smtClean="0">
                <a:cs typeface="Arial" pitchFamily="34" charset="0"/>
              </a:rPr>
              <a:t>                                                                                        . Pensé que el ejercicio estaba más             </a:t>
            </a:r>
          </a:p>
          <a:p>
            <a:r>
              <a:rPr lang="es-ES" sz="1200" b="1" i="1" dirty="0" smtClean="0">
                <a:cs typeface="Arial" pitchFamily="34" charset="0"/>
              </a:rPr>
              <a:t>muy nerviosa tener que resolverlo en 2</a:t>
            </a:r>
            <a:r>
              <a:rPr lang="es-ES" sz="1200" i="1" dirty="0" smtClean="0">
                <a:cs typeface="Arial" pitchFamily="34" charset="0"/>
              </a:rPr>
              <a:t>                                                                                           complicado. Pero después me di cuenta                                                                                                                   </a:t>
            </a:r>
          </a:p>
          <a:p>
            <a:r>
              <a:rPr lang="es-ES" sz="1200" b="1" i="1" dirty="0" smtClean="0">
                <a:cs typeface="Arial" pitchFamily="34" charset="0"/>
              </a:rPr>
              <a:t>minutos.                                                                                                                                              </a:t>
            </a:r>
            <a:r>
              <a:rPr lang="es-ES" sz="1200" i="1" dirty="0" smtClean="0">
                <a:cs typeface="Arial" pitchFamily="34" charset="0"/>
              </a:rPr>
              <a:t>que lo del paréntesis era lo mismo en los               </a:t>
            </a:r>
          </a:p>
          <a:p>
            <a:r>
              <a:rPr lang="es-ES" sz="1200" i="1" dirty="0" smtClean="0">
                <a:cs typeface="Arial" pitchFamily="34" charset="0"/>
              </a:rPr>
              <a:t>                                                                                                                                                              dos lados. Entonces X por paréntesis es</a:t>
            </a:r>
          </a:p>
          <a:p>
            <a:r>
              <a:rPr lang="es-ES" sz="1200" i="1" dirty="0" smtClean="0">
                <a:cs typeface="Arial" pitchFamily="34" charset="0"/>
              </a:rPr>
              <a:t>                                                                                                                                                           igual a 2. </a:t>
            </a:r>
            <a:r>
              <a:rPr lang="es-ES" sz="1200" i="1" dirty="0" err="1" smtClean="0">
                <a:cs typeface="Arial" pitchFamily="34" charset="0"/>
              </a:rPr>
              <a:t>Guauuu</a:t>
            </a:r>
            <a:r>
              <a:rPr lang="es-ES" sz="1200" i="1" dirty="0" smtClean="0">
                <a:cs typeface="Arial" pitchFamily="34" charset="0"/>
              </a:rPr>
              <a:t>! Lo logré, ¡me siento increíble!</a:t>
            </a:r>
          </a:p>
          <a:p>
            <a:pPr>
              <a:buFontTx/>
              <a:buChar char="-"/>
            </a:pPr>
            <a:r>
              <a:rPr lang="es-ES" sz="1200" i="1" dirty="0" smtClean="0">
                <a:cs typeface="Arial" pitchFamily="34" charset="0"/>
              </a:rPr>
              <a:t>¡Matemáticas es mi materia favorita!                                                                                             </a:t>
            </a:r>
          </a:p>
          <a:p>
            <a:r>
              <a:rPr lang="es-ES" sz="1200" i="1" dirty="0" smtClean="0">
                <a:cs typeface="Arial" pitchFamily="34" charset="0"/>
              </a:rPr>
              <a:t>Este ejercicio me pareció sencillo, hasta                                                                                          -  </a:t>
            </a:r>
            <a:r>
              <a:rPr lang="es-ES" sz="1200" b="1" i="1" dirty="0" smtClean="0">
                <a:cs typeface="Arial" pitchFamily="34" charset="0"/>
              </a:rPr>
              <a:t>Yo ni lo intenté no me gusta esta materia</a:t>
            </a:r>
            <a:r>
              <a:rPr lang="es-ES" sz="1200" i="1" dirty="0" smtClean="0">
                <a:cs typeface="Arial" pitchFamily="34" charset="0"/>
              </a:rPr>
              <a:t>.              </a:t>
            </a:r>
          </a:p>
          <a:p>
            <a:r>
              <a:rPr lang="es-ES" sz="1200" i="1" dirty="0" smtClean="0">
                <a:cs typeface="Arial" pitchFamily="34" charset="0"/>
              </a:rPr>
              <a:t>me sobró tiempo para ayudarle a mis                                                                                                </a:t>
            </a:r>
            <a:r>
              <a:rPr lang="es-ES" sz="1200" b="1" i="1" dirty="0" smtClean="0">
                <a:cs typeface="Arial" pitchFamily="34" charset="0"/>
              </a:rPr>
              <a:t>Me da lo mismo si me reprueban. </a:t>
            </a:r>
          </a:p>
          <a:p>
            <a:r>
              <a:rPr lang="es-ES" sz="1200" i="1" dirty="0" smtClean="0">
                <a:cs typeface="Arial" pitchFamily="34" charset="0"/>
              </a:rPr>
              <a:t>compañeros. Me produce entusiasmo y                                                                                                </a:t>
            </a:r>
            <a:r>
              <a:rPr lang="es-ES" sz="1200" b="1" i="1" dirty="0" smtClean="0">
                <a:cs typeface="Arial" pitchFamily="34" charset="0"/>
              </a:rPr>
              <a:t>Prefiero estar en mi casa</a:t>
            </a:r>
            <a:r>
              <a:rPr lang="es-ES" sz="1200" i="1" dirty="0" smtClean="0">
                <a:cs typeface="Arial" pitchFamily="34" charset="0"/>
              </a:rPr>
              <a:t>.</a:t>
            </a:r>
          </a:p>
          <a:p>
            <a:r>
              <a:rPr lang="es-ES" sz="1200" i="1" dirty="0" smtClean="0">
                <a:cs typeface="Arial" pitchFamily="34" charset="0"/>
              </a:rPr>
              <a:t>alegría este tipo de problemas tipo reto.                                                                                                                                            </a:t>
            </a:r>
          </a:p>
          <a:p>
            <a:r>
              <a:rPr lang="es-ES" sz="1200" i="1" dirty="0" smtClean="0">
                <a:cs typeface="Arial" pitchFamily="34" charset="0"/>
              </a:rPr>
              <a:t>Y por qué no sentí un poco de </a:t>
            </a:r>
            <a:r>
              <a:rPr lang="es-ES" sz="1200" i="1" dirty="0" smtClean="0">
                <a:cs typeface="Arial" pitchFamily="34" charset="0"/>
              </a:rPr>
              <a:t>ansiedad                 </a:t>
            </a:r>
            <a:r>
              <a:rPr lang="es-ES" sz="1000" dirty="0" smtClean="0"/>
              <a:t>Imagen  </a:t>
            </a:r>
            <a:r>
              <a:rPr lang="es-ES" sz="1000" dirty="0" smtClean="0"/>
              <a:t>prediseñada de office Online</a:t>
            </a:r>
            <a:endParaRPr lang="es-ES" sz="1000" i="1" dirty="0" smtClean="0">
              <a:cs typeface="Arial" pitchFamily="34" charset="0"/>
            </a:endParaRPr>
          </a:p>
          <a:p>
            <a:r>
              <a:rPr lang="es-ES" sz="1200" i="1" dirty="0" smtClean="0">
                <a:cs typeface="Arial" pitchFamily="34" charset="0"/>
              </a:rPr>
              <a:t>al pensar que no pudiera resolverlo. </a:t>
            </a:r>
            <a:r>
              <a:rPr lang="es-ES" sz="1200" i="1" dirty="0" smtClean="0">
                <a:cs typeface="Arial" pitchFamily="34" charset="0"/>
              </a:rPr>
              <a:t>             </a:t>
            </a:r>
            <a:endParaRPr lang="es-ES" sz="1000" dirty="0" smtClean="0"/>
          </a:p>
          <a:p>
            <a:r>
              <a:rPr lang="es-ES" sz="1200" b="1" i="1" u="sng" dirty="0" smtClean="0">
                <a:cs typeface="Arial" pitchFamily="34" charset="0"/>
              </a:rPr>
              <a:t>El </a:t>
            </a:r>
            <a:r>
              <a:rPr lang="es-ES" sz="1200" b="1" i="1" u="sng" dirty="0" smtClean="0">
                <a:cs typeface="Arial" pitchFamily="34" charset="0"/>
              </a:rPr>
              <a:t>objetivo del ejercicio es que surjan emociones en los</a:t>
            </a:r>
            <a:r>
              <a:rPr lang="es-ES" sz="1200" i="1" dirty="0" smtClean="0">
                <a:cs typeface="Arial" pitchFamily="34" charset="0"/>
              </a:rPr>
              <a:t>                </a:t>
            </a:r>
          </a:p>
          <a:p>
            <a:r>
              <a:rPr lang="es-ES" sz="1200" i="1" dirty="0" smtClean="0">
                <a:cs typeface="Arial" pitchFamily="34" charset="0"/>
              </a:rPr>
              <a:t>Si dependiera de mi propondría aumentar                                                                    </a:t>
            </a:r>
            <a:r>
              <a:rPr lang="es-ES" sz="1200" b="1" i="1" u="sng" dirty="0" smtClean="0">
                <a:cs typeface="Arial" pitchFamily="34" charset="0"/>
              </a:rPr>
              <a:t>estudiantes (angustia, estrés, miedo, entusiasmo, </a:t>
            </a:r>
            <a:r>
              <a:rPr lang="es-ES" sz="1200" b="1" i="1" u="sng" dirty="0" err="1" smtClean="0">
                <a:cs typeface="Arial" pitchFamily="34" charset="0"/>
              </a:rPr>
              <a:t>etc</a:t>
            </a:r>
            <a:r>
              <a:rPr lang="es-ES" sz="1200" b="1" i="1" u="sng" dirty="0" smtClean="0">
                <a:cs typeface="Arial" pitchFamily="34" charset="0"/>
              </a:rPr>
              <a:t>) y</a:t>
            </a:r>
            <a:r>
              <a:rPr lang="es-ES" sz="1200" i="1" dirty="0" smtClean="0"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s-ES" sz="1200" i="1" dirty="0" smtClean="0">
                <a:cs typeface="Arial" pitchFamily="34" charset="0"/>
              </a:rPr>
              <a:t>la cantidad de horas semanales de matemáticas.                                                        </a:t>
            </a:r>
            <a:r>
              <a:rPr lang="es-ES" sz="1200" b="1" i="1" u="sng" dirty="0" smtClean="0">
                <a:cs typeface="Arial" pitchFamily="34" charset="0"/>
              </a:rPr>
              <a:t>Que </a:t>
            </a:r>
            <a:r>
              <a:rPr lang="es-ES" sz="1200" b="1" i="1" u="sng" dirty="0" err="1" smtClean="0">
                <a:cs typeface="Arial" pitchFamily="34" charset="0"/>
              </a:rPr>
              <a:t>despues</a:t>
            </a:r>
            <a:r>
              <a:rPr lang="es-ES" sz="1200" b="1" i="1" u="sng" dirty="0" smtClean="0">
                <a:cs typeface="Arial" pitchFamily="34" charset="0"/>
              </a:rPr>
              <a:t> puedan comentar al respecto</a:t>
            </a:r>
            <a:r>
              <a:rPr lang="es-ES" sz="1200" i="1" dirty="0" smtClean="0"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es-ES" sz="1200" i="1" dirty="0" smtClean="0">
              <a:cs typeface="Arial" pitchFamily="34" charset="0"/>
            </a:endParaRPr>
          </a:p>
          <a:p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0" name="Picture 36" descr="C:\Users\BECAS 3\AppData\Local\Microsoft\Windows\Temporary Internet Files\Content.IE5\1C1B17PN\2gradoCompE5-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4673" y="1505243"/>
            <a:ext cx="3348658" cy="1702191"/>
          </a:xfrm>
          <a:prstGeom prst="rect">
            <a:avLst/>
          </a:prstGeom>
          <a:noFill/>
        </p:spPr>
      </p:pic>
      <p:cxnSp>
        <p:nvCxnSpPr>
          <p:cNvPr id="50" name="49 Conector recto de flecha"/>
          <p:cNvCxnSpPr/>
          <p:nvPr/>
        </p:nvCxnSpPr>
        <p:spPr>
          <a:xfrm flipV="1">
            <a:off x="2897945" y="5373858"/>
            <a:ext cx="337624" cy="140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flipH="1">
            <a:off x="5613009" y="4164037"/>
            <a:ext cx="309489" cy="225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3052689" y="4051495"/>
            <a:ext cx="196948" cy="211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 flipH="1" flipV="1">
            <a:off x="5542671" y="5345722"/>
            <a:ext cx="309489" cy="2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41" descr="C:\Users\BECAS 3\AppData\Local\Microsoft\Windows\Temporary Internet Files\Content.IE5\XQVOUYMH\diverse-group-of-students-working-on-project-vector-clipart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384" y="4304714"/>
            <a:ext cx="2273911" cy="1709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889" y="98474"/>
            <a:ext cx="45827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Actividad 2: </a:t>
            </a:r>
          </a:p>
          <a:p>
            <a:r>
              <a:rPr lang="es-MX" sz="2000" dirty="0" smtClean="0"/>
              <a:t>Solicita que de manera personal escriban qué emociones sintieron al intentar resolver la ecuación. </a:t>
            </a:r>
          </a:p>
          <a:p>
            <a:endParaRPr lang="es-MX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¿Consideras que hay emociones que ayudan al aprendizaje de ciertos temas de matemáticas y otras que lo dificultan? ¿puedes escribir un ejemplo de cada una?</a:t>
            </a:r>
          </a:p>
          <a:p>
            <a:r>
              <a:rPr lang="es-ES" sz="2000" dirty="0" smtClean="0"/>
              <a:t>Ayudan:___________________________</a:t>
            </a:r>
          </a:p>
          <a:p>
            <a:r>
              <a:rPr lang="es-ES" sz="2000" dirty="0" smtClean="0"/>
              <a:t>Dificultan:_________________________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• Recuerda que la respuesta es personal. Por eso enfatiza que no hay respuestas correctas o incorrectas. </a:t>
            </a:r>
          </a:p>
          <a:p>
            <a:endParaRPr lang="es-MX" sz="2000" dirty="0" smtClean="0"/>
          </a:p>
          <a:p>
            <a:r>
              <a:rPr lang="es-MX" sz="2000" dirty="0" smtClean="0"/>
              <a:t>• También puedes preguntar, para ampliar el vocabulario emocional, qué emociones sintieron cuando supieron cómo se resolvían.</a:t>
            </a:r>
            <a:endParaRPr lang="es-MX" sz="2000" b="1" cap="small" dirty="0">
              <a:solidFill>
                <a:srgbClr val="FF0000"/>
              </a:solidFill>
            </a:endParaRPr>
          </a:p>
        </p:txBody>
      </p:sp>
      <p:sp>
        <p:nvSpPr>
          <p:cNvPr id="18" name="Rectángulo 10"/>
          <p:cNvSpPr/>
          <p:nvPr/>
        </p:nvSpPr>
        <p:spPr>
          <a:xfrm>
            <a:off x="5343305" y="900386"/>
            <a:ext cx="158643" cy="9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0"/>
          <p:cNvSpPr/>
          <p:nvPr/>
        </p:nvSpPr>
        <p:spPr>
          <a:xfrm>
            <a:off x="5495705" y="1052786"/>
            <a:ext cx="1705195" cy="1090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10"/>
          <p:cNvSpPr/>
          <p:nvPr/>
        </p:nvSpPr>
        <p:spPr>
          <a:xfrm>
            <a:off x="5495705" y="1052786"/>
            <a:ext cx="158643" cy="9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Pergamino vertical"/>
          <p:cNvSpPr/>
          <p:nvPr/>
        </p:nvSpPr>
        <p:spPr>
          <a:xfrm>
            <a:off x="4515730" y="1612112"/>
            <a:ext cx="4499684" cy="49715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EMOCIONES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6909" y="273697"/>
            <a:ext cx="74947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</a:rPr>
              <a:t>Actividad 3: </a:t>
            </a:r>
          </a:p>
          <a:p>
            <a:r>
              <a:rPr lang="es-MX" sz="2000" dirty="0" smtClean="0">
                <a:latin typeface="Arial Black" pitchFamily="34" charset="0"/>
              </a:rPr>
              <a:t>En este ejercicio de conclusión, los estudiantes comparten sus respuestas o experiencias previas con sus pares.</a:t>
            </a:r>
          </a:p>
          <a:p>
            <a:endParaRPr lang="es-ES" sz="2000" dirty="0" smtClean="0"/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• La conclusión debe orientarse a identificar emociones que surgen en el salón de clase y cómo éstas tienen una influencia importante en el aprendizaje. 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• Puedes contar alguna anécdota de tu vida. Ejemplo: Cuando era estudiante era muy tímido y me sentaba hasta atrás. Cuando algún profesor preguntaba algo yo agachaba la cabeza y hacía como que escribía. Me ponía muy nervioso. Con el tiempo pude superar ese problema y ahora me siento seguro y contento dando clases.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MX" sz="2000" b="1" cap="small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BECAS 3\AppData\Local\Microsoft\Windows\Temporary Internet Files\Content.IE5\0IGUQ6HK\students working together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262" y="4766836"/>
            <a:ext cx="2954215" cy="206333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541477" y="6213513"/>
            <a:ext cx="247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 prediseñada de office Online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273697"/>
            <a:ext cx="777943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cap="small" dirty="0" smtClean="0">
                <a:solidFill>
                  <a:srgbClr val="FF0000"/>
                </a:solidFill>
                <a:latin typeface="Arial Black" pitchFamily="34" charset="0"/>
              </a:rPr>
              <a:t>RESUMEN</a:t>
            </a:r>
          </a:p>
          <a:p>
            <a:endParaRPr lang="es-ES" sz="2000" b="1" cap="small" dirty="0" smtClean="0">
              <a:solidFill>
                <a:srgbClr val="FF0000"/>
              </a:solidFill>
            </a:endParaRPr>
          </a:p>
          <a:p>
            <a:pPr algn="just"/>
            <a:r>
              <a:rPr lang="es-MX" sz="1600" i="1" dirty="0" smtClean="0">
                <a:latin typeface="Arial" pitchFamily="34" charset="0"/>
                <a:cs typeface="Arial" pitchFamily="34" charset="0"/>
              </a:rPr>
              <a:t>Pregunta si a alguien le gustaría leerlo. En caso de que nadie se anime, léelo tú mismo.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El salón de clase es un espacio donde surgen emociones de todo tipo e intensidad: miedo, angustia, ansiedad, aburrimiento, enojo, frustración, entusiasmo, interés, alegría, amor y un largo etcétera. 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Las emociones pueden facilitar u obstaculizar el proceso de aprendizaje. Por ejemplo, sentir entusiasmo o interés por un tema de la clase hace que sea más sencillo aprenderlo, mientras que el aburrimiento puede ser un obstáculo. La ansiedad puede bloquearnos y distraernos en algunas ocasiones, aunque en otras puede motivarnos a estudiar más. 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Reconocer las emociones que experimentas en clase y sus efectos es muy importante, pues te ayudará a mejorar tu rendimiento académico, tu bienestar y el de tu comunidad.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cap="smal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xmlns="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xmlns="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xmlns="" id="{442181FA-95F4-AD46-A6C4-B05EF93DD585}"/>
              </a:ext>
            </a:extLst>
          </p:cNvPr>
          <p:cNvSpPr/>
          <p:nvPr/>
        </p:nvSpPr>
        <p:spPr>
          <a:xfrm>
            <a:off x="685800" y="533400"/>
            <a:ext cx="7634507" cy="5055208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xmlns="" id="{E754D0E2-1A68-F040-940E-A10FFF65897C}"/>
              </a:ext>
            </a:extLst>
          </p:cNvPr>
          <p:cNvSpPr txBox="1"/>
          <p:nvPr/>
        </p:nvSpPr>
        <p:spPr>
          <a:xfrm>
            <a:off x="943708" y="-76200"/>
            <a:ext cx="5147383" cy="445974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28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Para tu vida diaria</a:t>
            </a:r>
            <a:endParaRPr sz="2800" dirty="0">
              <a:latin typeface="Soberana Sans"/>
              <a:cs typeface="Soberana Sans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xmlns="" id="{7AA2F7C0-3915-F041-9113-36F645B9863A}"/>
              </a:ext>
            </a:extLst>
          </p:cNvPr>
          <p:cNvSpPr txBox="1"/>
          <p:nvPr/>
        </p:nvSpPr>
        <p:spPr>
          <a:xfrm>
            <a:off x="228600" y="457200"/>
            <a:ext cx="8534400" cy="6321489"/>
          </a:xfrm>
          <a:prstGeom prst="rect">
            <a:avLst/>
          </a:prstGeom>
        </p:spPr>
        <p:txBody>
          <a:bodyPr vert="horz" wrap="square" lIns="0" tIns="62753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Reflexiona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y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responde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:</a:t>
            </a:r>
          </a:p>
          <a:p>
            <a:pPr marR="5080" algn="just">
              <a:spcBef>
                <a:spcPts val="100"/>
              </a:spcBef>
              <a:buFont typeface="Arial" pitchFamily="34" charset="0"/>
              <a:buChar char="•"/>
            </a:pP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Anota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una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emoción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que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consideres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recurrente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en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tus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clases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: ________________________________________</a:t>
            </a:r>
          </a:p>
          <a:p>
            <a:pPr marR="5080" algn="just">
              <a:spcBef>
                <a:spcPts val="100"/>
              </a:spcBef>
              <a:buFont typeface="Arial" pitchFamily="34" charset="0"/>
              <a:buChar char="•"/>
            </a:pPr>
            <a:endParaRPr lang="en-US" sz="2600" spc="-15" dirty="0" smtClean="0">
              <a:latin typeface="Soberana Sans" panose="02000000000000000000" pitchFamily="2" charset="77"/>
              <a:cs typeface="Soberana Sans"/>
            </a:endParaRPr>
          </a:p>
          <a:p>
            <a:pPr marR="5080" algn="just">
              <a:spcBef>
                <a:spcPts val="100"/>
              </a:spcBef>
              <a:buFont typeface="Arial" pitchFamily="34" charset="0"/>
              <a:buChar char="•"/>
            </a:pP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Describe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brevemente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una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ocasión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particular en la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que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hayas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sentido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esa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emoción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: ____________________________________________________________________________________________</a:t>
            </a:r>
          </a:p>
          <a:p>
            <a:pPr marR="5080">
              <a:spcBef>
                <a:spcPts val="100"/>
              </a:spcBef>
              <a:buFont typeface="Arial" pitchFamily="34" charset="0"/>
              <a:buChar char="•"/>
            </a:pP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¿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Cómo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te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sientes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cuando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surge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esa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 </a:t>
            </a:r>
            <a:r>
              <a:rPr lang="en-US" sz="2600" spc="-15" dirty="0" err="1" smtClean="0">
                <a:latin typeface="Soberana Sans" panose="02000000000000000000" pitchFamily="2" charset="77"/>
                <a:cs typeface="Soberana Sans"/>
              </a:rPr>
              <a:t>emoción</a:t>
            </a: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?</a:t>
            </a:r>
          </a:p>
          <a:p>
            <a:pPr marR="5080">
              <a:spcBef>
                <a:spcPts val="100"/>
              </a:spcBef>
            </a:pPr>
            <a:r>
              <a:rPr lang="en-US" sz="2600" spc="-15" dirty="0" smtClean="0">
                <a:latin typeface="Soberana Sans" panose="02000000000000000000" pitchFamily="2" charset="77"/>
                <a:cs typeface="Soberana Sans"/>
              </a:rPr>
              <a:t>_____________________________________________</a:t>
            </a:r>
          </a:p>
          <a:p>
            <a:pPr marR="5080">
              <a:spcBef>
                <a:spcPts val="100"/>
              </a:spcBef>
            </a:pPr>
            <a:endParaRPr lang="en-US" sz="2000" spc="-15" dirty="0" smtClean="0">
              <a:latin typeface="Soberana Sans" panose="02000000000000000000" pitchFamily="2" charset="77"/>
              <a:cs typeface="Soberana Sans"/>
            </a:endParaRPr>
          </a:p>
          <a:p>
            <a:pPr marR="5080">
              <a:spcBef>
                <a:spcPts val="100"/>
              </a:spcBef>
            </a:pPr>
            <a:endParaRPr lang="es-MX" sz="2400" dirty="0" smtClean="0"/>
          </a:p>
          <a:p>
            <a:pPr marR="5080">
              <a:spcBef>
                <a:spcPts val="100"/>
              </a:spcBef>
            </a:pPr>
            <a:r>
              <a:rPr lang="es-MX" sz="2400" dirty="0" smtClean="0"/>
              <a:t>Te recomendamos el video  de la </a:t>
            </a:r>
            <a:r>
              <a:rPr lang="es-MX" sz="2400" b="1" dirty="0" err="1" smtClean="0"/>
              <a:t>entrevista“La</a:t>
            </a:r>
            <a:r>
              <a:rPr lang="es-MX" sz="2400" b="1" dirty="0" smtClean="0"/>
              <a:t> neurociencia afectiva cultiva el bienestar de docentes y estudiantes</a:t>
            </a:r>
            <a:r>
              <a:rPr lang="es-MX" sz="2400" dirty="0" smtClean="0"/>
              <a:t>” del doctor Richard </a:t>
            </a:r>
            <a:r>
              <a:rPr lang="es-MX" sz="2400" dirty="0" err="1" smtClean="0"/>
              <a:t>Davidson</a:t>
            </a:r>
            <a:r>
              <a:rPr lang="es-MX" sz="2400" dirty="0" smtClean="0"/>
              <a:t>, ahí habla acerca de la importancia de cultivar el bienestar en los estudiantes y docentes. </a:t>
            </a:r>
            <a:endParaRPr lang="en-US" sz="2400" spc="-15" dirty="0">
              <a:latin typeface="Soberana Sans" panose="02000000000000000000" pitchFamily="2" charset="77"/>
              <a:cs typeface="Soberana Sans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29700AC3-8E6B-3242-A3F9-D407FB9AF115}"/>
              </a:ext>
            </a:extLst>
          </p:cNvPr>
          <p:cNvSpPr/>
          <p:nvPr/>
        </p:nvSpPr>
        <p:spPr>
          <a:xfrm>
            <a:off x="304800" y="4657334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marL="14941" algn="r">
              <a:spcBef>
                <a:spcPts val="117"/>
              </a:spcBef>
            </a:pPr>
            <a:r>
              <a:rPr lang="es-ES" sz="24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¿Quieres saber más?</a:t>
            </a:r>
            <a:endParaRPr lang="es-ES" sz="24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xmlns="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xmlns="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xmlns="" id="{442181FA-95F4-AD46-A6C4-B05EF93DD585}"/>
              </a:ext>
            </a:extLst>
          </p:cNvPr>
          <p:cNvSpPr/>
          <p:nvPr/>
        </p:nvSpPr>
        <p:spPr>
          <a:xfrm>
            <a:off x="0" y="533400"/>
            <a:ext cx="9144000" cy="6096000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r>
              <a:rPr lang="es-MX" sz="2000" dirty="0" smtClean="0"/>
              <a:t>De acuerdo a las siguientes afirmaciones, seleccione la opción que refleje su opinión</a:t>
            </a:r>
            <a:endParaRPr sz="1900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xmlns="" id="{E754D0E2-1A68-F040-940E-A10FFF65897C}"/>
              </a:ext>
            </a:extLst>
          </p:cNvPr>
          <p:cNvSpPr txBox="1"/>
          <p:nvPr/>
        </p:nvSpPr>
        <p:spPr>
          <a:xfrm>
            <a:off x="685800" y="-10098"/>
            <a:ext cx="7634514" cy="322863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EVALUACIÓN DE LA SESIÓN       Prepa:     Grupo:        Turno: 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914396"/>
          <a:ext cx="9144000" cy="594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524000"/>
                <a:gridCol w="1219200"/>
                <a:gridCol w="838200"/>
                <a:gridCol w="914400"/>
                <a:gridCol w="1219200"/>
              </a:tblGrid>
              <a:tr h="660661">
                <a:tc>
                  <a:txBody>
                    <a:bodyPr/>
                    <a:lstStyle/>
                    <a:p>
                      <a:r>
                        <a:rPr lang="es-MX" dirty="0" smtClean="0"/>
                        <a:t>Rubro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Neutral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de acuerdo</a:t>
                      </a:r>
                      <a:endParaRPr lang="es-MX" sz="1600" dirty="0"/>
                    </a:p>
                  </a:txBody>
                  <a:tcPr/>
                </a:tc>
              </a:tr>
              <a:tr h="962010">
                <a:tc>
                  <a:txBody>
                    <a:bodyPr/>
                    <a:lstStyle/>
                    <a:p>
                      <a:r>
                        <a:rPr lang="es-MX" dirty="0" smtClean="0"/>
                        <a:t>Los estudiantes pueden identificar una emoción que experimentan en la clase.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5429">
                <a:tc>
                  <a:txBody>
                    <a:bodyPr/>
                    <a:lstStyle/>
                    <a:p>
                      <a:r>
                        <a:rPr lang="es-MX" dirty="0" smtClean="0"/>
                        <a:t>Los estudiantes mostraron interés y se involucraron en la actividad.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7020">
                <a:tc>
                  <a:txBody>
                    <a:bodyPr/>
                    <a:lstStyle/>
                    <a:p>
                      <a:r>
                        <a:rPr lang="es-MX" dirty="0" smtClean="0"/>
                        <a:t>Se logró un clima de confianza en el grupo.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5429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¿Qué funcionó bien y qué efectos positivos se observaron al realizar la actividad?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83839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Descripción de dificultades y áreas de oportunidad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39216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¿Qué alumnos no</a:t>
                      </a:r>
                      <a:r>
                        <a:rPr lang="es-MX" baseline="0" dirty="0" smtClean="0"/>
                        <a:t> realiz</a:t>
                      </a:r>
                      <a:r>
                        <a:rPr lang="es-MX" dirty="0" smtClean="0"/>
                        <a:t>aron la actividad? </a:t>
                      </a:r>
                    </a:p>
                    <a:p>
                      <a:r>
                        <a:rPr lang="es-ES" dirty="0" smtClean="0"/>
                        <a:t>1.</a:t>
                      </a:r>
                    </a:p>
                    <a:p>
                      <a:r>
                        <a:rPr lang="es-ES" dirty="0" smtClean="0"/>
                        <a:t>2.</a:t>
                      </a:r>
                    </a:p>
                    <a:p>
                      <a:r>
                        <a:rPr lang="es-ES" dirty="0" smtClean="0"/>
                        <a:t>3.</a:t>
                      </a:r>
                    </a:p>
                    <a:p>
                      <a:r>
                        <a:rPr lang="es-ES" dirty="0" smtClean="0"/>
                        <a:t>4.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878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1150</Words>
  <Application>Microsoft Office PowerPoint</Application>
  <PresentationFormat>Presentación en pantalla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TUTORIAS ELIZABETH</cp:lastModifiedBy>
  <cp:revision>49</cp:revision>
  <dcterms:created xsi:type="dcterms:W3CDTF">2018-01-29T17:15:52Z</dcterms:created>
  <dcterms:modified xsi:type="dcterms:W3CDTF">2020-02-19T21:54:16Z</dcterms:modified>
</cp:coreProperties>
</file>