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328" r:id="rId3"/>
    <p:sldId id="326" r:id="rId4"/>
    <p:sldId id="327" r:id="rId5"/>
    <p:sldId id="265" r:id="rId6"/>
    <p:sldId id="316" r:id="rId7"/>
    <p:sldId id="329" r:id="rId8"/>
    <p:sldId id="317" r:id="rId9"/>
    <p:sldId id="335" r:id="rId10"/>
    <p:sldId id="337" r:id="rId11"/>
    <p:sldId id="334" r:id="rId12"/>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4A81"/>
    <a:srgbClr val="AD483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76"/>
    <p:restoredTop sz="94458"/>
  </p:normalViewPr>
  <p:slideViewPr>
    <p:cSldViewPr>
      <p:cViewPr>
        <p:scale>
          <a:sx n="75" d="100"/>
          <a:sy n="75" d="100"/>
        </p:scale>
        <p:origin x="-2064" y="-336"/>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19/02/2020</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 xmlns:p14="http://schemas.microsoft.com/office/powerpoint/2010/main"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sz="half" idx="2"/>
          </p:nvPr>
        </p:nvSpPr>
        <p:spPr>
          <a:xfrm>
            <a:off x="457200" y="1577341"/>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1"/>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2/19/2020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2/19/2020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2/19/2020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38554"/>
          </a:xfrm>
          <a:prstGeom prst="rect">
            <a:avLst/>
          </a:prstGeom>
        </p:spPr>
        <p:txBody>
          <a:bodyPr wrap="square" lIns="0" tIns="0" rIns="0" bIns="0">
            <a:spAutoFit/>
          </a:bodyPr>
          <a:lstStyle>
            <a:lvl1pPr>
              <a:defRPr sz="2200" b="1" i="0">
                <a:solidFill>
                  <a:schemeClr val="bg1"/>
                </a:solidFill>
                <a:latin typeface="Soberana Sans"/>
                <a:cs typeface="Soberana Sans"/>
              </a:defRPr>
            </a:lvl1pPr>
          </a:lstStyle>
          <a:p>
            <a:endParaRPr/>
          </a:p>
        </p:txBody>
      </p:sp>
      <p:sp>
        <p:nvSpPr>
          <p:cNvPr id="3" name="Holder 3"/>
          <p:cNvSpPr>
            <a:spLocks noGrp="1"/>
          </p:cNvSpPr>
          <p:nvPr>
            <p:ph type="body" idx="1"/>
          </p:nvPr>
        </p:nvSpPr>
        <p:spPr>
          <a:xfrm>
            <a:off x="619419" y="2234006"/>
            <a:ext cx="7905164"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485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485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2/19/2020</a:t>
            </a:fld>
            <a:endParaRPr lang="en-US"/>
          </a:p>
        </p:txBody>
      </p:sp>
      <p:sp>
        <p:nvSpPr>
          <p:cNvPr id="6" name="Holder 6"/>
          <p:cNvSpPr>
            <a:spLocks noGrp="1"/>
          </p:cNvSpPr>
          <p:nvPr>
            <p:ph type="sldNum" sz="quarter" idx="7"/>
          </p:nvPr>
        </p:nvSpPr>
        <p:spPr>
          <a:xfrm>
            <a:off x="6583680" y="6377940"/>
            <a:ext cx="2103120" cy="2485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bodyStyle>
    <p:other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75000"/>
            </a:schemeClr>
          </a:solidFill>
        </p:spPr>
        <p:txBody>
          <a:bodyPr wrap="square" lIns="0" tIns="0" rIns="0" bIns="0" rtlCol="0"/>
          <a:lstStyle/>
          <a:p>
            <a:endParaRPr sz="1900" dirty="0"/>
          </a:p>
        </p:txBody>
      </p:sp>
      <p:sp>
        <p:nvSpPr>
          <p:cNvPr id="5" name="object 8">
            <a:extLst>
              <a:ext uri="{FF2B5EF4-FFF2-40B4-BE49-F238E27FC236}">
                <a16:creationId xmlns="" xmlns:a16="http://schemas.microsoft.com/office/drawing/2014/main"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40000"/>
              <a:lumOff val="60000"/>
            </a:schemeClr>
          </a:solidFill>
        </p:spPr>
        <p:txBody>
          <a:bodyPr wrap="square" lIns="0" tIns="0" rIns="0" bIns="0" rtlCol="0"/>
          <a:lstStyle/>
          <a:p>
            <a:endParaRPr sz="1900" dirty="0"/>
          </a:p>
        </p:txBody>
      </p:sp>
      <p:sp>
        <p:nvSpPr>
          <p:cNvPr id="6" name="object 10">
            <a:extLst>
              <a:ext uri="{FF2B5EF4-FFF2-40B4-BE49-F238E27FC236}">
                <a16:creationId xmlns="" xmlns:a16="http://schemas.microsoft.com/office/drawing/2014/main" id="{90A54EB5-7157-B740-8A0F-EC2698345950}"/>
              </a:ext>
            </a:extLst>
          </p:cNvPr>
          <p:cNvSpPr txBox="1">
            <a:spLocks noGrp="1"/>
          </p:cNvSpPr>
          <p:nvPr>
            <p:ph type="title"/>
          </p:nvPr>
        </p:nvSpPr>
        <p:spPr>
          <a:xfrm>
            <a:off x="533400" y="1143000"/>
            <a:ext cx="8382000" cy="1949252"/>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ES" sz="12706" baseline="-20061" dirty="0" smtClean="0"/>
              <a:t>A</a:t>
            </a:r>
            <a:r>
              <a:rPr lang="es-MX" sz="5400" dirty="0" smtClean="0"/>
              <a:t>tención a los</a:t>
            </a:r>
            <a:br>
              <a:rPr lang="es-MX" sz="5400" dirty="0" smtClean="0"/>
            </a:br>
            <a:r>
              <a:rPr lang="es-MX" sz="5400" dirty="0" smtClean="0"/>
              <a:t> </a:t>
            </a:r>
            <a:br>
              <a:rPr lang="es-MX" sz="5400" dirty="0" smtClean="0"/>
            </a:br>
            <a:r>
              <a:rPr lang="es-MX" sz="9600" dirty="0" smtClean="0"/>
              <a:t>s</a:t>
            </a:r>
            <a:r>
              <a:rPr lang="es-MX" sz="5400" dirty="0" smtClean="0"/>
              <a:t>entidos</a:t>
            </a:r>
            <a:br>
              <a:rPr lang="es-MX" sz="5400" dirty="0" smtClean="0"/>
            </a:br>
            <a:endParaRPr sz="5400" dirty="0"/>
          </a:p>
        </p:txBody>
      </p:sp>
      <p:sp>
        <p:nvSpPr>
          <p:cNvPr id="8" name="object 14">
            <a:extLst>
              <a:ext uri="{FF2B5EF4-FFF2-40B4-BE49-F238E27FC236}">
                <a16:creationId xmlns="" xmlns:a16="http://schemas.microsoft.com/office/drawing/2014/main" id="{1629FED3-F6BB-C14A-B152-496947790C6A}"/>
              </a:ext>
            </a:extLst>
          </p:cNvPr>
          <p:cNvSpPr/>
          <p:nvPr/>
        </p:nvSpPr>
        <p:spPr>
          <a:xfrm>
            <a:off x="1225633" y="499489"/>
            <a:ext cx="0" cy="374276"/>
          </a:xfrm>
          <a:custGeom>
            <a:avLst/>
            <a:gdLst/>
            <a:ahLst/>
            <a:cxnLst/>
            <a:rect l="l" t="t" r="r" b="b"/>
            <a:pathLst>
              <a:path h="318134">
                <a:moveTo>
                  <a:pt x="0" y="0"/>
                </a:moveTo>
                <a:lnTo>
                  <a:pt x="0" y="317804"/>
                </a:lnTo>
              </a:path>
            </a:pathLst>
          </a:custGeom>
          <a:ln w="12700">
            <a:solidFill>
              <a:srgbClr val="FFFFFF"/>
            </a:solidFill>
          </a:ln>
        </p:spPr>
        <p:txBody>
          <a:bodyPr wrap="square" lIns="0" tIns="0" rIns="0" bIns="0" rtlCol="0"/>
          <a:lstStyle/>
          <a:p>
            <a:endParaRPr sz="1900" dirty="0"/>
          </a:p>
        </p:txBody>
      </p:sp>
      <p:sp>
        <p:nvSpPr>
          <p:cNvPr id="9" name="Oval 8">
            <a:extLst>
              <a:ext uri="{FF2B5EF4-FFF2-40B4-BE49-F238E27FC236}">
                <a16:creationId xmlns="" xmlns:a16="http://schemas.microsoft.com/office/drawing/2014/main" id="{A542659A-4FA0-6F4D-B73D-B428747300F6}"/>
              </a:ext>
            </a:extLst>
          </p:cNvPr>
          <p:cNvSpPr/>
          <p:nvPr/>
        </p:nvSpPr>
        <p:spPr>
          <a:xfrm>
            <a:off x="6477000" y="3884499"/>
            <a:ext cx="2514600" cy="23622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err="1" smtClean="0"/>
              <a:t>Autoconocimiento</a:t>
            </a:r>
            <a:endParaRPr lang="en-US" dirty="0"/>
          </a:p>
        </p:txBody>
      </p:sp>
      <p:pic>
        <p:nvPicPr>
          <p:cNvPr id="1026" name="Picture 2" descr="C:\Users\BECAS 3\AppData\Local\Microsoft\Windows\Temporary Internet Files\Content.IE5\1C1B17PN\8[1].jpg"/>
          <p:cNvPicPr>
            <a:picLocks noChangeAspect="1" noChangeArrowheads="1"/>
          </p:cNvPicPr>
          <p:nvPr/>
        </p:nvPicPr>
        <p:blipFill>
          <a:blip r:embed="rId2" cstate="print"/>
          <a:srcRect/>
          <a:stretch>
            <a:fillRect/>
          </a:stretch>
        </p:blipFill>
        <p:spPr bwMode="auto">
          <a:xfrm>
            <a:off x="7116972" y="4267200"/>
            <a:ext cx="1112628" cy="1447800"/>
          </a:xfrm>
          <a:prstGeom prst="rect">
            <a:avLst/>
          </a:prstGeom>
          <a:noFill/>
        </p:spPr>
      </p:pic>
      <p:pic>
        <p:nvPicPr>
          <p:cNvPr id="3075" name="Picture 3" descr="C:\Users\BECAS 3\AppData\Local\Microsoft\Windows\Temporary Internet Files\Content.IE5\1C1B17PN\0[2].jpg"/>
          <p:cNvPicPr>
            <a:picLocks noChangeAspect="1" noChangeArrowheads="1"/>
          </p:cNvPicPr>
          <p:nvPr/>
        </p:nvPicPr>
        <p:blipFill>
          <a:blip r:embed="rId3" cstate="print"/>
          <a:srcRect/>
          <a:stretch>
            <a:fillRect/>
          </a:stretch>
        </p:blipFill>
        <p:spPr bwMode="auto">
          <a:xfrm>
            <a:off x="762000" y="3200400"/>
            <a:ext cx="4572000" cy="3657600"/>
          </a:xfrm>
          <a:prstGeom prst="rect">
            <a:avLst/>
          </a:prstGeom>
          <a:noFill/>
        </p:spPr>
      </p:pic>
    </p:spTree>
    <p:extLst>
      <p:ext uri="{BB962C8B-B14F-4D97-AF65-F5344CB8AC3E}">
        <p14:creationId xmlns="" xmlns:p14="http://schemas.microsoft.com/office/powerpoint/2010/main"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 xmlns:a16="http://schemas.microsoft.com/office/drawing/2014/main"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 xmlns:a16="http://schemas.microsoft.com/office/drawing/2014/main"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object 9">
            <a:extLst>
              <a:ext uri="{FF2B5EF4-FFF2-40B4-BE49-F238E27FC236}">
                <a16:creationId xmlns="" xmlns:a16="http://schemas.microsoft.com/office/drawing/2014/main" id="{442181FA-95F4-AD46-A6C4-B05EF93DD585}"/>
              </a:ext>
            </a:extLst>
          </p:cNvPr>
          <p:cNvSpPr/>
          <p:nvPr/>
        </p:nvSpPr>
        <p:spPr>
          <a:xfrm>
            <a:off x="0" y="5334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 xmlns:a16="http://schemas.microsoft.com/office/drawing/2014/main"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6">
              <a:lumMod val="75000"/>
            </a:schemeClr>
          </a:solidFill>
        </p:spPr>
        <p:txBody>
          <a:bodyPr wrap="square" lIns="0" tIns="0" rIns="0" bIns="0" rtlCol="0"/>
          <a:lstStyle/>
          <a:p>
            <a:endParaRPr sz="1900"/>
          </a:p>
        </p:txBody>
      </p:sp>
      <p:sp>
        <p:nvSpPr>
          <p:cNvPr id="6" name="object 34">
            <a:extLst>
              <a:ext uri="{FF2B5EF4-FFF2-40B4-BE49-F238E27FC236}">
                <a16:creationId xmlns="" xmlns:a16="http://schemas.microsoft.com/office/drawing/2014/main" id="{E754D0E2-1A68-F040-940E-A10FFF65897C}"/>
              </a:ext>
            </a:extLst>
          </p:cNvPr>
          <p:cNvSpPr txBox="1"/>
          <p:nvPr/>
        </p:nvSpPr>
        <p:spPr>
          <a:xfrm>
            <a:off x="762000" y="76200"/>
            <a:ext cx="7543800" cy="322863"/>
          </a:xfrm>
          <a:prstGeom prst="rect">
            <a:avLst/>
          </a:prstGeom>
        </p:spPr>
        <p:txBody>
          <a:bodyPr vert="horz" wrap="square" lIns="0" tIns="14941" rIns="0" bIns="0" rtlCol="0">
            <a:spAutoFit/>
          </a:bodyPr>
          <a:lstStyle/>
          <a:p>
            <a:pPr marL="14941">
              <a:spcBef>
                <a:spcPts val="117"/>
              </a:spcBef>
            </a:pPr>
            <a:r>
              <a:rPr lang="es-ES" sz="2000" b="1" spc="-5" dirty="0" smtClean="0">
                <a:solidFill>
                  <a:srgbClr val="FFFFFF"/>
                </a:solidFill>
                <a:latin typeface="Soberana Sans"/>
                <a:cs typeface="Soberana Sans"/>
              </a:rPr>
              <a:t>EVALUACIÓN DE LA SESIÓN       Prepa:     Grupo:        Turno:  </a:t>
            </a:r>
          </a:p>
        </p:txBody>
      </p:sp>
      <p:graphicFrame>
        <p:nvGraphicFramePr>
          <p:cNvPr id="10" name="9 Tabla"/>
          <p:cNvGraphicFramePr>
            <a:graphicFrameLocks noGrp="1"/>
          </p:cNvGraphicFramePr>
          <p:nvPr/>
        </p:nvGraphicFramePr>
        <p:xfrm>
          <a:off x="0" y="914400"/>
          <a:ext cx="9144000" cy="5892165"/>
        </p:xfrm>
        <a:graphic>
          <a:graphicData uri="http://schemas.openxmlformats.org/drawingml/2006/table">
            <a:tbl>
              <a:tblPr firstRow="1" bandRow="1">
                <a:tableStyleId>{5C22544A-7EE6-4342-B048-85BDC9FD1C3A}</a:tableStyleId>
              </a:tblPr>
              <a:tblGrid>
                <a:gridCol w="3429000"/>
                <a:gridCol w="1524000"/>
                <a:gridCol w="1219200"/>
                <a:gridCol w="838200"/>
                <a:gridCol w="914400"/>
                <a:gridCol w="1219200"/>
              </a:tblGrid>
              <a:tr h="714375">
                <a:tc>
                  <a:txBody>
                    <a:bodyPr/>
                    <a:lstStyle/>
                    <a:p>
                      <a:r>
                        <a:rPr lang="es-MX" dirty="0" smtClean="0"/>
                        <a:t>Rubro</a:t>
                      </a:r>
                      <a:endParaRPr lang="es-MX" dirty="0"/>
                    </a:p>
                  </a:txBody>
                  <a:tcPr/>
                </a:tc>
                <a:tc>
                  <a:txBody>
                    <a:bodyPr/>
                    <a:lstStyle/>
                    <a:p>
                      <a:r>
                        <a:rPr lang="es-MX" sz="1600" dirty="0" smtClean="0"/>
                        <a:t>Totalmente en desacuerdo</a:t>
                      </a:r>
                      <a:endParaRPr lang="es-MX" sz="1600" dirty="0"/>
                    </a:p>
                  </a:txBody>
                  <a:tcPr/>
                </a:tc>
                <a:tc>
                  <a:txBody>
                    <a:bodyPr/>
                    <a:lstStyle/>
                    <a:p>
                      <a:r>
                        <a:rPr lang="es-MX" sz="1600" dirty="0" smtClean="0"/>
                        <a:t>En desacuerdo</a:t>
                      </a:r>
                      <a:endParaRPr lang="es-MX" sz="1600" dirty="0"/>
                    </a:p>
                  </a:txBody>
                  <a:tcPr/>
                </a:tc>
                <a:tc>
                  <a:txBody>
                    <a:bodyPr/>
                    <a:lstStyle/>
                    <a:p>
                      <a:r>
                        <a:rPr lang="es-MX" sz="1600" dirty="0" smtClean="0"/>
                        <a:t>Neutral</a:t>
                      </a:r>
                      <a:endParaRPr lang="es-MX" sz="1600" dirty="0"/>
                    </a:p>
                  </a:txBody>
                  <a:tcPr/>
                </a:tc>
                <a:tc>
                  <a:txBody>
                    <a:bodyPr/>
                    <a:lstStyle/>
                    <a:p>
                      <a:r>
                        <a:rPr lang="es-MX" sz="1600" dirty="0" smtClean="0"/>
                        <a:t>De acuerdo</a:t>
                      </a:r>
                      <a:endParaRPr lang="es-MX" sz="1600" dirty="0"/>
                    </a:p>
                  </a:txBody>
                  <a:tcPr/>
                </a:tc>
                <a:tc>
                  <a:txBody>
                    <a:bodyPr/>
                    <a:lstStyle/>
                    <a:p>
                      <a:r>
                        <a:rPr lang="es-MX" sz="1600" dirty="0" smtClean="0"/>
                        <a:t>Totalmente de acuerdo</a:t>
                      </a:r>
                      <a:endParaRPr lang="es-MX" sz="1600" dirty="0"/>
                    </a:p>
                  </a:txBody>
                  <a:tcPr/>
                </a:tc>
              </a:tr>
              <a:tr h="714375">
                <a:tc>
                  <a:txBody>
                    <a:bodyPr/>
                    <a:lstStyle/>
                    <a:p>
                      <a:r>
                        <a:rPr lang="es-MX" dirty="0" smtClean="0"/>
                        <a:t>Los estudiantes identificaron al menos dos estímulos sensoriales para entrenar su atención.</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57225">
                <a:tc>
                  <a:txBody>
                    <a:bodyPr/>
                    <a:lstStyle/>
                    <a:p>
                      <a:r>
                        <a:rPr lang="es-MX" dirty="0" smtClean="0"/>
                        <a:t>Los estudiantes mostraron interés y se involucraron en la actividad.</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714375">
                <a:tc>
                  <a:txBody>
                    <a:bodyPr/>
                    <a:lstStyle/>
                    <a:p>
                      <a:r>
                        <a:rPr lang="es-MX" dirty="0" smtClean="0"/>
                        <a:t>Se logró un clima de confianza en el grupo.</a:t>
                      </a:r>
                      <a:endParaRPr lang="es-MX" dirty="0"/>
                    </a:p>
                  </a:txBody>
                  <a:tcPr/>
                </a:tc>
                <a:tc>
                  <a:txBody>
                    <a:bodyPr/>
                    <a:lstStyle/>
                    <a:p>
                      <a:endParaRPr lang="es-MX"/>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a:p>
                  </a:txBody>
                  <a:tcPr/>
                </a:tc>
              </a:tr>
              <a:tr h="714375">
                <a:tc gridSpan="6">
                  <a:txBody>
                    <a:bodyPr/>
                    <a:lstStyle/>
                    <a:p>
                      <a:r>
                        <a:rPr lang="es-MX" dirty="0" smtClean="0"/>
                        <a:t>¿Qué funcionó bien y qué efectos positivos se observaron al realizar la actividad?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14375">
                <a:tc gridSpan="6">
                  <a:txBody>
                    <a:bodyPr/>
                    <a:lstStyle/>
                    <a:p>
                      <a:r>
                        <a:rPr lang="es-MX" dirty="0" smtClean="0"/>
                        <a:t>Descripción de dificultades y áreas de oportunidad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14375">
                <a:tc gridSpan="6">
                  <a:txBody>
                    <a:bodyPr/>
                    <a:lstStyle/>
                    <a:p>
                      <a:r>
                        <a:rPr lang="es-MX" dirty="0" smtClean="0"/>
                        <a:t>¿Qué alumnos no</a:t>
                      </a:r>
                      <a:r>
                        <a:rPr lang="es-MX" baseline="0" dirty="0" smtClean="0"/>
                        <a:t> realiz</a:t>
                      </a:r>
                      <a:r>
                        <a:rPr lang="es-MX" dirty="0" smtClean="0"/>
                        <a:t>aron la actividad? </a:t>
                      </a:r>
                    </a:p>
                    <a:p>
                      <a:r>
                        <a:rPr lang="es-ES" dirty="0" smtClean="0"/>
                        <a:t>1.</a:t>
                      </a:r>
                    </a:p>
                    <a:p>
                      <a:r>
                        <a:rPr lang="es-ES" dirty="0" smtClean="0"/>
                        <a:t>2.</a:t>
                      </a:r>
                    </a:p>
                    <a:p>
                      <a:r>
                        <a:rPr lang="es-ES" dirty="0" smtClean="0"/>
                        <a:t>3.</a:t>
                      </a:r>
                    </a:p>
                    <a:p>
                      <a:r>
                        <a:rPr lang="es-ES" dirty="0" smtClean="0"/>
                        <a:t>4.</a:t>
                      </a:r>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 xmlns:p14="http://schemas.microsoft.com/office/powerpoint/2010/main" val="23487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a:extLst>
              <a:ext uri="{FF2B5EF4-FFF2-40B4-BE49-F238E27FC236}">
                <a16:creationId xmlns="" xmlns:a16="http://schemas.microsoft.com/office/drawing/2014/main" id="{562E1E49-7DFD-CD4A-BF9B-ACD78050E875}"/>
              </a:ext>
            </a:extLst>
          </p:cNvPr>
          <p:cNvPicPr>
            <a:picLocks noChangeAspect="1"/>
          </p:cNvPicPr>
          <p:nvPr/>
        </p:nvPicPr>
        <p:blipFill>
          <a:blip r:embed="rId2" cstate="print"/>
          <a:stretch>
            <a:fillRect/>
          </a:stretch>
        </p:blipFill>
        <p:spPr>
          <a:xfrm>
            <a:off x="7467772" y="228600"/>
            <a:ext cx="914400" cy="914400"/>
          </a:xfrm>
          <a:prstGeom prst="rect">
            <a:avLst/>
          </a:prstGeom>
        </p:spPr>
      </p:pic>
      <p:sp>
        <p:nvSpPr>
          <p:cNvPr id="17" name="Rectangle 8">
            <a:extLst>
              <a:ext uri="{FF2B5EF4-FFF2-40B4-BE49-F238E27FC236}">
                <a16:creationId xmlns="" xmlns:a16="http://schemas.microsoft.com/office/drawing/2014/main" id="{D0AED072-3FD6-894E-BD91-3688E04E582E}"/>
              </a:ext>
            </a:extLst>
          </p:cNvPr>
          <p:cNvSpPr/>
          <p:nvPr/>
        </p:nvSpPr>
        <p:spPr>
          <a:xfrm>
            <a:off x="7348061" y="1164771"/>
            <a:ext cx="1035220" cy="477054"/>
          </a:xfrm>
          <a:prstGeom prst="rect">
            <a:avLst/>
          </a:prstGeom>
        </p:spPr>
        <p:txBody>
          <a:bodyPr wrap="none">
            <a:spAutoFit/>
          </a:bodyPr>
          <a:lstStyle/>
          <a:p>
            <a:pPr marL="14941">
              <a:spcBef>
                <a:spcPts val="447"/>
              </a:spcBef>
            </a:pPr>
            <a:r>
              <a:rPr lang="en-US" sz="2500" b="1" spc="-5" dirty="0">
                <a:solidFill>
                  <a:srgbClr val="004A81"/>
                </a:solidFill>
                <a:latin typeface="Soberana Sans"/>
                <a:cs typeface="Soberana Sans"/>
              </a:rPr>
              <a:t>3</a:t>
            </a:r>
            <a:r>
              <a:rPr lang="en-US" sz="2500" b="1" spc="-5" dirty="0" smtClean="0">
                <a:solidFill>
                  <a:srgbClr val="004A81"/>
                </a:solidFill>
                <a:latin typeface="Soberana Sans"/>
                <a:cs typeface="Soberana Sans"/>
              </a:rPr>
              <a:t> </a:t>
            </a:r>
            <a:r>
              <a:rPr lang="en-US" sz="2500" b="1" spc="-5" dirty="0">
                <a:solidFill>
                  <a:srgbClr val="004A81"/>
                </a:solidFill>
                <a:latin typeface="Soberana Sans"/>
                <a:cs typeface="Soberana Sans"/>
              </a:rPr>
              <a:t>min</a:t>
            </a:r>
            <a:endParaRPr lang="en-US" sz="2500" dirty="0">
              <a:solidFill>
                <a:srgbClr val="004A81"/>
              </a:solidFill>
              <a:latin typeface="Soberana Sans"/>
              <a:cs typeface="Soberana Sans"/>
            </a:endParaRPr>
          </a:p>
        </p:txBody>
      </p:sp>
      <p:sp>
        <p:nvSpPr>
          <p:cNvPr id="18" name="object 8">
            <a:extLst>
              <a:ext uri="{FF2B5EF4-FFF2-40B4-BE49-F238E27FC236}">
                <a16:creationId xmlns="" xmlns:a16="http://schemas.microsoft.com/office/drawing/2014/main"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19" name="object 8">
            <a:extLst>
              <a:ext uri="{FF2B5EF4-FFF2-40B4-BE49-F238E27FC236}">
                <a16:creationId xmlns="" xmlns:a16="http://schemas.microsoft.com/office/drawing/2014/main" id="{FAABECC6-50FC-2C49-947B-C5F2B8C72BB4}"/>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pic>
        <p:nvPicPr>
          <p:cNvPr id="3" name="Imagen 2">
            <a:extLst>
              <a:ext uri="{FF2B5EF4-FFF2-40B4-BE49-F238E27FC236}">
                <a16:creationId xmlns="" xmlns:a16="http://schemas.microsoft.com/office/drawing/2014/main" id="{1DF1F269-802B-7143-93E7-6C65E080850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524000" y="1371600"/>
            <a:ext cx="5591200" cy="5500532"/>
          </a:xfrm>
          <a:prstGeom prst="rect">
            <a:avLst/>
          </a:prstGeom>
        </p:spPr>
      </p:pic>
      <p:sp>
        <p:nvSpPr>
          <p:cNvPr id="15" name="object 10">
            <a:extLst>
              <a:ext uri="{FF2B5EF4-FFF2-40B4-BE49-F238E27FC236}">
                <a16:creationId xmlns="" xmlns:a16="http://schemas.microsoft.com/office/drawing/2014/main" id="{1C3E75F3-53B5-C147-A4CD-E3E61C64C996}"/>
              </a:ext>
            </a:extLst>
          </p:cNvPr>
          <p:cNvSpPr txBox="1"/>
          <p:nvPr/>
        </p:nvSpPr>
        <p:spPr>
          <a:xfrm rot="60000">
            <a:off x="1072868" y="775207"/>
            <a:ext cx="4965333" cy="738664"/>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a:t>
            </a:r>
            <a:r>
              <a:rPr lang="es-ES" sz="2400" dirty="0" smtClean="0">
                <a:latin typeface="Soberana Sans"/>
                <a:cs typeface="Soberana Sans"/>
              </a:rPr>
              <a:t>tres</a:t>
            </a:r>
            <a:r>
              <a:rPr sz="2400" dirty="0" smtClean="0">
                <a:latin typeface="Soberana Sans"/>
                <a:cs typeface="Soberana Sans"/>
              </a:rPr>
              <a:t> </a:t>
            </a:r>
            <a:r>
              <a:rPr sz="2400" dirty="0" err="1" smtClean="0">
                <a:latin typeface="Soberana Sans"/>
                <a:cs typeface="Soberana Sans"/>
              </a:rPr>
              <a:t>minuto</a:t>
            </a:r>
            <a:r>
              <a:rPr lang="es-ES" sz="2400" dirty="0" smtClean="0">
                <a:latin typeface="Soberana Sans"/>
                <a:cs typeface="Soberana Sans"/>
              </a:rPr>
              <a:t>s </a:t>
            </a:r>
            <a:endParaRPr lang="es-ES" sz="2400" dirty="0">
              <a:latin typeface="Soberana Sans"/>
              <a:cs typeface="Soberana Sans"/>
            </a:endParaRPr>
          </a:p>
          <a:p>
            <a:r>
              <a:rPr lang="es-ES" sz="2400" dirty="0">
                <a:latin typeface="Soberana Sans"/>
                <a:cs typeface="Soberana Sans"/>
              </a:rPr>
              <a:t>qué te llevas de la </a:t>
            </a:r>
            <a:r>
              <a:rPr lang="es-ES" sz="2400" dirty="0" smtClean="0">
                <a:latin typeface="Soberana Sans"/>
                <a:cs typeface="Soberana Sans"/>
              </a:rPr>
              <a:t>Actividad</a:t>
            </a:r>
            <a:endParaRPr sz="2400" dirty="0">
              <a:latin typeface="Soberana Sans"/>
              <a:cs typeface="Soberana Sans"/>
            </a:endParaRPr>
          </a:p>
        </p:txBody>
      </p:sp>
    </p:spTree>
    <p:extLst>
      <p:ext uri="{BB962C8B-B14F-4D97-AF65-F5344CB8AC3E}">
        <p14:creationId xmlns="" xmlns:p14="http://schemas.microsoft.com/office/powerpoint/2010/main"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2">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pic>
        <p:nvPicPr>
          <p:cNvPr id="8"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12" name="Rectangle 11">
            <a:extLst>
              <a:ext uri="{FF2B5EF4-FFF2-40B4-BE49-F238E27FC236}">
                <a16:creationId xmlns="" xmlns:a16="http://schemas.microsoft.com/office/drawing/2014/main" id="{D8CDE6EA-7FCC-1A40-8768-9D9FE31BD33E}"/>
              </a:ext>
            </a:extLst>
          </p:cNvPr>
          <p:cNvSpPr/>
          <p:nvPr/>
        </p:nvSpPr>
        <p:spPr>
          <a:xfrm>
            <a:off x="0" y="-76200"/>
            <a:ext cx="8458200" cy="5970865"/>
          </a:xfrm>
          <a:prstGeom prst="rect">
            <a:avLst/>
          </a:prstGeom>
        </p:spPr>
        <p:txBody>
          <a:bodyPr wrap="square">
            <a:spAutoFit/>
          </a:bodyPr>
          <a:lstStyle/>
          <a:p>
            <a:pPr marL="14941">
              <a:spcBef>
                <a:spcPts val="447"/>
              </a:spcBef>
            </a:pPr>
            <a:r>
              <a:rPr lang="es-MX" sz="3200" b="1" dirty="0" smtClean="0">
                <a:latin typeface="Arial" pitchFamily="34" charset="0"/>
                <a:cs typeface="Arial" pitchFamily="34" charset="0"/>
              </a:rPr>
              <a:t>CONTEXTO</a:t>
            </a:r>
          </a:p>
          <a:p>
            <a:pPr marL="14941" algn="just">
              <a:spcBef>
                <a:spcPts val="447"/>
              </a:spcBef>
            </a:pPr>
            <a:r>
              <a:rPr lang="es-MX" sz="2000" dirty="0" smtClean="0">
                <a:latin typeface="Arial" pitchFamily="34" charset="0"/>
                <a:cs typeface="Arial" pitchFamily="34" charset="0"/>
              </a:rPr>
              <a:t>Algunos de los problemas de conducta y bajo rendimiento académico por los que atraviesan los estudiantes están relacionados con la dificultad de mantener la atención en los contenidos de la clase. Al no poderse concentrar en clase, no sólo comienzan a rezagarse, sino que también distraen a sus compañeros, lo cual genera un clima adverso en el aula. </a:t>
            </a:r>
          </a:p>
          <a:p>
            <a:pPr marL="14941" algn="just">
              <a:spcBef>
                <a:spcPts val="447"/>
              </a:spcBef>
            </a:pPr>
            <a:endParaRPr lang="es-MX" sz="2000" dirty="0" smtClean="0">
              <a:latin typeface="Arial" pitchFamily="34" charset="0"/>
              <a:cs typeface="Arial" pitchFamily="34" charset="0"/>
            </a:endParaRPr>
          </a:p>
          <a:p>
            <a:pPr marL="14941" algn="just">
              <a:spcBef>
                <a:spcPts val="447"/>
              </a:spcBef>
            </a:pPr>
            <a:r>
              <a:rPr lang="es-MX" sz="2000" dirty="0" smtClean="0">
                <a:latin typeface="Arial" pitchFamily="34" charset="0"/>
                <a:cs typeface="Arial" pitchFamily="34" charset="0"/>
              </a:rPr>
              <a:t>Como lo han constatado las neurociencias durante los últimos veinte años, la atención, como cualquier otra habilidad con la que contamos, se puede entrenar y desarrollar, generando un impacto decisivo en el mejoramiento de nuestras funciones ejecutivas como la memoria, la autorregulación y el cambio de mentalidad, entre otros. Uno de los métodos más eficaces para tal propósito es atender al respirar. Sin embargo, hay momentos (particularmente aquellos en los que el individuo está bombardeado por varios estímulos) en los que la respiración no es el objeto ideal para la práctica. De ahí la necesidad de aumentar el repertorio de herramientas que pueden hacer del entrenamiento de la atención algo realista y accesible.</a:t>
            </a:r>
          </a:p>
        </p:txBody>
      </p:sp>
      <p:pic>
        <p:nvPicPr>
          <p:cNvPr id="3" name="Picture 2">
            <a:extLst>
              <a:ext uri="{FF2B5EF4-FFF2-40B4-BE49-F238E27FC236}">
                <a16:creationId xmlns="" xmlns:a16="http://schemas.microsoft.com/office/drawing/2014/main" id="{1329982E-4A41-0149-B81B-7C5AD95181C4}"/>
              </a:ext>
            </a:extLst>
          </p:cNvPr>
          <p:cNvPicPr>
            <a:picLocks noChangeAspect="1"/>
          </p:cNvPicPr>
          <p:nvPr/>
        </p:nvPicPr>
        <p:blipFill>
          <a:blip r:embed="rId3" cstate="print">
            <a:lum bright="70000" contrast="-70000"/>
          </a:blip>
          <a:stretch>
            <a:fillRect/>
          </a:stretch>
        </p:blipFill>
        <p:spPr>
          <a:xfrm>
            <a:off x="6248400" y="5562600"/>
            <a:ext cx="1143000" cy="1295400"/>
          </a:xfrm>
          <a:prstGeom prst="rect">
            <a:avLst/>
          </a:prstGeom>
        </p:spPr>
      </p:pic>
    </p:spTree>
    <p:extLst>
      <p:ext uri="{BB962C8B-B14F-4D97-AF65-F5344CB8AC3E}">
        <p14:creationId xmlns="" xmlns:p14="http://schemas.microsoft.com/office/powerpoint/2010/main"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1" name="Rectangle 1">
            <a:extLst>
              <a:ext uri="{FF2B5EF4-FFF2-40B4-BE49-F238E27FC236}">
                <a16:creationId xmlns="" xmlns:a16="http://schemas.microsoft.com/office/drawing/2014/main" id="{3224F731-B888-5F47-8F28-25747EE91283}"/>
              </a:ext>
            </a:extLst>
          </p:cNvPr>
          <p:cNvSpPr/>
          <p:nvPr/>
        </p:nvSpPr>
        <p:spPr>
          <a:xfrm>
            <a:off x="0" y="-152400"/>
            <a:ext cx="9143999" cy="6771084"/>
          </a:xfrm>
          <a:prstGeom prst="rect">
            <a:avLst/>
          </a:prstGeom>
        </p:spPr>
        <p:txBody>
          <a:bodyPr wrap="square">
            <a:spAutoFit/>
          </a:bodyPr>
          <a:lstStyle/>
          <a:p>
            <a:pPr algn="ctr"/>
            <a:r>
              <a:rPr lang="en-US" sz="3200" b="1" dirty="0" smtClean="0">
                <a:solidFill>
                  <a:schemeClr val="bg1"/>
                </a:solidFill>
                <a:latin typeface="Soberana Sans" panose="02000000000000000000" pitchFamily="50" charset="0"/>
                <a:cs typeface="Soberana Sans"/>
              </a:rPr>
              <a:t>I</a:t>
            </a:r>
            <a:r>
              <a:rPr lang="es-MX" sz="3200" dirty="0" smtClean="0"/>
              <a:t> </a:t>
            </a:r>
            <a:r>
              <a:rPr lang="es-MX" sz="2800" dirty="0" smtClean="0">
                <a:latin typeface="Arial Black" pitchFamily="34" charset="0"/>
              </a:rPr>
              <a:t>¿Cuál es el objetivo de la lección? </a:t>
            </a:r>
          </a:p>
          <a:p>
            <a:pPr algn="just"/>
            <a:r>
              <a:rPr lang="es-MX" sz="2000" dirty="0" smtClean="0">
                <a:latin typeface="Arial" pitchFamily="34" charset="0"/>
                <a:cs typeface="Arial" pitchFamily="34" charset="0"/>
              </a:rPr>
              <a:t>Que los estudiantes identifiquen los diferentes estímulos de los sentidos a fin de utilizarlos como parte de su entrenamiento de la atención.</a:t>
            </a:r>
            <a:endParaRPr lang="es-ES" sz="2000" dirty="0" smtClean="0">
              <a:solidFill>
                <a:schemeClr val="bg1"/>
              </a:solidFill>
              <a:latin typeface="Arial" pitchFamily="34" charset="0"/>
              <a:cs typeface="Arial" pitchFamily="34" charset="0"/>
            </a:endParaRPr>
          </a:p>
          <a:p>
            <a:pPr algn="just"/>
            <a:r>
              <a:rPr lang="es-MX" sz="2800" dirty="0" smtClean="0">
                <a:latin typeface="Arial Black" pitchFamily="34" charset="0"/>
              </a:rPr>
              <a:t>¿Por qué es importante?</a:t>
            </a:r>
          </a:p>
          <a:p>
            <a:pPr algn="just"/>
            <a:r>
              <a:rPr lang="es-MX" sz="2000" dirty="0" smtClean="0">
                <a:latin typeface="Arial" pitchFamily="34" charset="0"/>
                <a:cs typeface="Arial" pitchFamily="34" charset="0"/>
              </a:rPr>
              <a:t>Porque tendrán más herramientas para integrar el entrenamiento de la atención a sus vidas. </a:t>
            </a:r>
          </a:p>
          <a:p>
            <a:pPr algn="just"/>
            <a:r>
              <a:rPr lang="es-MX" sz="1800" i="1" dirty="0" smtClean="0">
                <a:latin typeface="Arial Black" pitchFamily="34" charset="0"/>
              </a:rPr>
              <a:t>Invita a los estudiantes a leer la introducción de la actividad</a:t>
            </a:r>
            <a:r>
              <a:rPr lang="es-MX" sz="1800" dirty="0" smtClean="0">
                <a:latin typeface="Arial Black" pitchFamily="34" charset="0"/>
              </a:rPr>
              <a:t>.</a:t>
            </a:r>
            <a:endParaRPr lang="en-US" sz="1800" dirty="0" smtClean="0">
              <a:solidFill>
                <a:schemeClr val="bg1"/>
              </a:solidFill>
              <a:latin typeface="Arial Black" pitchFamily="34" charset="0"/>
              <a:cs typeface="Soberana Sans"/>
            </a:endParaRPr>
          </a:p>
          <a:p>
            <a:pPr algn="just"/>
            <a:endParaRPr lang="es-ES" sz="2000" dirty="0" smtClean="0">
              <a:solidFill>
                <a:schemeClr val="bg1"/>
              </a:solidFill>
              <a:latin typeface="Arial Black" pitchFamily="34" charset="0"/>
            </a:endParaRPr>
          </a:p>
          <a:p>
            <a:pPr algn="just"/>
            <a:r>
              <a:rPr lang="es-ES" sz="2000" dirty="0" smtClean="0">
                <a:solidFill>
                  <a:schemeClr val="bg1"/>
                </a:solidFill>
                <a:latin typeface="Arial Black" pitchFamily="34" charset="0"/>
              </a:rPr>
              <a:t>INTRODUCCIÓN:</a:t>
            </a:r>
          </a:p>
          <a:p>
            <a:pPr algn="just"/>
            <a:endParaRPr lang="es-ES" sz="2000" dirty="0" smtClean="0">
              <a:solidFill>
                <a:schemeClr val="bg1"/>
              </a:solidFill>
              <a:latin typeface="Arial Black" pitchFamily="34" charset="0"/>
            </a:endParaRPr>
          </a:p>
          <a:p>
            <a:pPr algn="just"/>
            <a:r>
              <a:rPr lang="es-ES" sz="1800" dirty="0" smtClean="0">
                <a:solidFill>
                  <a:srgbClr val="C00000"/>
                </a:solidFill>
                <a:latin typeface="Arial" pitchFamily="34" charset="0"/>
                <a:cs typeface="Arial" pitchFamily="34" charset="0"/>
              </a:rPr>
              <a:t>Seguramente has pensado que tu rendimiento escolar puede ser mejor. Poner atención en clase, puede ser un elemento para mejorarlo y entonces generas una determinación absoluta: “a partir de mañana toda mi atención estará en el profe y el pizarrón”. Sin embargo, al día siguiente notas que por más que te esfuerzas, siempre hay algo que te distrae: las risas de los compañeros, el celular, tus propios pensamientos. ¿Qué hacer entonces? ¿cómo entrenar la atención cuando hay tantos distractores que no podemos concentrarnos en la respiración? Una buena forma de hacerlo es atendiendo a los sentidos.</a:t>
            </a:r>
          </a:p>
          <a:p>
            <a:pPr algn="just"/>
            <a:r>
              <a:rPr lang="es-ES" sz="1800" dirty="0" smtClean="0">
                <a:solidFill>
                  <a:srgbClr val="C00000"/>
                </a:solidFill>
                <a:latin typeface="Arial" pitchFamily="34" charset="0"/>
                <a:cs typeface="Arial" pitchFamily="34" charset="0"/>
              </a:rPr>
              <a:t>En esta Hora Garza aprenderás a enfocar conscientemente en los distintos estímulos de los sentidos. El objetivo es que puedas utilizar cualquier elemento de la experiencia para entrenar tu atención, además podrás cultivar la facultad para mantenerte alerta y encontrar novedad en lo cotidiano.</a:t>
            </a:r>
            <a:endParaRPr lang="en-US" sz="1800" dirty="0">
              <a:solidFill>
                <a:srgbClr val="C00000"/>
              </a:solidFill>
              <a:latin typeface="Arial" pitchFamily="34" charset="0"/>
              <a:cs typeface="Arial" pitchFamily="34" charset="0"/>
            </a:endParaRPr>
          </a:p>
        </p:txBody>
      </p:sp>
    </p:spTree>
    <p:extLst>
      <p:ext uri="{BB962C8B-B14F-4D97-AF65-F5344CB8AC3E}">
        <p14:creationId xmlns="" xmlns:p14="http://schemas.microsoft.com/office/powerpoint/2010/main"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75000"/>
            </a:schemeClr>
          </a:solidFill>
          <a:ln>
            <a:solidFill>
              <a:srgbClr val="004A81"/>
            </a:solidFill>
          </a:ln>
        </p:spPr>
        <p:txBody>
          <a:bodyPr wrap="square" lIns="0" tIns="0" rIns="0" bIns="0" rtlCol="0"/>
          <a:lstStyle/>
          <a:p>
            <a:pPr algn="just"/>
            <a:endParaRPr sz="1900" dirty="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0" name="Rectangle 1">
            <a:extLst>
              <a:ext uri="{FF2B5EF4-FFF2-40B4-BE49-F238E27FC236}">
                <a16:creationId xmlns="" xmlns:a16="http://schemas.microsoft.com/office/drawing/2014/main" id="{3224F731-B888-5F47-8F28-25747EE91283}"/>
              </a:ext>
            </a:extLst>
          </p:cNvPr>
          <p:cNvSpPr/>
          <p:nvPr/>
        </p:nvSpPr>
        <p:spPr>
          <a:xfrm>
            <a:off x="0" y="762000"/>
            <a:ext cx="9144000" cy="4524315"/>
          </a:xfrm>
          <a:prstGeom prst="rect">
            <a:avLst/>
          </a:prstGeom>
        </p:spPr>
        <p:txBody>
          <a:bodyPr wrap="square">
            <a:spAutoFit/>
          </a:bodyPr>
          <a:lstStyle/>
          <a:p>
            <a:pPr algn="just"/>
            <a:r>
              <a:rPr lang="es-MX" sz="2400" dirty="0" smtClean="0"/>
              <a:t>Lee en voz alta las instrucciones para la práctica de “atención a los sentidos” que está en la variación del estudiante.</a:t>
            </a:r>
          </a:p>
          <a:p>
            <a:pPr algn="just"/>
            <a:r>
              <a:rPr lang="es-MX" sz="2400" dirty="0" smtClean="0"/>
              <a:t>• Es conveniente subrayar la importancia de mantener una postura vigilante pero relajada a lo largo del ejercicio. </a:t>
            </a:r>
          </a:p>
          <a:p>
            <a:pPr algn="just"/>
            <a:r>
              <a:rPr lang="es-MX" sz="2400" dirty="0" smtClean="0"/>
              <a:t>• Procura dar una pausa entre cada uno de los sentidos para darles tiempo de llevar a cabo la indicación. </a:t>
            </a:r>
          </a:p>
          <a:p>
            <a:pPr algn="just"/>
            <a:r>
              <a:rPr lang="es-MX" sz="2400" dirty="0" smtClean="0"/>
              <a:t>• Es posible que haya momentos en donde sea complicado identificar algún objeto, como cuando aparentemente no hay olores en el ambiente o cuando parece que no hay sensaciones en la piel. En estos casos la recomendación es descansar en la ausencia del estímulo, es decir, si no hay olores detectables, nota la ausencia de olor.</a:t>
            </a:r>
          </a:p>
          <a:p>
            <a:pPr algn="just"/>
            <a:endParaRPr lang="en-US" sz="2400" dirty="0">
              <a:solidFill>
                <a:schemeClr val="bg1"/>
              </a:solidFill>
              <a:latin typeface="Soberana Sans" panose="02000000000000000000" pitchFamily="2" charset="77"/>
            </a:endParaRPr>
          </a:p>
        </p:txBody>
      </p:sp>
      <p:sp>
        <p:nvSpPr>
          <p:cNvPr id="7" name="6 CuadroTexto"/>
          <p:cNvSpPr txBox="1"/>
          <p:nvPr/>
        </p:nvSpPr>
        <p:spPr>
          <a:xfrm>
            <a:off x="0" y="0"/>
            <a:ext cx="9144000" cy="830997"/>
          </a:xfrm>
          <a:prstGeom prst="rect">
            <a:avLst/>
          </a:prstGeom>
          <a:noFill/>
        </p:spPr>
        <p:txBody>
          <a:bodyPr wrap="square" rtlCol="0">
            <a:spAutoFit/>
          </a:bodyPr>
          <a:lstStyle/>
          <a:p>
            <a:pPr algn="ctr"/>
            <a:r>
              <a:rPr lang="es-MX" sz="2400" dirty="0" smtClean="0">
                <a:latin typeface="Arial Black" pitchFamily="34" charset="0"/>
              </a:rPr>
              <a:t>Estructura de </a:t>
            </a:r>
            <a:r>
              <a:rPr lang="es-MX" sz="2400" dirty="0" smtClean="0">
                <a:solidFill>
                  <a:schemeClr val="bg1">
                    <a:lumMod val="95000"/>
                  </a:schemeClr>
                </a:solidFill>
                <a:latin typeface="Arial Black" pitchFamily="34" charset="0"/>
              </a:rPr>
              <a:t>la sesión y recomendaciones específicas</a:t>
            </a:r>
            <a:endParaRPr lang="es-MX" sz="2400" dirty="0">
              <a:solidFill>
                <a:schemeClr val="bg1">
                  <a:lumMod val="95000"/>
                </a:schemeClr>
              </a:solidFill>
            </a:endParaRPr>
          </a:p>
        </p:txBody>
      </p:sp>
      <p:pic>
        <p:nvPicPr>
          <p:cNvPr id="2050" name="Picture 2" descr="C:\Users\BECAS 3\AppData\Local\Microsoft\Windows\Temporary Internet Files\Content.IE5\UDP1W49J\El-Insomnio-y-los-cinco-sentidos[1].jpg"/>
          <p:cNvPicPr>
            <a:picLocks noChangeAspect="1" noChangeArrowheads="1"/>
          </p:cNvPicPr>
          <p:nvPr/>
        </p:nvPicPr>
        <p:blipFill>
          <a:blip r:embed="rId2" cstate="print"/>
          <a:srcRect/>
          <a:stretch>
            <a:fillRect/>
          </a:stretch>
        </p:blipFill>
        <p:spPr bwMode="auto">
          <a:xfrm>
            <a:off x="3962400" y="4800600"/>
            <a:ext cx="2057400" cy="2057399"/>
          </a:xfrm>
          <a:prstGeom prst="rect">
            <a:avLst/>
          </a:prstGeom>
          <a:noFill/>
        </p:spPr>
      </p:pic>
      <p:sp>
        <p:nvSpPr>
          <p:cNvPr id="8" name="7 CuadroTexto"/>
          <p:cNvSpPr txBox="1"/>
          <p:nvPr/>
        </p:nvSpPr>
        <p:spPr>
          <a:xfrm>
            <a:off x="304800" y="5943600"/>
            <a:ext cx="3429000" cy="246221"/>
          </a:xfrm>
          <a:prstGeom prst="rect">
            <a:avLst/>
          </a:prstGeom>
          <a:noFill/>
        </p:spPr>
        <p:txBody>
          <a:bodyPr wrap="square" rtlCol="0">
            <a:spAutoFit/>
          </a:bodyPr>
          <a:lstStyle/>
          <a:p>
            <a:r>
              <a:rPr lang="es-ES" sz="1000" dirty="0" smtClean="0"/>
              <a:t>Imagen </a:t>
            </a:r>
            <a:r>
              <a:rPr lang="es-ES" sz="1000" dirty="0" smtClean="0"/>
              <a:t> prediseñada de office Online</a:t>
            </a:r>
          </a:p>
        </p:txBody>
      </p:sp>
    </p:spTree>
    <p:extLst>
      <p:ext uri="{BB962C8B-B14F-4D97-AF65-F5344CB8AC3E}">
        <p14:creationId xmlns="" xmlns:p14="http://schemas.microsoft.com/office/powerpoint/2010/main" val="283361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0" y="-113963"/>
            <a:ext cx="9144000" cy="7099379"/>
          </a:xfrm>
          <a:prstGeom prst="rect">
            <a:avLst/>
          </a:prstGeom>
        </p:spPr>
        <p:txBody>
          <a:bodyPr wrap="square">
            <a:spAutoFit/>
          </a:bodyPr>
          <a:lstStyle/>
          <a:p>
            <a:pPr marL="14941" algn="ctr">
              <a:spcBef>
                <a:spcPts val="447"/>
              </a:spcBef>
            </a:pPr>
            <a:r>
              <a:rPr lang="en-US" sz="2800" b="1" spc="-5" dirty="0">
                <a:solidFill>
                  <a:srgbClr val="004A81"/>
                </a:solidFill>
                <a:latin typeface="Soberana Sans"/>
                <a:cs typeface="Soberana Sans"/>
              </a:rPr>
              <a:t>Actividad </a:t>
            </a:r>
            <a:r>
              <a:rPr lang="en-US" sz="2800" b="1" dirty="0">
                <a:solidFill>
                  <a:srgbClr val="004A81"/>
                </a:solidFill>
                <a:latin typeface="Soberana Sans"/>
                <a:cs typeface="Soberana Sans"/>
              </a:rPr>
              <a:t>1</a:t>
            </a:r>
            <a:r>
              <a:rPr lang="en-US" sz="2800" b="1" dirty="0" smtClean="0">
                <a:solidFill>
                  <a:srgbClr val="004A81"/>
                </a:solidFill>
                <a:latin typeface="Soberana Sans"/>
                <a:cs typeface="Soberana Sans"/>
              </a:rPr>
              <a:t>.</a:t>
            </a:r>
          </a:p>
          <a:p>
            <a:pPr marL="14941" algn="just">
              <a:spcBef>
                <a:spcPts val="447"/>
              </a:spcBef>
            </a:pPr>
            <a:endParaRPr lang="en-US" sz="1800" b="1" spc="-10" dirty="0" smtClean="0">
              <a:solidFill>
                <a:srgbClr val="004A81"/>
              </a:solidFill>
              <a:latin typeface="Arial" pitchFamily="34" charset="0"/>
              <a:cs typeface="Arial" pitchFamily="34" charset="0"/>
            </a:endParaRPr>
          </a:p>
          <a:p>
            <a:pPr marL="14941" algn="just">
              <a:spcBef>
                <a:spcPts val="447"/>
              </a:spcBef>
            </a:pPr>
            <a:r>
              <a:rPr lang="en-US" sz="1800" b="1" spc="-10" dirty="0" smtClean="0">
                <a:solidFill>
                  <a:srgbClr val="004A81"/>
                </a:solidFill>
                <a:latin typeface="Arial" pitchFamily="34" charset="0"/>
                <a:cs typeface="Arial" pitchFamily="34" charset="0"/>
              </a:rPr>
              <a:t>Para </a:t>
            </a:r>
            <a:r>
              <a:rPr lang="en-US" sz="1800" b="1" spc="-10" dirty="0" err="1" smtClean="0">
                <a:solidFill>
                  <a:srgbClr val="004A81"/>
                </a:solidFill>
                <a:latin typeface="Arial" pitchFamily="34" charset="0"/>
                <a:cs typeface="Arial" pitchFamily="34" charset="0"/>
              </a:rPr>
              <a:t>este</a:t>
            </a:r>
            <a:r>
              <a:rPr lang="en-US" sz="1800" b="1" spc="-10" dirty="0" smtClean="0">
                <a:solidFill>
                  <a:srgbClr val="004A81"/>
                </a:solidFill>
                <a:latin typeface="Arial" pitchFamily="34" charset="0"/>
                <a:cs typeface="Arial" pitchFamily="34" charset="0"/>
              </a:rPr>
              <a:t> </a:t>
            </a:r>
            <a:r>
              <a:rPr lang="en-US" sz="1800" b="1" spc="-10" dirty="0" err="1" smtClean="0">
                <a:solidFill>
                  <a:srgbClr val="004A81"/>
                </a:solidFill>
                <a:latin typeface="Arial" pitchFamily="34" charset="0"/>
                <a:cs typeface="Arial" pitchFamily="34" charset="0"/>
              </a:rPr>
              <a:t>ejercicio</a:t>
            </a:r>
            <a:r>
              <a:rPr lang="en-US" sz="1800" b="1" spc="-10" dirty="0" smtClean="0">
                <a:solidFill>
                  <a:srgbClr val="004A81"/>
                </a:solidFill>
                <a:latin typeface="Arial" pitchFamily="34" charset="0"/>
                <a:cs typeface="Arial" pitchFamily="34" charset="0"/>
              </a:rPr>
              <a:t> </a:t>
            </a:r>
            <a:r>
              <a:rPr lang="en-US" sz="1800" b="1" spc="-10" dirty="0" err="1" smtClean="0">
                <a:solidFill>
                  <a:srgbClr val="004A81"/>
                </a:solidFill>
                <a:latin typeface="Arial" pitchFamily="34" charset="0"/>
                <a:cs typeface="Arial" pitchFamily="34" charset="0"/>
              </a:rPr>
              <a:t>te</a:t>
            </a:r>
            <a:r>
              <a:rPr lang="en-US" sz="1800" b="1" spc="-10" dirty="0" smtClean="0">
                <a:solidFill>
                  <a:srgbClr val="004A81"/>
                </a:solidFill>
                <a:latin typeface="Arial" pitchFamily="34" charset="0"/>
                <a:cs typeface="Arial" pitchFamily="34" charset="0"/>
              </a:rPr>
              <a:t> </a:t>
            </a:r>
            <a:r>
              <a:rPr lang="en-US" sz="1800" b="1" spc="-10" dirty="0" err="1" smtClean="0">
                <a:solidFill>
                  <a:srgbClr val="004A81"/>
                </a:solidFill>
                <a:latin typeface="Arial" pitchFamily="34" charset="0"/>
                <a:cs typeface="Arial" pitchFamily="34" charset="0"/>
              </a:rPr>
              <a:t>ofrecemos</a:t>
            </a:r>
            <a:r>
              <a:rPr lang="en-US" sz="1800" b="1" spc="-10" dirty="0" smtClean="0">
                <a:solidFill>
                  <a:srgbClr val="004A81"/>
                </a:solidFill>
                <a:latin typeface="Arial" pitchFamily="34" charset="0"/>
                <a:cs typeface="Arial" pitchFamily="34" charset="0"/>
              </a:rPr>
              <a:t> </a:t>
            </a:r>
            <a:r>
              <a:rPr lang="en-US" sz="1800" b="1" spc="-10" dirty="0" err="1" smtClean="0">
                <a:solidFill>
                  <a:srgbClr val="004A81"/>
                </a:solidFill>
                <a:latin typeface="Arial" pitchFamily="34" charset="0"/>
                <a:cs typeface="Arial" pitchFamily="34" charset="0"/>
              </a:rPr>
              <a:t>una</a:t>
            </a:r>
            <a:r>
              <a:rPr lang="en-US" sz="1800" b="1" spc="-10" dirty="0" smtClean="0">
                <a:solidFill>
                  <a:srgbClr val="004A81"/>
                </a:solidFill>
                <a:latin typeface="Arial" pitchFamily="34" charset="0"/>
                <a:cs typeface="Arial" pitchFamily="34" charset="0"/>
              </a:rPr>
              <a:t> </a:t>
            </a:r>
            <a:r>
              <a:rPr lang="en-US" sz="1800" b="1" spc="-10" dirty="0" err="1" smtClean="0">
                <a:solidFill>
                  <a:srgbClr val="004A81"/>
                </a:solidFill>
                <a:latin typeface="Arial" pitchFamily="34" charset="0"/>
                <a:cs typeface="Arial" pitchFamily="34" charset="0"/>
              </a:rPr>
              <a:t>guía</a:t>
            </a:r>
            <a:r>
              <a:rPr lang="en-US" sz="1800" b="1" spc="-10" dirty="0" smtClean="0">
                <a:solidFill>
                  <a:srgbClr val="004A81"/>
                </a:solidFill>
                <a:latin typeface="Arial" pitchFamily="34" charset="0"/>
                <a:cs typeface="Arial" pitchFamily="34" charset="0"/>
              </a:rPr>
              <a:t> de lo </a:t>
            </a:r>
            <a:r>
              <a:rPr lang="en-US" sz="1800" b="1" spc="-10" dirty="0" err="1" smtClean="0">
                <a:solidFill>
                  <a:srgbClr val="004A81"/>
                </a:solidFill>
                <a:latin typeface="Arial" pitchFamily="34" charset="0"/>
                <a:cs typeface="Arial" pitchFamily="34" charset="0"/>
              </a:rPr>
              <a:t>que</a:t>
            </a:r>
            <a:r>
              <a:rPr lang="en-US" sz="1800" b="1" spc="-10" dirty="0" smtClean="0">
                <a:solidFill>
                  <a:srgbClr val="004A81"/>
                </a:solidFill>
                <a:latin typeface="Arial" pitchFamily="34" charset="0"/>
                <a:cs typeface="Arial" pitchFamily="34" charset="0"/>
              </a:rPr>
              <a:t> </a:t>
            </a:r>
            <a:r>
              <a:rPr lang="en-US" sz="1800" b="1" spc="-10" dirty="0" err="1" smtClean="0">
                <a:solidFill>
                  <a:srgbClr val="004A81"/>
                </a:solidFill>
                <a:latin typeface="Arial" pitchFamily="34" charset="0"/>
                <a:cs typeface="Arial" pitchFamily="34" charset="0"/>
              </a:rPr>
              <a:t>tienes</a:t>
            </a:r>
            <a:r>
              <a:rPr lang="en-US" sz="1800" b="1" spc="-10" dirty="0" smtClean="0">
                <a:solidFill>
                  <a:srgbClr val="004A81"/>
                </a:solidFill>
                <a:latin typeface="Arial" pitchFamily="34" charset="0"/>
                <a:cs typeface="Arial" pitchFamily="34" charset="0"/>
              </a:rPr>
              <a:t> </a:t>
            </a:r>
            <a:r>
              <a:rPr lang="en-US" sz="1800" b="1" spc="-10" dirty="0" err="1" smtClean="0">
                <a:solidFill>
                  <a:srgbClr val="004A81"/>
                </a:solidFill>
                <a:latin typeface="Arial" pitchFamily="34" charset="0"/>
                <a:cs typeface="Arial" pitchFamily="34" charset="0"/>
              </a:rPr>
              <a:t>que</a:t>
            </a:r>
            <a:r>
              <a:rPr lang="en-US" sz="1800" b="1" spc="-10" dirty="0" smtClean="0">
                <a:solidFill>
                  <a:srgbClr val="004A81"/>
                </a:solidFill>
                <a:latin typeface="Arial" pitchFamily="34" charset="0"/>
                <a:cs typeface="Arial" pitchFamily="34" charset="0"/>
              </a:rPr>
              <a:t> </a:t>
            </a:r>
            <a:r>
              <a:rPr lang="en-US" sz="1800" b="1" spc="-10" dirty="0" err="1" smtClean="0">
                <a:solidFill>
                  <a:srgbClr val="004A81"/>
                </a:solidFill>
                <a:latin typeface="Arial" pitchFamily="34" charset="0"/>
                <a:cs typeface="Arial" pitchFamily="34" charset="0"/>
              </a:rPr>
              <a:t>hacer</a:t>
            </a:r>
            <a:r>
              <a:rPr lang="en-US" sz="1800" b="1" spc="-10" dirty="0" smtClean="0">
                <a:solidFill>
                  <a:srgbClr val="004A81"/>
                </a:solidFill>
                <a:latin typeface="Arial" pitchFamily="34" charset="0"/>
                <a:cs typeface="Arial" pitchFamily="34" charset="0"/>
              </a:rPr>
              <a:t> </a:t>
            </a:r>
            <a:r>
              <a:rPr lang="en-US" sz="1800" b="1" spc="-10" dirty="0" err="1" smtClean="0">
                <a:solidFill>
                  <a:srgbClr val="004A81"/>
                </a:solidFill>
                <a:latin typeface="Arial" pitchFamily="34" charset="0"/>
                <a:cs typeface="Arial" pitchFamily="34" charset="0"/>
              </a:rPr>
              <a:t>para</a:t>
            </a:r>
            <a:r>
              <a:rPr lang="en-US" sz="1800" b="1" spc="-10" dirty="0" smtClean="0">
                <a:solidFill>
                  <a:srgbClr val="004A81"/>
                </a:solidFill>
                <a:latin typeface="Arial" pitchFamily="34" charset="0"/>
                <a:cs typeface="Arial" pitchFamily="34" charset="0"/>
              </a:rPr>
              <a:t> </a:t>
            </a:r>
            <a:r>
              <a:rPr lang="en-US" sz="1800" b="1" spc="-10" dirty="0" err="1" smtClean="0">
                <a:solidFill>
                  <a:srgbClr val="004A81"/>
                </a:solidFill>
                <a:latin typeface="Arial" pitchFamily="34" charset="0"/>
                <a:cs typeface="Arial" pitchFamily="34" charset="0"/>
              </a:rPr>
              <a:t>repetir</a:t>
            </a:r>
            <a:r>
              <a:rPr lang="en-US" sz="1800" b="1" spc="-10" dirty="0" smtClean="0">
                <a:solidFill>
                  <a:srgbClr val="004A81"/>
                </a:solidFill>
                <a:latin typeface="Arial" pitchFamily="34" charset="0"/>
                <a:cs typeface="Arial" pitchFamily="34" charset="0"/>
              </a:rPr>
              <a:t> la </a:t>
            </a:r>
            <a:r>
              <a:rPr lang="en-US" sz="1800" b="1" spc="-10" dirty="0" err="1" smtClean="0">
                <a:solidFill>
                  <a:srgbClr val="004A81"/>
                </a:solidFill>
                <a:latin typeface="Arial" pitchFamily="34" charset="0"/>
                <a:cs typeface="Arial" pitchFamily="34" charset="0"/>
              </a:rPr>
              <a:t>actividad</a:t>
            </a:r>
            <a:r>
              <a:rPr lang="en-US" sz="1800" b="1" spc="-10" dirty="0" smtClean="0">
                <a:solidFill>
                  <a:srgbClr val="004A81"/>
                </a:solidFill>
                <a:latin typeface="Arial" pitchFamily="34" charset="0"/>
                <a:cs typeface="Arial" pitchFamily="34" charset="0"/>
              </a:rPr>
              <a:t> en casa. </a:t>
            </a:r>
          </a:p>
          <a:p>
            <a:pPr marL="14941" algn="just">
              <a:spcBef>
                <a:spcPts val="447"/>
              </a:spcBef>
            </a:pPr>
            <a:endParaRPr lang="en-US" sz="1800" b="1" spc="-10" dirty="0" smtClean="0">
              <a:solidFill>
                <a:srgbClr val="004A81"/>
              </a:solidFill>
              <a:latin typeface="Arial" pitchFamily="34" charset="0"/>
              <a:cs typeface="Arial" pitchFamily="34" charset="0"/>
            </a:endParaRPr>
          </a:p>
          <a:p>
            <a:pPr marL="14941" algn="just">
              <a:spcBef>
                <a:spcPts val="447"/>
              </a:spcBef>
            </a:pPr>
            <a:r>
              <a:rPr lang="en-US" sz="1400" spc="-10" dirty="0" smtClean="0">
                <a:solidFill>
                  <a:srgbClr val="004A81"/>
                </a:solidFill>
                <a:latin typeface="Arial" pitchFamily="34" charset="0"/>
                <a:cs typeface="Arial" pitchFamily="34" charset="0"/>
              </a:rPr>
              <a:t>-</a:t>
            </a:r>
            <a:r>
              <a:rPr lang="en-US" sz="1400" spc="-10" dirty="0" err="1" smtClean="0">
                <a:solidFill>
                  <a:srgbClr val="004A81"/>
                </a:solidFill>
                <a:latin typeface="Arial" pitchFamily="34" charset="0"/>
                <a:cs typeface="Arial" pitchFamily="34" charset="0"/>
              </a:rPr>
              <a:t>Comienza</a:t>
            </a:r>
            <a:r>
              <a:rPr lang="en-US" sz="1400" spc="-10" dirty="0" smtClean="0">
                <a:solidFill>
                  <a:srgbClr val="004A81"/>
                </a:solidFill>
                <a:latin typeface="Arial" pitchFamily="34" charset="0"/>
                <a:cs typeface="Arial" pitchFamily="34" charset="0"/>
              </a:rPr>
              <a:t> con 3 </a:t>
            </a:r>
            <a:r>
              <a:rPr lang="en-US" sz="1400" spc="-10" dirty="0" err="1" smtClean="0">
                <a:solidFill>
                  <a:srgbClr val="004A81"/>
                </a:solidFill>
                <a:latin typeface="Arial" pitchFamily="34" charset="0"/>
                <a:cs typeface="Arial" pitchFamily="34" charset="0"/>
              </a:rPr>
              <a:t>inhalaciones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profundas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llevando</a:t>
            </a:r>
            <a:r>
              <a:rPr lang="en-US" sz="1400" spc="-10" dirty="0" smtClean="0">
                <a:solidFill>
                  <a:srgbClr val="004A81"/>
                </a:solidFill>
                <a:latin typeface="Arial" pitchFamily="34" charset="0"/>
                <a:cs typeface="Arial" pitchFamily="34" charset="0"/>
              </a:rPr>
              <a:t> el </a:t>
            </a:r>
            <a:r>
              <a:rPr lang="en-US" sz="1400" spc="-10" dirty="0" err="1" smtClean="0">
                <a:solidFill>
                  <a:srgbClr val="004A81"/>
                </a:solidFill>
                <a:latin typeface="Arial" pitchFamily="34" charset="0"/>
                <a:cs typeface="Arial" pitchFamily="34" charset="0"/>
              </a:rPr>
              <a:t>aire</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hasta</a:t>
            </a:r>
            <a:r>
              <a:rPr lang="en-US" sz="1400" spc="-10" dirty="0" smtClean="0">
                <a:solidFill>
                  <a:srgbClr val="004A81"/>
                </a:solidFill>
                <a:latin typeface="Arial" pitchFamily="34" charset="0"/>
                <a:cs typeface="Arial" pitchFamily="34" charset="0"/>
              </a:rPr>
              <a:t> el abdomen y </a:t>
            </a:r>
            <a:r>
              <a:rPr lang="en-US" sz="1400" spc="-10" dirty="0" err="1" smtClean="0">
                <a:solidFill>
                  <a:srgbClr val="004A81"/>
                </a:solidFill>
                <a:latin typeface="Arial" pitchFamily="34" charset="0"/>
                <a:cs typeface="Arial" pitchFamily="34" charset="0"/>
              </a:rPr>
              <a:t>dejando</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que</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salga</a:t>
            </a:r>
            <a:r>
              <a:rPr lang="en-US" sz="1400" spc="-10" dirty="0" smtClean="0">
                <a:solidFill>
                  <a:srgbClr val="004A81"/>
                </a:solidFill>
                <a:latin typeface="Arial" pitchFamily="34" charset="0"/>
                <a:cs typeface="Arial" pitchFamily="34" charset="0"/>
              </a:rPr>
              <a:t> a su </a:t>
            </a:r>
            <a:r>
              <a:rPr lang="en-US" sz="1400" spc="-10" dirty="0" err="1" smtClean="0">
                <a:solidFill>
                  <a:srgbClr val="004A81"/>
                </a:solidFill>
                <a:latin typeface="Arial" pitchFamily="34" charset="0"/>
                <a:cs typeface="Arial" pitchFamily="34" charset="0"/>
              </a:rPr>
              <a:t>propio</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ritmo</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Luego</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deja</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que</a:t>
            </a:r>
            <a:r>
              <a:rPr lang="en-US" sz="1400" spc="-10" dirty="0" smtClean="0">
                <a:solidFill>
                  <a:srgbClr val="004A81"/>
                </a:solidFill>
                <a:latin typeface="Arial" pitchFamily="34" charset="0"/>
                <a:cs typeface="Arial" pitchFamily="34" charset="0"/>
              </a:rPr>
              <a:t> la </a:t>
            </a:r>
            <a:r>
              <a:rPr lang="en-US" sz="1400" spc="-10" dirty="0" err="1" smtClean="0">
                <a:solidFill>
                  <a:srgbClr val="004A81"/>
                </a:solidFill>
                <a:latin typeface="Arial" pitchFamily="34" charset="0"/>
                <a:cs typeface="Arial" pitchFamily="34" charset="0"/>
              </a:rPr>
              <a:t>respiración</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asuma</a:t>
            </a:r>
            <a:r>
              <a:rPr lang="en-US" sz="1400" spc="-10" dirty="0" smtClean="0">
                <a:solidFill>
                  <a:srgbClr val="004A81"/>
                </a:solidFill>
                <a:latin typeface="Arial" pitchFamily="34" charset="0"/>
                <a:cs typeface="Arial" pitchFamily="34" charset="0"/>
              </a:rPr>
              <a:t> su </a:t>
            </a:r>
            <a:r>
              <a:rPr lang="en-US" sz="1400" spc="-10" dirty="0" err="1" smtClean="0">
                <a:solidFill>
                  <a:srgbClr val="004A81"/>
                </a:solidFill>
                <a:latin typeface="Arial" pitchFamily="34" charset="0"/>
                <a:cs typeface="Arial" pitchFamily="34" charset="0"/>
              </a:rPr>
              <a:t>ritmo</a:t>
            </a:r>
            <a:r>
              <a:rPr lang="en-US" sz="1400" spc="-10" dirty="0" smtClean="0">
                <a:solidFill>
                  <a:srgbClr val="004A81"/>
                </a:solidFill>
                <a:latin typeface="Arial" pitchFamily="34" charset="0"/>
                <a:cs typeface="Arial" pitchFamily="34" charset="0"/>
              </a:rPr>
              <a:t> natural, sin </a:t>
            </a:r>
            <a:r>
              <a:rPr lang="en-US" sz="1400" spc="-10" dirty="0" err="1" smtClean="0">
                <a:solidFill>
                  <a:srgbClr val="004A81"/>
                </a:solidFill>
                <a:latin typeface="Arial" pitchFamily="34" charset="0"/>
                <a:cs typeface="Arial" pitchFamily="34" charset="0"/>
              </a:rPr>
              <a:t>que</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intentes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controlarla</a:t>
            </a:r>
            <a:r>
              <a:rPr lang="en-US" sz="1400" spc="-10" dirty="0" smtClean="0">
                <a:solidFill>
                  <a:srgbClr val="004A81"/>
                </a:solidFill>
                <a:latin typeface="Arial" pitchFamily="34" charset="0"/>
                <a:cs typeface="Arial" pitchFamily="34" charset="0"/>
              </a:rPr>
              <a:t>.</a:t>
            </a:r>
          </a:p>
          <a:p>
            <a:pPr marL="14941" algn="just">
              <a:spcBef>
                <a:spcPts val="447"/>
              </a:spcBef>
            </a:pPr>
            <a:r>
              <a:rPr lang="en-US" sz="1400" b="1" spc="-10" dirty="0" smtClean="0">
                <a:solidFill>
                  <a:srgbClr val="004A81"/>
                </a:solidFill>
                <a:latin typeface="Arial" pitchFamily="34" charset="0"/>
                <a:cs typeface="Arial" pitchFamily="34" charset="0"/>
              </a:rPr>
              <a:t>-</a:t>
            </a:r>
            <a:r>
              <a:rPr lang="en-US" sz="1400" b="1" spc="-10" dirty="0" err="1" smtClean="0">
                <a:solidFill>
                  <a:srgbClr val="004A81"/>
                </a:solidFill>
                <a:latin typeface="Arial" pitchFamily="34" charset="0"/>
                <a:cs typeface="Arial" pitchFamily="34" charset="0"/>
              </a:rPr>
              <a:t>Manten</a:t>
            </a:r>
            <a:r>
              <a:rPr lang="en-US" sz="1400" b="1" spc="-10" dirty="0" smtClean="0">
                <a:solidFill>
                  <a:srgbClr val="004A81"/>
                </a:solidFill>
                <a:latin typeface="Arial" pitchFamily="34" charset="0"/>
                <a:cs typeface="Arial" pitchFamily="34" charset="0"/>
              </a:rPr>
              <a:t> en </a:t>
            </a:r>
            <a:r>
              <a:rPr lang="en-US" sz="1400" b="1" spc="-10" dirty="0" err="1" smtClean="0">
                <a:solidFill>
                  <a:srgbClr val="004A81"/>
                </a:solidFill>
                <a:latin typeface="Arial" pitchFamily="34" charset="0"/>
                <a:cs typeface="Arial" pitchFamily="34" charset="0"/>
              </a:rPr>
              <a:t>todo</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momento</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una</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actitud</a:t>
            </a:r>
            <a:r>
              <a:rPr lang="en-US" sz="1400" b="1" spc="-10" dirty="0" smtClean="0">
                <a:solidFill>
                  <a:srgbClr val="004A81"/>
                </a:solidFill>
                <a:latin typeface="Arial" pitchFamily="34" charset="0"/>
                <a:cs typeface="Arial" pitchFamily="34" charset="0"/>
              </a:rPr>
              <a:t> de </a:t>
            </a:r>
            <a:r>
              <a:rPr lang="en-US" sz="1400" b="1" spc="-10" dirty="0" err="1" smtClean="0">
                <a:solidFill>
                  <a:srgbClr val="004A81"/>
                </a:solidFill>
                <a:latin typeface="Arial" pitchFamily="34" charset="0"/>
                <a:cs typeface="Arial" pitchFamily="34" charset="0"/>
              </a:rPr>
              <a:t>apertura</a:t>
            </a:r>
            <a:r>
              <a:rPr lang="en-US" sz="1400" b="1" spc="-10" dirty="0" smtClean="0">
                <a:solidFill>
                  <a:srgbClr val="004A81"/>
                </a:solidFill>
                <a:latin typeface="Arial" pitchFamily="34" charset="0"/>
                <a:cs typeface="Arial" pitchFamily="34" charset="0"/>
              </a:rPr>
              <a:t> y </a:t>
            </a:r>
            <a:r>
              <a:rPr lang="en-US" sz="1400" b="1" spc="-10" dirty="0" err="1" smtClean="0">
                <a:solidFill>
                  <a:srgbClr val="004A81"/>
                </a:solidFill>
                <a:latin typeface="Arial" pitchFamily="34" charset="0"/>
                <a:cs typeface="Arial" pitchFamily="34" charset="0"/>
              </a:rPr>
              <a:t>curiosidad</a:t>
            </a:r>
            <a:r>
              <a:rPr lang="en-US" sz="1400" b="1" spc="-10" dirty="0" smtClean="0">
                <a:solidFill>
                  <a:srgbClr val="004A81"/>
                </a:solidFill>
                <a:latin typeface="Arial" pitchFamily="34" charset="0"/>
                <a:cs typeface="Arial" pitchFamily="34" charset="0"/>
              </a:rPr>
              <a:t> a fin </a:t>
            </a:r>
            <a:r>
              <a:rPr lang="en-US" sz="1400" b="1" spc="-10" dirty="0" err="1" smtClean="0">
                <a:solidFill>
                  <a:srgbClr val="004A81"/>
                </a:solidFill>
                <a:latin typeface="Arial" pitchFamily="34" charset="0"/>
                <a:cs typeface="Arial" pitchFamily="34" charset="0"/>
              </a:rPr>
              <a:t>que</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puedas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notar</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cosas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que</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normalmente</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pasas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por</a:t>
            </a:r>
            <a:r>
              <a:rPr lang="en-US" sz="1400" b="1" spc="-10" dirty="0" smtClean="0">
                <a:solidFill>
                  <a:srgbClr val="004A81"/>
                </a:solidFill>
                <a:latin typeface="Arial" pitchFamily="34" charset="0"/>
                <a:cs typeface="Arial" pitchFamily="34" charset="0"/>
              </a:rPr>
              <a:t> alto.</a:t>
            </a:r>
          </a:p>
          <a:p>
            <a:pPr marL="14941" algn="just">
              <a:spcBef>
                <a:spcPts val="447"/>
              </a:spcBef>
            </a:pPr>
            <a:r>
              <a:rPr lang="en-US" sz="1400" spc="-10" dirty="0" smtClean="0">
                <a:solidFill>
                  <a:srgbClr val="004A81"/>
                </a:solidFill>
                <a:latin typeface="Arial" pitchFamily="34" charset="0"/>
                <a:cs typeface="Arial" pitchFamily="34" charset="0"/>
              </a:rPr>
              <a:t>-</a:t>
            </a:r>
            <a:r>
              <a:rPr lang="en-US" sz="1400" spc="-10" dirty="0" err="1" smtClean="0">
                <a:solidFill>
                  <a:srgbClr val="004A81"/>
                </a:solidFill>
                <a:latin typeface="Arial" pitchFamily="34" charset="0"/>
                <a:cs typeface="Arial" pitchFamily="34" charset="0"/>
              </a:rPr>
              <a:t>Cierra</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tus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ojos</a:t>
            </a:r>
            <a:r>
              <a:rPr lang="en-US" sz="1400" spc="-10" dirty="0" smtClean="0">
                <a:solidFill>
                  <a:srgbClr val="004A81"/>
                </a:solidFill>
                <a:latin typeface="Arial" pitchFamily="34" charset="0"/>
                <a:cs typeface="Arial" pitchFamily="34" charset="0"/>
              </a:rPr>
              <a:t> y </a:t>
            </a:r>
            <a:r>
              <a:rPr lang="en-US" sz="1400" spc="-10" dirty="0" err="1" smtClean="0">
                <a:solidFill>
                  <a:srgbClr val="004A81"/>
                </a:solidFill>
                <a:latin typeface="Arial" pitchFamily="34" charset="0"/>
                <a:cs typeface="Arial" pitchFamily="34" charset="0"/>
              </a:rPr>
              <a:t>pon</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toda</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tu</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atención</a:t>
            </a:r>
            <a:r>
              <a:rPr lang="en-US" sz="1400" spc="-10" dirty="0" smtClean="0">
                <a:solidFill>
                  <a:srgbClr val="004A81"/>
                </a:solidFill>
                <a:latin typeface="Arial" pitchFamily="34" charset="0"/>
                <a:cs typeface="Arial" pitchFamily="34" charset="0"/>
              </a:rPr>
              <a:t> a los </a:t>
            </a:r>
            <a:r>
              <a:rPr lang="en-US" sz="1400" spc="-10" dirty="0" err="1" smtClean="0">
                <a:solidFill>
                  <a:srgbClr val="004A81"/>
                </a:solidFill>
                <a:latin typeface="Arial" pitchFamily="34" charset="0"/>
                <a:cs typeface="Arial" pitchFamily="34" charset="0"/>
              </a:rPr>
              <a:t>sentidos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puedes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escuchar</a:t>
            </a:r>
            <a:r>
              <a:rPr lang="en-US" sz="1400" spc="-10" dirty="0" smtClean="0">
                <a:solidFill>
                  <a:srgbClr val="004A81"/>
                </a:solidFill>
                <a:latin typeface="Arial" pitchFamily="34" charset="0"/>
                <a:cs typeface="Arial" pitchFamily="34" charset="0"/>
              </a:rPr>
              <a:t> el </a:t>
            </a:r>
            <a:r>
              <a:rPr lang="en-US" sz="1400" spc="-10" dirty="0" err="1" smtClean="0">
                <a:solidFill>
                  <a:srgbClr val="004A81"/>
                </a:solidFill>
                <a:latin typeface="Arial" pitchFamily="34" charset="0"/>
                <a:cs typeface="Arial" pitchFamily="34" charset="0"/>
              </a:rPr>
              <a:t>movimiento</a:t>
            </a:r>
            <a:r>
              <a:rPr lang="en-US" sz="1400" spc="-10" dirty="0" smtClean="0">
                <a:solidFill>
                  <a:srgbClr val="004A81"/>
                </a:solidFill>
                <a:latin typeface="Arial" pitchFamily="34" charset="0"/>
                <a:cs typeface="Arial" pitchFamily="34" charset="0"/>
              </a:rPr>
              <a:t> de </a:t>
            </a:r>
            <a:r>
              <a:rPr lang="en-US" sz="1400" spc="-10" dirty="0" err="1" smtClean="0">
                <a:solidFill>
                  <a:srgbClr val="004A81"/>
                </a:solidFill>
                <a:latin typeface="Arial" pitchFamily="34" charset="0"/>
                <a:cs typeface="Arial" pitchFamily="34" charset="0"/>
              </a:rPr>
              <a:t>tus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compañeros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quizas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hasta</a:t>
            </a:r>
            <a:r>
              <a:rPr lang="en-US" sz="1400" spc="-10" dirty="0" smtClean="0">
                <a:solidFill>
                  <a:srgbClr val="004A81"/>
                </a:solidFill>
                <a:latin typeface="Arial" pitchFamily="34" charset="0"/>
                <a:cs typeface="Arial" pitchFamily="34" charset="0"/>
              </a:rPr>
              <a:t> la forma en la </a:t>
            </a:r>
            <a:r>
              <a:rPr lang="en-US" sz="1400" spc="-10" dirty="0" err="1" smtClean="0">
                <a:solidFill>
                  <a:srgbClr val="004A81"/>
                </a:solidFill>
                <a:latin typeface="Arial" pitchFamily="34" charset="0"/>
                <a:cs typeface="Arial" pitchFamily="34" charset="0"/>
              </a:rPr>
              <a:t>que</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respiran</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Poco</a:t>
            </a:r>
            <a:r>
              <a:rPr lang="en-US" sz="1400" spc="-10" dirty="0" smtClean="0">
                <a:solidFill>
                  <a:srgbClr val="004A81"/>
                </a:solidFill>
                <a:latin typeface="Arial" pitchFamily="34" charset="0"/>
                <a:cs typeface="Arial" pitchFamily="34" charset="0"/>
              </a:rPr>
              <a:t> a </a:t>
            </a:r>
            <a:r>
              <a:rPr lang="en-US" sz="1400" spc="-10" dirty="0" err="1" smtClean="0">
                <a:solidFill>
                  <a:srgbClr val="004A81"/>
                </a:solidFill>
                <a:latin typeface="Arial" pitchFamily="34" charset="0"/>
                <a:cs typeface="Arial" pitchFamily="34" charset="0"/>
              </a:rPr>
              <a:t>poco</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suelta</a:t>
            </a:r>
            <a:r>
              <a:rPr lang="en-US" sz="1400" spc="-10" dirty="0" smtClean="0">
                <a:solidFill>
                  <a:srgbClr val="004A81"/>
                </a:solidFill>
                <a:latin typeface="Arial" pitchFamily="34" charset="0"/>
                <a:cs typeface="Arial" pitchFamily="34" charset="0"/>
              </a:rPr>
              <a:t> los </a:t>
            </a:r>
            <a:r>
              <a:rPr lang="en-US" sz="1400" spc="-10" dirty="0" err="1" smtClean="0">
                <a:solidFill>
                  <a:srgbClr val="004A81"/>
                </a:solidFill>
                <a:latin typeface="Arial" pitchFamily="34" charset="0"/>
                <a:cs typeface="Arial" pitchFamily="34" charset="0"/>
              </a:rPr>
              <a:t>sonidos</a:t>
            </a:r>
            <a:r>
              <a:rPr lang="en-US" sz="1400" spc="-10" dirty="0" smtClean="0">
                <a:solidFill>
                  <a:srgbClr val="004A81"/>
                </a:solidFill>
                <a:latin typeface="Arial" pitchFamily="34" charset="0"/>
                <a:cs typeface="Arial" pitchFamily="34" charset="0"/>
              </a:rPr>
              <a:t>.</a:t>
            </a:r>
          </a:p>
          <a:p>
            <a:pPr marL="14941" algn="just">
              <a:spcBef>
                <a:spcPts val="447"/>
              </a:spcBef>
            </a:pPr>
            <a:r>
              <a:rPr lang="en-US" sz="1400" b="1" spc="-10" dirty="0" smtClean="0">
                <a:solidFill>
                  <a:srgbClr val="004A81"/>
                </a:solidFill>
                <a:latin typeface="Arial" pitchFamily="34" charset="0"/>
                <a:cs typeface="Arial" pitchFamily="34" charset="0"/>
              </a:rPr>
              <a:t>-A </a:t>
            </a:r>
            <a:r>
              <a:rPr lang="en-US" sz="1400" b="1" spc="-10" dirty="0" err="1" smtClean="0">
                <a:solidFill>
                  <a:srgbClr val="004A81"/>
                </a:solidFill>
                <a:latin typeface="Arial" pitchFamily="34" charset="0"/>
                <a:cs typeface="Arial" pitchFamily="34" charset="0"/>
              </a:rPr>
              <a:t>continuación</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dirige</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tu</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atención</a:t>
            </a:r>
            <a:r>
              <a:rPr lang="en-US" sz="1400" b="1" spc="-10" dirty="0" smtClean="0">
                <a:solidFill>
                  <a:srgbClr val="004A81"/>
                </a:solidFill>
                <a:latin typeface="Arial" pitchFamily="34" charset="0"/>
                <a:cs typeface="Arial" pitchFamily="34" charset="0"/>
              </a:rPr>
              <a:t> a los </a:t>
            </a:r>
            <a:r>
              <a:rPr lang="en-US" sz="1400" b="1" spc="-10" dirty="0" err="1" smtClean="0">
                <a:solidFill>
                  <a:srgbClr val="004A81"/>
                </a:solidFill>
                <a:latin typeface="Arial" pitchFamily="34" charset="0"/>
                <a:cs typeface="Arial" pitchFamily="34" charset="0"/>
              </a:rPr>
              <a:t>olores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que</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puedas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percibir</a:t>
            </a:r>
            <a:r>
              <a:rPr lang="en-US" sz="1400" b="1" spc="-10" dirty="0" smtClean="0">
                <a:solidFill>
                  <a:srgbClr val="004A81"/>
                </a:solidFill>
                <a:latin typeface="Arial" pitchFamily="34" charset="0"/>
                <a:cs typeface="Arial" pitchFamily="34" charset="0"/>
              </a:rPr>
              <a:t> ¿qué </a:t>
            </a:r>
            <a:r>
              <a:rPr lang="en-US" sz="1400" b="1" spc="-10" dirty="0" err="1" smtClean="0">
                <a:solidFill>
                  <a:srgbClr val="004A81"/>
                </a:solidFill>
                <a:latin typeface="Arial" pitchFamily="34" charset="0"/>
                <a:cs typeface="Arial" pitchFamily="34" charset="0"/>
              </a:rPr>
              <a:t>tipo</a:t>
            </a:r>
            <a:r>
              <a:rPr lang="en-US" sz="1400" b="1" spc="-10" dirty="0" smtClean="0">
                <a:solidFill>
                  <a:srgbClr val="004A81"/>
                </a:solidFill>
                <a:latin typeface="Arial" pitchFamily="34" charset="0"/>
                <a:cs typeface="Arial" pitchFamily="34" charset="0"/>
              </a:rPr>
              <a:t> de </a:t>
            </a:r>
            <a:r>
              <a:rPr lang="en-US" sz="1400" b="1" spc="-10" dirty="0" err="1" smtClean="0">
                <a:solidFill>
                  <a:srgbClr val="004A81"/>
                </a:solidFill>
                <a:latin typeface="Arial" pitchFamily="34" charset="0"/>
                <a:cs typeface="Arial" pitchFamily="34" charset="0"/>
              </a:rPr>
              <a:t>olores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detectas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sudor</a:t>
            </a:r>
            <a:r>
              <a:rPr lang="en-US" sz="1400" b="1" spc="-10" dirty="0" smtClean="0">
                <a:solidFill>
                  <a:srgbClr val="004A81"/>
                </a:solidFill>
                <a:latin typeface="Arial" pitchFamily="34" charset="0"/>
                <a:cs typeface="Arial" pitchFamily="34" charset="0"/>
              </a:rPr>
              <a:t>, comida, perfume?</a:t>
            </a:r>
          </a:p>
          <a:p>
            <a:pPr marL="14941" algn="just">
              <a:spcBef>
                <a:spcPts val="447"/>
              </a:spcBef>
            </a:pPr>
            <a:r>
              <a:rPr lang="en-US" sz="1400" spc="-10" dirty="0" smtClean="0">
                <a:solidFill>
                  <a:srgbClr val="004A81"/>
                </a:solidFill>
                <a:latin typeface="Arial" pitchFamily="34" charset="0"/>
                <a:cs typeface="Arial" pitchFamily="34" charset="0"/>
              </a:rPr>
              <a:t>-</a:t>
            </a:r>
            <a:r>
              <a:rPr lang="en-US" sz="1400" spc="-10" dirty="0" err="1" smtClean="0">
                <a:solidFill>
                  <a:srgbClr val="004A81"/>
                </a:solidFill>
                <a:latin typeface="Arial" pitchFamily="34" charset="0"/>
                <a:cs typeface="Arial" pitchFamily="34" charset="0"/>
              </a:rPr>
              <a:t>Dirige</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tu</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atención</a:t>
            </a:r>
            <a:r>
              <a:rPr lang="en-US" sz="1400" spc="-10" dirty="0" smtClean="0">
                <a:solidFill>
                  <a:srgbClr val="004A81"/>
                </a:solidFill>
                <a:latin typeface="Arial" pitchFamily="34" charset="0"/>
                <a:cs typeface="Arial" pitchFamily="34" charset="0"/>
              </a:rPr>
              <a:t> a la </a:t>
            </a:r>
            <a:r>
              <a:rPr lang="en-US" sz="1400" spc="-10" dirty="0" err="1" smtClean="0">
                <a:solidFill>
                  <a:srgbClr val="004A81"/>
                </a:solidFill>
                <a:latin typeface="Arial" pitchFamily="34" charset="0"/>
                <a:cs typeface="Arial" pitchFamily="34" charset="0"/>
              </a:rPr>
              <a:t>boca</a:t>
            </a:r>
            <a:r>
              <a:rPr lang="en-US" sz="1400" spc="-10" dirty="0" smtClean="0">
                <a:solidFill>
                  <a:srgbClr val="004A81"/>
                </a:solidFill>
                <a:latin typeface="Arial" pitchFamily="34" charset="0"/>
                <a:cs typeface="Arial" pitchFamily="34" charset="0"/>
              </a:rPr>
              <a:t> y lo </a:t>
            </a:r>
            <a:r>
              <a:rPr lang="en-US" sz="1400" spc="-10" dirty="0" err="1" smtClean="0">
                <a:solidFill>
                  <a:srgbClr val="004A81"/>
                </a:solidFill>
                <a:latin typeface="Arial" pitchFamily="34" charset="0"/>
                <a:cs typeface="Arial" pitchFamily="34" charset="0"/>
              </a:rPr>
              <a:t>que</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puedes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percibir</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por</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medio</a:t>
            </a:r>
            <a:r>
              <a:rPr lang="en-US" sz="1400" spc="-10" dirty="0" smtClean="0">
                <a:solidFill>
                  <a:srgbClr val="004A81"/>
                </a:solidFill>
                <a:latin typeface="Arial" pitchFamily="34" charset="0"/>
                <a:cs typeface="Arial" pitchFamily="34" charset="0"/>
              </a:rPr>
              <a:t> del gusto ¿</a:t>
            </a:r>
            <a:r>
              <a:rPr lang="en-US" sz="1400" spc="-10" dirty="0" err="1" smtClean="0">
                <a:solidFill>
                  <a:srgbClr val="004A81"/>
                </a:solidFill>
                <a:latin typeface="Arial" pitchFamily="34" charset="0"/>
                <a:cs typeface="Arial" pitchFamily="34" charset="0"/>
              </a:rPr>
              <a:t>puedes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percibir</a:t>
            </a:r>
            <a:r>
              <a:rPr lang="en-US" sz="1400" spc="-10" dirty="0" smtClean="0">
                <a:solidFill>
                  <a:srgbClr val="004A81"/>
                </a:solidFill>
                <a:latin typeface="Arial" pitchFamily="34" charset="0"/>
                <a:cs typeface="Arial" pitchFamily="34" charset="0"/>
              </a:rPr>
              <a:t> los </a:t>
            </a:r>
            <a:r>
              <a:rPr lang="en-US" sz="1400" spc="-10" dirty="0" err="1" smtClean="0">
                <a:solidFill>
                  <a:srgbClr val="004A81"/>
                </a:solidFill>
                <a:latin typeface="Arial" pitchFamily="34" charset="0"/>
                <a:cs typeface="Arial" pitchFamily="34" charset="0"/>
              </a:rPr>
              <a:t>sabores</a:t>
            </a:r>
            <a:r>
              <a:rPr lang="en-US" sz="1400" spc="-10" dirty="0" smtClean="0">
                <a:solidFill>
                  <a:srgbClr val="004A81"/>
                </a:solidFill>
                <a:latin typeface="Arial" pitchFamily="34" charset="0"/>
                <a:cs typeface="Arial" pitchFamily="34" charset="0"/>
              </a:rPr>
              <a:t> en </a:t>
            </a:r>
            <a:r>
              <a:rPr lang="en-US" sz="1400" spc="-10" dirty="0" err="1" smtClean="0">
                <a:solidFill>
                  <a:srgbClr val="004A81"/>
                </a:solidFill>
                <a:latin typeface="Arial" pitchFamily="34" charset="0"/>
                <a:cs typeface="Arial" pitchFamily="34" charset="0"/>
              </a:rPr>
              <a:t>tu</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boca</a:t>
            </a:r>
            <a:r>
              <a:rPr lang="en-US" sz="1400" spc="-10" dirty="0" smtClean="0">
                <a:solidFill>
                  <a:srgbClr val="004A81"/>
                </a:solidFill>
                <a:latin typeface="Arial" pitchFamily="34" charset="0"/>
                <a:cs typeface="Arial" pitchFamily="34" charset="0"/>
              </a:rPr>
              <a:t>?</a:t>
            </a:r>
          </a:p>
          <a:p>
            <a:pPr marL="14941" algn="just">
              <a:spcBef>
                <a:spcPts val="447"/>
              </a:spcBef>
            </a:pPr>
            <a:r>
              <a:rPr lang="en-US" sz="1400" b="1" spc="-10" dirty="0" smtClean="0">
                <a:solidFill>
                  <a:srgbClr val="004A81"/>
                </a:solidFill>
                <a:latin typeface="Arial" pitchFamily="34" charset="0"/>
                <a:cs typeface="Arial" pitchFamily="34" charset="0"/>
              </a:rPr>
              <a:t>-</a:t>
            </a:r>
            <a:r>
              <a:rPr lang="en-US" sz="1400" b="1" spc="-10" dirty="0" err="1" smtClean="0">
                <a:solidFill>
                  <a:srgbClr val="004A81"/>
                </a:solidFill>
                <a:latin typeface="Arial" pitchFamily="34" charset="0"/>
                <a:cs typeface="Arial" pitchFamily="34" charset="0"/>
              </a:rPr>
              <a:t>Coloca</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ahora</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tu</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atención</a:t>
            </a:r>
            <a:r>
              <a:rPr lang="en-US" sz="1400" b="1" spc="-10" dirty="0" smtClean="0">
                <a:solidFill>
                  <a:srgbClr val="004A81"/>
                </a:solidFill>
                <a:latin typeface="Arial" pitchFamily="34" charset="0"/>
                <a:cs typeface="Arial" pitchFamily="34" charset="0"/>
              </a:rPr>
              <a:t> en las </a:t>
            </a:r>
            <a:r>
              <a:rPr lang="en-US" sz="1400" b="1" spc="-10" dirty="0" err="1" smtClean="0">
                <a:solidFill>
                  <a:srgbClr val="004A81"/>
                </a:solidFill>
                <a:latin typeface="Arial" pitchFamily="34" charset="0"/>
                <a:cs typeface="Arial" pitchFamily="34" charset="0"/>
              </a:rPr>
              <a:t>sensaciones</a:t>
            </a:r>
            <a:r>
              <a:rPr lang="en-US" sz="1400" b="1" spc="-10" dirty="0" smtClean="0">
                <a:solidFill>
                  <a:srgbClr val="004A81"/>
                </a:solidFill>
                <a:latin typeface="Arial" pitchFamily="34" charset="0"/>
                <a:cs typeface="Arial" pitchFamily="34" charset="0"/>
              </a:rPr>
              <a:t> del </a:t>
            </a:r>
            <a:r>
              <a:rPr lang="en-US" sz="1400" b="1" spc="-10" dirty="0" err="1" smtClean="0">
                <a:solidFill>
                  <a:srgbClr val="004A81"/>
                </a:solidFill>
                <a:latin typeface="Arial" pitchFamily="34" charset="0"/>
                <a:cs typeface="Arial" pitchFamily="34" charset="0"/>
              </a:rPr>
              <a:t>cuerpo</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Trata</a:t>
            </a:r>
            <a:r>
              <a:rPr lang="en-US" sz="1400" b="1" spc="-10" dirty="0" smtClean="0">
                <a:solidFill>
                  <a:srgbClr val="004A81"/>
                </a:solidFill>
                <a:latin typeface="Arial" pitchFamily="34" charset="0"/>
                <a:cs typeface="Arial" pitchFamily="34" charset="0"/>
              </a:rPr>
              <a:t> de </a:t>
            </a:r>
            <a:r>
              <a:rPr lang="en-US" sz="1400" b="1" spc="-10" dirty="0" err="1" smtClean="0">
                <a:solidFill>
                  <a:srgbClr val="004A81"/>
                </a:solidFill>
                <a:latin typeface="Arial" pitchFamily="34" charset="0"/>
                <a:cs typeface="Arial" pitchFamily="34" charset="0"/>
              </a:rPr>
              <a:t>notar</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algún</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cambio</a:t>
            </a:r>
            <a:r>
              <a:rPr lang="en-US" sz="1400" b="1" spc="-10" dirty="0" smtClean="0">
                <a:solidFill>
                  <a:srgbClr val="004A81"/>
                </a:solidFill>
                <a:latin typeface="Arial" pitchFamily="34" charset="0"/>
                <a:cs typeface="Arial" pitchFamily="34" charset="0"/>
              </a:rPr>
              <a:t> de </a:t>
            </a:r>
            <a:r>
              <a:rPr lang="en-US" sz="1400" b="1" spc="-10" dirty="0" err="1" smtClean="0">
                <a:solidFill>
                  <a:srgbClr val="004A81"/>
                </a:solidFill>
                <a:latin typeface="Arial" pitchFamily="34" charset="0"/>
                <a:cs typeface="Arial" pitchFamily="34" charset="0"/>
              </a:rPr>
              <a:t>temperatura</a:t>
            </a:r>
            <a:r>
              <a:rPr lang="en-US" sz="1400" b="1" spc="-10" dirty="0" smtClean="0">
                <a:solidFill>
                  <a:srgbClr val="004A81"/>
                </a:solidFill>
                <a:latin typeface="Arial" pitchFamily="34" charset="0"/>
                <a:cs typeface="Arial" pitchFamily="34" charset="0"/>
              </a:rPr>
              <a:t> en la </a:t>
            </a:r>
            <a:r>
              <a:rPr lang="en-US" sz="1400" b="1" spc="-10" dirty="0" err="1" smtClean="0">
                <a:solidFill>
                  <a:srgbClr val="004A81"/>
                </a:solidFill>
                <a:latin typeface="Arial" pitchFamily="34" charset="0"/>
                <a:cs typeface="Arial" pitchFamily="34" charset="0"/>
              </a:rPr>
              <a:t>cara</a:t>
            </a:r>
            <a:r>
              <a:rPr lang="en-US" sz="1400" b="1" spc="-10" dirty="0" smtClean="0">
                <a:solidFill>
                  <a:srgbClr val="004A81"/>
                </a:solidFill>
                <a:latin typeface="Arial" pitchFamily="34" charset="0"/>
                <a:cs typeface="Arial" pitchFamily="34" charset="0"/>
              </a:rPr>
              <a:t> o en el </a:t>
            </a:r>
            <a:r>
              <a:rPr lang="en-US" sz="1400" b="1" spc="-10" dirty="0" err="1" smtClean="0">
                <a:solidFill>
                  <a:srgbClr val="004A81"/>
                </a:solidFill>
                <a:latin typeface="Arial" pitchFamily="34" charset="0"/>
                <a:cs typeface="Arial" pitchFamily="34" charset="0"/>
              </a:rPr>
              <a:t>latir</a:t>
            </a:r>
            <a:r>
              <a:rPr lang="en-US" sz="1400" b="1" spc="-10" dirty="0" smtClean="0">
                <a:solidFill>
                  <a:srgbClr val="004A81"/>
                </a:solidFill>
                <a:latin typeface="Arial" pitchFamily="34" charset="0"/>
                <a:cs typeface="Arial" pitchFamily="34" charset="0"/>
              </a:rPr>
              <a:t> de </a:t>
            </a:r>
            <a:r>
              <a:rPr lang="en-US" sz="1400" b="1" spc="-10" dirty="0" err="1" smtClean="0">
                <a:solidFill>
                  <a:srgbClr val="004A81"/>
                </a:solidFill>
                <a:latin typeface="Arial" pitchFamily="34" charset="0"/>
                <a:cs typeface="Arial" pitchFamily="34" charset="0"/>
              </a:rPr>
              <a:t>tu</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corazón</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puedes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sentir</a:t>
            </a:r>
            <a:r>
              <a:rPr lang="en-US" sz="1400" b="1" spc="-10" dirty="0" smtClean="0">
                <a:solidFill>
                  <a:srgbClr val="004A81"/>
                </a:solidFill>
                <a:latin typeface="Arial" pitchFamily="34" charset="0"/>
                <a:cs typeface="Arial" pitchFamily="34" charset="0"/>
              </a:rPr>
              <a:t> los </a:t>
            </a:r>
            <a:r>
              <a:rPr lang="en-US" sz="1400" b="1" spc="-10" dirty="0" err="1" smtClean="0">
                <a:solidFill>
                  <a:srgbClr val="004A81"/>
                </a:solidFill>
                <a:latin typeface="Arial" pitchFamily="34" charset="0"/>
                <a:cs typeface="Arial" pitchFamily="34" charset="0"/>
              </a:rPr>
              <a:t>dedos</a:t>
            </a:r>
            <a:r>
              <a:rPr lang="en-US" sz="1400" b="1" spc="-10" dirty="0" smtClean="0">
                <a:solidFill>
                  <a:srgbClr val="004A81"/>
                </a:solidFill>
                <a:latin typeface="Arial" pitchFamily="34" charset="0"/>
                <a:cs typeface="Arial" pitchFamily="34" charset="0"/>
              </a:rPr>
              <a:t> de los pies? ¿</a:t>
            </a:r>
            <a:r>
              <a:rPr lang="en-US" sz="1400" b="1" spc="-10" dirty="0" err="1" smtClean="0">
                <a:solidFill>
                  <a:srgbClr val="004A81"/>
                </a:solidFill>
                <a:latin typeface="Arial" pitchFamily="34" charset="0"/>
                <a:cs typeface="Arial" pitchFamily="34" charset="0"/>
              </a:rPr>
              <a:t>puedes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sentir</a:t>
            </a:r>
            <a:r>
              <a:rPr lang="en-US" sz="1400" b="1" spc="-10" dirty="0" smtClean="0">
                <a:solidFill>
                  <a:srgbClr val="004A81"/>
                </a:solidFill>
                <a:latin typeface="Arial" pitchFamily="34" charset="0"/>
                <a:cs typeface="Arial" pitchFamily="34" charset="0"/>
              </a:rPr>
              <a:t> las </a:t>
            </a:r>
            <a:r>
              <a:rPr lang="en-US" sz="1400" b="1" spc="-10" dirty="0" err="1" smtClean="0">
                <a:solidFill>
                  <a:srgbClr val="004A81"/>
                </a:solidFill>
                <a:latin typeface="Arial" pitchFamily="34" charset="0"/>
                <a:cs typeface="Arial" pitchFamily="34" charset="0"/>
              </a:rPr>
              <a:t>palmas</a:t>
            </a:r>
            <a:r>
              <a:rPr lang="en-US" sz="1400" b="1" spc="-10" dirty="0" smtClean="0">
                <a:solidFill>
                  <a:srgbClr val="004A81"/>
                </a:solidFill>
                <a:latin typeface="Arial" pitchFamily="34" charset="0"/>
                <a:cs typeface="Arial" pitchFamily="34" charset="0"/>
              </a:rPr>
              <a:t> de las </a:t>
            </a:r>
            <a:r>
              <a:rPr lang="en-US" sz="1400" b="1" spc="-10" dirty="0" err="1" smtClean="0">
                <a:solidFill>
                  <a:srgbClr val="004A81"/>
                </a:solidFill>
                <a:latin typeface="Arial" pitchFamily="34" charset="0"/>
                <a:cs typeface="Arial" pitchFamily="34" charset="0"/>
              </a:rPr>
              <a:t>manos</a:t>
            </a:r>
            <a:r>
              <a:rPr lang="en-US" sz="1400" b="1" spc="-10" dirty="0" smtClean="0">
                <a:solidFill>
                  <a:srgbClr val="004A81"/>
                </a:solidFill>
                <a:latin typeface="Arial" pitchFamily="34" charset="0"/>
                <a:cs typeface="Arial" pitchFamily="34" charset="0"/>
              </a:rPr>
              <a:t> sin </a:t>
            </a:r>
            <a:r>
              <a:rPr lang="en-US" sz="1400" b="1" spc="-10" dirty="0" err="1" smtClean="0">
                <a:solidFill>
                  <a:srgbClr val="004A81"/>
                </a:solidFill>
                <a:latin typeface="Arial" pitchFamily="34" charset="0"/>
                <a:cs typeface="Arial" pitchFamily="34" charset="0"/>
              </a:rPr>
              <a:t>voltear</a:t>
            </a:r>
            <a:r>
              <a:rPr lang="en-US" sz="1400" b="1" spc="-10" dirty="0" smtClean="0">
                <a:solidFill>
                  <a:srgbClr val="004A81"/>
                </a:solidFill>
                <a:latin typeface="Arial" pitchFamily="34" charset="0"/>
                <a:cs typeface="Arial" pitchFamily="34" charset="0"/>
              </a:rPr>
              <a:t> a </a:t>
            </a:r>
            <a:r>
              <a:rPr lang="en-US" sz="1400" b="1" spc="-10" dirty="0" err="1" smtClean="0">
                <a:solidFill>
                  <a:srgbClr val="004A81"/>
                </a:solidFill>
                <a:latin typeface="Arial" pitchFamily="34" charset="0"/>
                <a:cs typeface="Arial" pitchFamily="34" charset="0"/>
              </a:rPr>
              <a:t>verlas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Suelta</a:t>
            </a:r>
            <a:r>
              <a:rPr lang="en-US" sz="1400" b="1" spc="-10" dirty="0" smtClean="0">
                <a:solidFill>
                  <a:srgbClr val="004A81"/>
                </a:solidFill>
                <a:latin typeface="Arial" pitchFamily="34" charset="0"/>
                <a:cs typeface="Arial" pitchFamily="34" charset="0"/>
              </a:rPr>
              <a:t> las </a:t>
            </a:r>
            <a:r>
              <a:rPr lang="en-US" sz="1400" b="1" spc="-10" dirty="0" err="1" smtClean="0">
                <a:solidFill>
                  <a:srgbClr val="004A81"/>
                </a:solidFill>
                <a:latin typeface="Arial" pitchFamily="34" charset="0"/>
                <a:cs typeface="Arial" pitchFamily="34" charset="0"/>
              </a:rPr>
              <a:t>sensaciones</a:t>
            </a:r>
            <a:r>
              <a:rPr lang="en-US" sz="1400" b="1" spc="-10" dirty="0" smtClean="0">
                <a:solidFill>
                  <a:srgbClr val="004A81"/>
                </a:solidFill>
                <a:latin typeface="Arial" pitchFamily="34" charset="0"/>
                <a:cs typeface="Arial" pitchFamily="34" charset="0"/>
              </a:rPr>
              <a:t> del </a:t>
            </a:r>
            <a:r>
              <a:rPr lang="en-US" sz="1400" b="1" spc="-10" dirty="0" err="1" smtClean="0">
                <a:solidFill>
                  <a:srgbClr val="004A81"/>
                </a:solidFill>
                <a:latin typeface="Arial" pitchFamily="34" charset="0"/>
                <a:cs typeface="Arial" pitchFamily="34" charset="0"/>
              </a:rPr>
              <a:t>cuerpo</a:t>
            </a:r>
            <a:r>
              <a:rPr lang="en-US" sz="1400" b="1" spc="-10" dirty="0" smtClean="0">
                <a:solidFill>
                  <a:srgbClr val="004A81"/>
                </a:solidFill>
                <a:latin typeface="Arial" pitchFamily="34" charset="0"/>
                <a:cs typeface="Arial" pitchFamily="34" charset="0"/>
              </a:rPr>
              <a:t>.</a:t>
            </a:r>
          </a:p>
          <a:p>
            <a:pPr marL="14941" algn="just">
              <a:spcBef>
                <a:spcPts val="447"/>
              </a:spcBef>
            </a:pPr>
            <a:r>
              <a:rPr lang="en-US" sz="1400" spc="-10" dirty="0" smtClean="0">
                <a:solidFill>
                  <a:srgbClr val="004A81"/>
                </a:solidFill>
                <a:latin typeface="Arial" pitchFamily="34" charset="0"/>
                <a:cs typeface="Arial" pitchFamily="34" charset="0"/>
              </a:rPr>
              <a:t>-Por </a:t>
            </a:r>
            <a:r>
              <a:rPr lang="en-US" sz="1400" spc="-10" dirty="0" err="1" smtClean="0">
                <a:solidFill>
                  <a:srgbClr val="004A81"/>
                </a:solidFill>
                <a:latin typeface="Arial" pitchFamily="34" charset="0"/>
                <a:cs typeface="Arial" pitchFamily="34" charset="0"/>
              </a:rPr>
              <a:t>último</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abre</a:t>
            </a:r>
            <a:r>
              <a:rPr lang="en-US" sz="1400" spc="-10" dirty="0" smtClean="0">
                <a:solidFill>
                  <a:srgbClr val="004A81"/>
                </a:solidFill>
                <a:latin typeface="Arial" pitchFamily="34" charset="0"/>
                <a:cs typeface="Arial" pitchFamily="34" charset="0"/>
              </a:rPr>
              <a:t> los </a:t>
            </a:r>
            <a:r>
              <a:rPr lang="en-US" sz="1400" spc="-10" dirty="0" err="1" smtClean="0">
                <a:solidFill>
                  <a:srgbClr val="004A81"/>
                </a:solidFill>
                <a:latin typeface="Arial" pitchFamily="34" charset="0"/>
                <a:cs typeface="Arial" pitchFamily="34" charset="0"/>
              </a:rPr>
              <a:t>ojos</a:t>
            </a:r>
            <a:r>
              <a:rPr lang="en-US" sz="1400" spc="-10" dirty="0" smtClean="0">
                <a:solidFill>
                  <a:srgbClr val="004A81"/>
                </a:solidFill>
                <a:latin typeface="Arial" pitchFamily="34" charset="0"/>
                <a:cs typeface="Arial" pitchFamily="34" charset="0"/>
              </a:rPr>
              <a:t> y </a:t>
            </a:r>
            <a:r>
              <a:rPr lang="en-US" sz="1400" spc="-10" dirty="0" err="1" smtClean="0">
                <a:solidFill>
                  <a:srgbClr val="004A81"/>
                </a:solidFill>
                <a:latin typeface="Arial" pitchFamily="34" charset="0"/>
                <a:cs typeface="Arial" pitchFamily="34" charset="0"/>
              </a:rPr>
              <a:t>observa</a:t>
            </a:r>
            <a:r>
              <a:rPr lang="en-US" sz="1400" spc="-10" dirty="0" smtClean="0">
                <a:solidFill>
                  <a:srgbClr val="004A81"/>
                </a:solidFill>
                <a:latin typeface="Arial" pitchFamily="34" charset="0"/>
                <a:cs typeface="Arial" pitchFamily="34" charset="0"/>
              </a:rPr>
              <a:t> a </a:t>
            </a:r>
            <a:r>
              <a:rPr lang="en-US" sz="1400" spc="-10" dirty="0" err="1" smtClean="0">
                <a:solidFill>
                  <a:srgbClr val="004A81"/>
                </a:solidFill>
                <a:latin typeface="Arial" pitchFamily="34" charset="0"/>
                <a:cs typeface="Arial" pitchFamily="34" charset="0"/>
              </a:rPr>
              <a:t>todas</a:t>
            </a:r>
            <a:r>
              <a:rPr lang="en-US" sz="1400" spc="-10" dirty="0" smtClean="0">
                <a:solidFill>
                  <a:srgbClr val="004A81"/>
                </a:solidFill>
                <a:latin typeface="Arial" pitchFamily="34" charset="0"/>
                <a:cs typeface="Arial" pitchFamily="34" charset="0"/>
              </a:rPr>
              <a:t> las personas y las </a:t>
            </a:r>
            <a:r>
              <a:rPr lang="en-US" sz="1400" spc="-10" dirty="0" err="1" smtClean="0">
                <a:solidFill>
                  <a:srgbClr val="004A81"/>
                </a:solidFill>
                <a:latin typeface="Arial" pitchFamily="34" charset="0"/>
                <a:cs typeface="Arial" pitchFamily="34" charset="0"/>
              </a:rPr>
              <a:t>cosas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que</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estan</a:t>
            </a:r>
            <a:r>
              <a:rPr lang="en-US" sz="1400" spc="-10" dirty="0" smtClean="0">
                <a:solidFill>
                  <a:srgbClr val="004A81"/>
                </a:solidFill>
                <a:latin typeface="Arial" pitchFamily="34" charset="0"/>
                <a:cs typeface="Arial" pitchFamily="34" charset="0"/>
              </a:rPr>
              <a:t> a </a:t>
            </a:r>
            <a:r>
              <a:rPr lang="en-US" sz="1400" spc="-10" dirty="0" err="1" smtClean="0">
                <a:solidFill>
                  <a:srgbClr val="004A81"/>
                </a:solidFill>
                <a:latin typeface="Arial" pitchFamily="34" charset="0"/>
                <a:cs typeface="Arial" pitchFamily="34" charset="0"/>
              </a:rPr>
              <a:t>tu</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alrededor</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todo</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aquello</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que</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hace</a:t>
            </a:r>
            <a:r>
              <a:rPr lang="en-US" sz="1400" spc="-10" dirty="0" smtClean="0">
                <a:solidFill>
                  <a:srgbClr val="004A81"/>
                </a:solidFill>
                <a:latin typeface="Arial" pitchFamily="34" charset="0"/>
                <a:cs typeface="Arial" pitchFamily="34" charset="0"/>
              </a:rPr>
              <a:t> un </a:t>
            </a:r>
            <a:r>
              <a:rPr lang="en-US" sz="1400" spc="-10" dirty="0" err="1" smtClean="0">
                <a:solidFill>
                  <a:srgbClr val="004A81"/>
                </a:solidFill>
                <a:latin typeface="Arial" pitchFamily="34" charset="0"/>
                <a:cs typeface="Arial" pitchFamily="34" charset="0"/>
              </a:rPr>
              <a:t>momento</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percibias</a:t>
            </a:r>
            <a:r>
              <a:rPr lang="en-US" sz="1400" spc="-10" dirty="0" smtClean="0">
                <a:solidFill>
                  <a:srgbClr val="004A81"/>
                </a:solidFill>
                <a:latin typeface="Arial" pitchFamily="34" charset="0"/>
                <a:cs typeface="Arial" pitchFamily="34" charset="0"/>
              </a:rPr>
              <a:t> con los </a:t>
            </a:r>
            <a:r>
              <a:rPr lang="en-US" sz="1400" spc="-10" dirty="0" err="1" smtClean="0">
                <a:solidFill>
                  <a:srgbClr val="004A81"/>
                </a:solidFill>
                <a:latin typeface="Arial" pitchFamily="34" charset="0"/>
                <a:cs typeface="Arial" pitchFamily="34" charset="0"/>
              </a:rPr>
              <a:t>otros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sentidos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Pon</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atención</a:t>
            </a:r>
            <a:r>
              <a:rPr lang="en-US" sz="1400" spc="-10" dirty="0" smtClean="0">
                <a:solidFill>
                  <a:srgbClr val="004A81"/>
                </a:solidFill>
                <a:latin typeface="Arial" pitchFamily="34" charset="0"/>
                <a:cs typeface="Arial" pitchFamily="34" charset="0"/>
              </a:rPr>
              <a:t> a los </a:t>
            </a:r>
            <a:r>
              <a:rPr lang="en-US" sz="1400" spc="-10" dirty="0" err="1" smtClean="0">
                <a:solidFill>
                  <a:srgbClr val="004A81"/>
                </a:solidFill>
                <a:latin typeface="Arial" pitchFamily="34" charset="0"/>
                <a:cs typeface="Arial" pitchFamily="34" charset="0"/>
              </a:rPr>
              <a:t>pequeños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detalles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que</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resaltan</a:t>
            </a:r>
            <a:r>
              <a:rPr lang="en-US" sz="1400" spc="-10" dirty="0" smtClean="0">
                <a:solidFill>
                  <a:srgbClr val="004A81"/>
                </a:solidFill>
                <a:latin typeface="Arial" pitchFamily="34" charset="0"/>
                <a:cs typeface="Arial" pitchFamily="34" charset="0"/>
              </a:rPr>
              <a:t> a </a:t>
            </a:r>
            <a:r>
              <a:rPr lang="en-US" sz="1400" spc="-10" dirty="0" err="1" smtClean="0">
                <a:solidFill>
                  <a:srgbClr val="004A81"/>
                </a:solidFill>
                <a:latin typeface="Arial" pitchFamily="34" charset="0"/>
                <a:cs typeface="Arial" pitchFamily="34" charset="0"/>
              </a:rPr>
              <a:t>partir</a:t>
            </a:r>
            <a:r>
              <a:rPr lang="en-US" sz="1400" spc="-10" dirty="0" smtClean="0">
                <a:solidFill>
                  <a:srgbClr val="004A81"/>
                </a:solidFill>
                <a:latin typeface="Arial" pitchFamily="34" charset="0"/>
                <a:cs typeface="Arial" pitchFamily="34" charset="0"/>
              </a:rPr>
              <a:t> de la forma y los </a:t>
            </a:r>
            <a:r>
              <a:rPr lang="en-US" sz="1400" spc="-10" dirty="0" err="1" smtClean="0">
                <a:solidFill>
                  <a:srgbClr val="004A81"/>
                </a:solidFill>
                <a:latin typeface="Arial" pitchFamily="34" charset="0"/>
                <a:cs typeface="Arial" pitchFamily="34" charset="0"/>
              </a:rPr>
              <a:t>colores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Suelta</a:t>
            </a:r>
            <a:r>
              <a:rPr lang="en-US" sz="1400" spc="-10" dirty="0" smtClean="0">
                <a:solidFill>
                  <a:srgbClr val="004A81"/>
                </a:solidFill>
                <a:latin typeface="Arial" pitchFamily="34" charset="0"/>
                <a:cs typeface="Arial" pitchFamily="34" charset="0"/>
              </a:rPr>
              <a:t> las </a:t>
            </a:r>
            <a:r>
              <a:rPr lang="en-US" sz="1400" spc="-10" dirty="0" err="1" smtClean="0">
                <a:solidFill>
                  <a:srgbClr val="004A81"/>
                </a:solidFill>
                <a:latin typeface="Arial" pitchFamily="34" charset="0"/>
                <a:cs typeface="Arial" pitchFamily="34" charset="0"/>
              </a:rPr>
              <a:t>imágenes</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visuales</a:t>
            </a:r>
            <a:r>
              <a:rPr lang="en-US" sz="1400" spc="-10" dirty="0" smtClean="0">
                <a:solidFill>
                  <a:srgbClr val="004A81"/>
                </a:solidFill>
                <a:latin typeface="Arial" pitchFamily="34" charset="0"/>
                <a:cs typeface="Arial" pitchFamily="34" charset="0"/>
              </a:rPr>
              <a:t>.</a:t>
            </a:r>
          </a:p>
          <a:p>
            <a:pPr marL="14941" algn="just">
              <a:spcBef>
                <a:spcPts val="447"/>
              </a:spcBef>
            </a:pPr>
            <a:r>
              <a:rPr lang="en-US" sz="1400" b="1" spc="-10" dirty="0" smtClean="0">
                <a:solidFill>
                  <a:srgbClr val="004A81"/>
                </a:solidFill>
                <a:latin typeface="Arial" pitchFamily="34" charset="0"/>
                <a:cs typeface="Arial" pitchFamily="34" charset="0"/>
              </a:rPr>
              <a:t>-</a:t>
            </a:r>
            <a:r>
              <a:rPr lang="en-US" sz="1400" b="1" spc="-10" dirty="0" err="1" smtClean="0">
                <a:solidFill>
                  <a:srgbClr val="004A81"/>
                </a:solidFill>
                <a:latin typeface="Arial" pitchFamily="34" charset="0"/>
                <a:cs typeface="Arial" pitchFamily="34" charset="0"/>
              </a:rPr>
              <a:t>Ahora</a:t>
            </a:r>
            <a:r>
              <a:rPr lang="en-US" sz="1400" b="1" spc="-10" dirty="0" smtClean="0">
                <a:solidFill>
                  <a:srgbClr val="004A81"/>
                </a:solidFill>
                <a:latin typeface="Arial" pitchFamily="34" charset="0"/>
                <a:cs typeface="Arial" pitchFamily="34" charset="0"/>
              </a:rPr>
              <a:t>, con </a:t>
            </a:r>
            <a:r>
              <a:rPr lang="en-US" sz="1400" b="1" spc="-10" dirty="0" err="1" smtClean="0">
                <a:solidFill>
                  <a:srgbClr val="004A81"/>
                </a:solidFill>
                <a:latin typeface="Arial" pitchFamily="34" charset="0"/>
                <a:cs typeface="Arial" pitchFamily="34" charset="0"/>
              </a:rPr>
              <a:t>todos</a:t>
            </a:r>
            <a:r>
              <a:rPr lang="en-US" sz="1400" b="1" spc="-10" dirty="0" smtClean="0">
                <a:solidFill>
                  <a:srgbClr val="004A81"/>
                </a:solidFill>
                <a:latin typeface="Arial" pitchFamily="34" charset="0"/>
                <a:cs typeface="Arial" pitchFamily="34" charset="0"/>
              </a:rPr>
              <a:t> los </a:t>
            </a:r>
            <a:r>
              <a:rPr lang="en-US" sz="1400" b="1" spc="-10" dirty="0" err="1" smtClean="0">
                <a:solidFill>
                  <a:srgbClr val="004A81"/>
                </a:solidFill>
                <a:latin typeface="Arial" pitchFamily="34" charset="0"/>
                <a:cs typeface="Arial" pitchFamily="34" charset="0"/>
              </a:rPr>
              <a:t>sentidos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abiertos</a:t>
            </a:r>
            <a:r>
              <a:rPr lang="en-US" sz="1400" b="1" spc="-10" dirty="0" smtClean="0">
                <a:solidFill>
                  <a:srgbClr val="004A81"/>
                </a:solidFill>
                <a:latin typeface="Arial" pitchFamily="34" charset="0"/>
                <a:cs typeface="Arial" pitchFamily="34" charset="0"/>
              </a:rPr>
              <a:t>, haste </a:t>
            </a:r>
            <a:r>
              <a:rPr lang="en-US" sz="1400" b="1" spc="-10" dirty="0" err="1" smtClean="0">
                <a:solidFill>
                  <a:srgbClr val="004A81"/>
                </a:solidFill>
                <a:latin typeface="Arial" pitchFamily="34" charset="0"/>
                <a:cs typeface="Arial" pitchFamily="34" charset="0"/>
              </a:rPr>
              <a:t>consciente</a:t>
            </a:r>
            <a:r>
              <a:rPr lang="en-US" sz="1400" b="1" spc="-10" dirty="0" smtClean="0">
                <a:solidFill>
                  <a:srgbClr val="004A81"/>
                </a:solidFill>
                <a:latin typeface="Arial" pitchFamily="34" charset="0"/>
                <a:cs typeface="Arial" pitchFamily="34" charset="0"/>
              </a:rPr>
              <a:t> de </a:t>
            </a:r>
            <a:r>
              <a:rPr lang="en-US" sz="1400" b="1" spc="-10" dirty="0" err="1" smtClean="0">
                <a:solidFill>
                  <a:srgbClr val="004A81"/>
                </a:solidFill>
                <a:latin typeface="Arial" pitchFamily="34" charset="0"/>
                <a:cs typeface="Arial" pitchFamily="34" charset="0"/>
              </a:rPr>
              <a:t>cómo</a:t>
            </a:r>
            <a:r>
              <a:rPr lang="en-US" sz="1400" b="1" spc="-10" dirty="0" smtClean="0">
                <a:solidFill>
                  <a:srgbClr val="004A81"/>
                </a:solidFill>
                <a:latin typeface="Arial" pitchFamily="34" charset="0"/>
                <a:cs typeface="Arial" pitchFamily="34" charset="0"/>
              </a:rPr>
              <a:t> las </a:t>
            </a:r>
            <a:r>
              <a:rPr lang="en-US" sz="1400" b="1" spc="-10" dirty="0" err="1" smtClean="0">
                <a:solidFill>
                  <a:srgbClr val="004A81"/>
                </a:solidFill>
                <a:latin typeface="Arial" pitchFamily="34" charset="0"/>
                <a:cs typeface="Arial" pitchFamily="34" charset="0"/>
              </a:rPr>
              <a:t>cosas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cambian</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sonidos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aparecen</a:t>
            </a:r>
            <a:r>
              <a:rPr lang="en-US" sz="1400" b="1" spc="-10" dirty="0" smtClean="0">
                <a:solidFill>
                  <a:srgbClr val="004A81"/>
                </a:solidFill>
                <a:latin typeface="Arial" pitchFamily="34" charset="0"/>
                <a:cs typeface="Arial" pitchFamily="34" charset="0"/>
              </a:rPr>
              <a:t> y </a:t>
            </a:r>
            <a:r>
              <a:rPr lang="en-US" sz="1400" b="1" spc="-10" dirty="0" err="1" smtClean="0">
                <a:solidFill>
                  <a:srgbClr val="004A81"/>
                </a:solidFill>
                <a:latin typeface="Arial" pitchFamily="34" charset="0"/>
                <a:cs typeface="Arial" pitchFamily="34" charset="0"/>
              </a:rPr>
              <a:t>desaparecen</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todo</a:t>
            </a:r>
            <a:r>
              <a:rPr lang="en-US" sz="1400" b="1" spc="-10" dirty="0" smtClean="0">
                <a:solidFill>
                  <a:srgbClr val="004A81"/>
                </a:solidFill>
                <a:latin typeface="Arial" pitchFamily="34" charset="0"/>
                <a:cs typeface="Arial" pitchFamily="34" charset="0"/>
              </a:rPr>
              <a:t> el </a:t>
            </a:r>
            <a:r>
              <a:rPr lang="en-US" sz="1400" b="1" spc="-10" dirty="0" err="1" smtClean="0">
                <a:solidFill>
                  <a:srgbClr val="004A81"/>
                </a:solidFill>
                <a:latin typeface="Arial" pitchFamily="34" charset="0"/>
                <a:cs typeface="Arial" pitchFamily="34" charset="0"/>
              </a:rPr>
              <a:t>tiempo</a:t>
            </a:r>
            <a:r>
              <a:rPr lang="en-US" sz="1400" b="1" spc="-10" dirty="0" smtClean="0">
                <a:solidFill>
                  <a:srgbClr val="004A81"/>
                </a:solidFill>
                <a:latin typeface="Arial" pitchFamily="34" charset="0"/>
                <a:cs typeface="Arial" pitchFamily="34" charset="0"/>
              </a:rPr>
              <a:t>, la </a:t>
            </a:r>
            <a:r>
              <a:rPr lang="en-US" sz="1400" b="1" spc="-10" dirty="0" err="1" smtClean="0">
                <a:solidFill>
                  <a:srgbClr val="004A81"/>
                </a:solidFill>
                <a:latin typeface="Arial" pitchFamily="34" charset="0"/>
                <a:cs typeface="Arial" pitchFamily="34" charset="0"/>
              </a:rPr>
              <a:t>luz</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incrementa</a:t>
            </a:r>
            <a:r>
              <a:rPr lang="en-US" sz="1400" b="1" spc="-10" dirty="0" smtClean="0">
                <a:solidFill>
                  <a:srgbClr val="004A81"/>
                </a:solidFill>
                <a:latin typeface="Arial" pitchFamily="34" charset="0"/>
                <a:cs typeface="Arial" pitchFamily="34" charset="0"/>
              </a:rPr>
              <a:t> o se </a:t>
            </a:r>
            <a:r>
              <a:rPr lang="en-US" sz="1400" b="1" spc="-10" dirty="0" err="1" smtClean="0">
                <a:solidFill>
                  <a:srgbClr val="004A81"/>
                </a:solidFill>
                <a:latin typeface="Arial" pitchFamily="34" charset="0"/>
                <a:cs typeface="Arial" pitchFamily="34" charset="0"/>
              </a:rPr>
              <a:t>desvanece</a:t>
            </a:r>
            <a:r>
              <a:rPr lang="en-US" sz="1400" b="1" spc="-10" dirty="0" smtClean="0">
                <a:solidFill>
                  <a:srgbClr val="004A81"/>
                </a:solidFill>
                <a:latin typeface="Arial" pitchFamily="34" charset="0"/>
                <a:cs typeface="Arial" pitchFamily="34" charset="0"/>
              </a:rPr>
              <a:t>, la </a:t>
            </a:r>
            <a:r>
              <a:rPr lang="en-US" sz="1400" b="1" spc="-10" dirty="0" err="1" smtClean="0">
                <a:solidFill>
                  <a:srgbClr val="004A81"/>
                </a:solidFill>
                <a:latin typeface="Arial" pitchFamily="34" charset="0"/>
                <a:cs typeface="Arial" pitchFamily="34" charset="0"/>
              </a:rPr>
              <a:t>temperatura</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baja</a:t>
            </a:r>
            <a:r>
              <a:rPr lang="en-US" sz="1400" b="1" spc="-10" dirty="0" smtClean="0">
                <a:solidFill>
                  <a:srgbClr val="004A81"/>
                </a:solidFill>
                <a:latin typeface="Arial" pitchFamily="34" charset="0"/>
                <a:cs typeface="Arial" pitchFamily="34" charset="0"/>
              </a:rPr>
              <a:t> o </a:t>
            </a:r>
            <a:r>
              <a:rPr lang="en-US" sz="1400" b="1" spc="-10" dirty="0" err="1" smtClean="0">
                <a:solidFill>
                  <a:srgbClr val="004A81"/>
                </a:solidFill>
                <a:latin typeface="Arial" pitchFamily="34" charset="0"/>
                <a:cs typeface="Arial" pitchFamily="34" charset="0"/>
              </a:rPr>
              <a:t>aumenta</a:t>
            </a:r>
            <a:r>
              <a:rPr lang="en-US" sz="1400" b="1" spc="-10" dirty="0" smtClean="0">
                <a:solidFill>
                  <a:srgbClr val="004A81"/>
                </a:solidFill>
                <a:latin typeface="Arial" pitchFamily="34" charset="0"/>
                <a:cs typeface="Arial" pitchFamily="34" charset="0"/>
              </a:rPr>
              <a:t>, o </a:t>
            </a:r>
            <a:r>
              <a:rPr lang="en-US" sz="1400" b="1" spc="-10" dirty="0" err="1" smtClean="0">
                <a:solidFill>
                  <a:srgbClr val="004A81"/>
                </a:solidFill>
                <a:latin typeface="Arial" pitchFamily="34" charset="0"/>
                <a:cs typeface="Arial" pitchFamily="34" charset="0"/>
              </a:rPr>
              <a:t>cómo</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nuevos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alores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aparecen</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constantemente</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Fijate</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aun</a:t>
            </a:r>
            <a:r>
              <a:rPr lang="en-US" sz="1400" b="1" spc="-10" dirty="0" smtClean="0">
                <a:solidFill>
                  <a:srgbClr val="004A81"/>
                </a:solidFill>
                <a:latin typeface="Arial" pitchFamily="34" charset="0"/>
                <a:cs typeface="Arial" pitchFamily="34" charset="0"/>
              </a:rPr>
              <a:t> en los </a:t>
            </a:r>
            <a:r>
              <a:rPr lang="en-US" sz="1400" b="1" spc="-10" dirty="0" err="1" smtClean="0">
                <a:solidFill>
                  <a:srgbClr val="004A81"/>
                </a:solidFill>
                <a:latin typeface="Arial" pitchFamily="34" charset="0"/>
                <a:cs typeface="Arial" pitchFamily="34" charset="0"/>
              </a:rPr>
              <a:t>más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pequeños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cambios</a:t>
            </a:r>
            <a:r>
              <a:rPr lang="en-US" sz="1400" b="1" spc="-10" dirty="0" smtClean="0">
                <a:solidFill>
                  <a:srgbClr val="004A81"/>
                </a:solidFill>
                <a:latin typeface="Arial" pitchFamily="34" charset="0"/>
                <a:cs typeface="Arial" pitchFamily="34" charset="0"/>
              </a:rPr>
              <a:t>, en </a:t>
            </a:r>
            <a:r>
              <a:rPr lang="en-US" sz="1400" b="1" spc="-10" dirty="0" err="1" smtClean="0">
                <a:solidFill>
                  <a:srgbClr val="004A81"/>
                </a:solidFill>
                <a:latin typeface="Arial" pitchFamily="34" charset="0"/>
                <a:cs typeface="Arial" pitchFamily="34" charset="0"/>
              </a:rPr>
              <a:t>aquello</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que</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es</a:t>
            </a:r>
            <a:r>
              <a:rPr lang="en-US" sz="1400" b="1" spc="-10" dirty="0" smtClean="0">
                <a:solidFill>
                  <a:srgbClr val="004A81"/>
                </a:solidFill>
                <a:latin typeface="Arial" pitchFamily="34" charset="0"/>
                <a:cs typeface="Arial" pitchFamily="34" charset="0"/>
              </a:rPr>
              <a:t> </a:t>
            </a:r>
            <a:r>
              <a:rPr lang="en-US" sz="1400" b="1" spc="-10" dirty="0" err="1" smtClean="0">
                <a:solidFill>
                  <a:srgbClr val="004A81"/>
                </a:solidFill>
                <a:latin typeface="Arial" pitchFamily="34" charset="0"/>
                <a:cs typeface="Arial" pitchFamily="34" charset="0"/>
              </a:rPr>
              <a:t>diferente</a:t>
            </a:r>
            <a:r>
              <a:rPr lang="en-US" sz="1400" b="1" spc="-10" dirty="0" smtClean="0">
                <a:solidFill>
                  <a:srgbClr val="004A81"/>
                </a:solidFill>
                <a:latin typeface="Arial" pitchFamily="34" charset="0"/>
                <a:cs typeface="Arial" pitchFamily="34" charset="0"/>
              </a:rPr>
              <a:t>.</a:t>
            </a:r>
          </a:p>
          <a:p>
            <a:pPr marL="14941" algn="just">
              <a:spcBef>
                <a:spcPts val="447"/>
              </a:spcBef>
            </a:pPr>
            <a:r>
              <a:rPr lang="en-US" sz="1400" spc="-10" dirty="0" smtClean="0">
                <a:solidFill>
                  <a:srgbClr val="004A81"/>
                </a:solidFill>
                <a:latin typeface="Arial" pitchFamily="34" charset="0"/>
                <a:cs typeface="Arial" pitchFamily="34" charset="0"/>
              </a:rPr>
              <a:t>-</a:t>
            </a:r>
            <a:r>
              <a:rPr lang="en-US" sz="1400" spc="-10" dirty="0" err="1" smtClean="0">
                <a:solidFill>
                  <a:srgbClr val="004A81"/>
                </a:solidFill>
                <a:latin typeface="Arial" pitchFamily="34" charset="0"/>
                <a:cs typeface="Arial" pitchFamily="34" charset="0"/>
              </a:rPr>
              <a:t>Finalmente</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vuelve</a:t>
            </a:r>
            <a:r>
              <a:rPr lang="en-US" sz="1400" spc="-10" dirty="0" smtClean="0">
                <a:solidFill>
                  <a:srgbClr val="004A81"/>
                </a:solidFill>
                <a:latin typeface="Arial" pitchFamily="34" charset="0"/>
                <a:cs typeface="Arial" pitchFamily="34" charset="0"/>
              </a:rPr>
              <a:t> al </a:t>
            </a:r>
            <a:r>
              <a:rPr lang="en-US" sz="1400" spc="-10" dirty="0" err="1" smtClean="0">
                <a:solidFill>
                  <a:srgbClr val="004A81"/>
                </a:solidFill>
                <a:latin typeface="Arial" pitchFamily="34" charset="0"/>
                <a:cs typeface="Arial" pitchFamily="34" charset="0"/>
              </a:rPr>
              <a:t>momento</a:t>
            </a:r>
            <a:r>
              <a:rPr lang="en-US" sz="1400" spc="-10" dirty="0" smtClean="0">
                <a:solidFill>
                  <a:srgbClr val="004A81"/>
                </a:solidFill>
                <a:latin typeface="Arial" pitchFamily="34" charset="0"/>
                <a:cs typeface="Arial" pitchFamily="34" charset="0"/>
              </a:rPr>
              <a:t> presente de </a:t>
            </a:r>
            <a:r>
              <a:rPr lang="en-US" sz="1400" spc="-10" dirty="0" err="1" smtClean="0">
                <a:solidFill>
                  <a:srgbClr val="004A81"/>
                </a:solidFill>
                <a:latin typeface="Arial" pitchFamily="34" charset="0"/>
                <a:cs typeface="Arial" pitchFamily="34" charset="0"/>
              </a:rPr>
              <a:t>tu</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respiración</a:t>
            </a:r>
            <a:r>
              <a:rPr lang="en-US" sz="1400" spc="-10" dirty="0" smtClean="0">
                <a:solidFill>
                  <a:srgbClr val="004A81"/>
                </a:solidFill>
                <a:latin typeface="Arial" pitchFamily="34" charset="0"/>
                <a:cs typeface="Arial" pitchFamily="34" charset="0"/>
              </a:rPr>
              <a:t> y </a:t>
            </a:r>
            <a:r>
              <a:rPr lang="en-US" sz="1400" spc="-10" dirty="0" err="1" smtClean="0">
                <a:solidFill>
                  <a:srgbClr val="004A81"/>
                </a:solidFill>
                <a:latin typeface="Arial" pitchFamily="34" charset="0"/>
                <a:cs typeface="Arial" pitchFamily="34" charset="0"/>
              </a:rPr>
              <a:t>descansa</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tu</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atención</a:t>
            </a:r>
            <a:r>
              <a:rPr lang="en-US" sz="1400" spc="-10" dirty="0" smtClean="0">
                <a:solidFill>
                  <a:srgbClr val="004A81"/>
                </a:solidFill>
                <a:latin typeface="Arial" pitchFamily="34" charset="0"/>
                <a:cs typeface="Arial" pitchFamily="34" charset="0"/>
              </a:rPr>
              <a:t> en </a:t>
            </a:r>
            <a:r>
              <a:rPr lang="en-US" sz="1400" spc="-10" dirty="0" err="1" smtClean="0">
                <a:solidFill>
                  <a:srgbClr val="004A81"/>
                </a:solidFill>
                <a:latin typeface="Arial" pitchFamily="34" charset="0"/>
                <a:cs typeface="Arial" pitchFamily="34" charset="0"/>
              </a:rPr>
              <a:t>ella</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Suelta</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todo</a:t>
            </a:r>
            <a:r>
              <a:rPr lang="en-US" sz="1400" spc="-10" dirty="0" smtClean="0">
                <a:solidFill>
                  <a:srgbClr val="004A81"/>
                </a:solidFill>
                <a:latin typeface="Arial" pitchFamily="34" charset="0"/>
                <a:cs typeface="Arial" pitchFamily="34" charset="0"/>
              </a:rPr>
              <a:t> </a:t>
            </a:r>
            <a:r>
              <a:rPr lang="en-US" sz="1400" spc="-10" dirty="0" err="1" smtClean="0">
                <a:solidFill>
                  <a:srgbClr val="004A81"/>
                </a:solidFill>
                <a:latin typeface="Arial" pitchFamily="34" charset="0"/>
                <a:cs typeface="Arial" pitchFamily="34" charset="0"/>
              </a:rPr>
              <a:t>esfuerzo</a:t>
            </a:r>
            <a:r>
              <a:rPr lang="en-US" sz="1400" spc="-10" dirty="0" smtClean="0">
                <a:solidFill>
                  <a:srgbClr val="004A81"/>
                </a:solidFill>
                <a:latin typeface="Arial" pitchFamily="34" charset="0"/>
                <a:cs typeface="Arial" pitchFamily="34" charset="0"/>
              </a:rPr>
              <a:t> y </a:t>
            </a:r>
            <a:r>
              <a:rPr lang="en-US" sz="1400" spc="-10" dirty="0" err="1" smtClean="0">
                <a:solidFill>
                  <a:srgbClr val="004A81"/>
                </a:solidFill>
                <a:latin typeface="Arial" pitchFamily="34" charset="0"/>
                <a:cs typeface="Arial" pitchFamily="34" charset="0"/>
              </a:rPr>
              <a:t>concluye</a:t>
            </a:r>
            <a:r>
              <a:rPr lang="en-US" sz="1400" spc="-10" dirty="0" smtClean="0">
                <a:solidFill>
                  <a:srgbClr val="004A81"/>
                </a:solidFill>
                <a:latin typeface="Arial" pitchFamily="34" charset="0"/>
                <a:cs typeface="Arial" pitchFamily="34" charset="0"/>
              </a:rPr>
              <a:t> la </a:t>
            </a:r>
            <a:r>
              <a:rPr lang="en-US" sz="1400" spc="-10" dirty="0" err="1" smtClean="0">
                <a:solidFill>
                  <a:srgbClr val="004A81"/>
                </a:solidFill>
                <a:latin typeface="Arial" pitchFamily="34" charset="0"/>
                <a:cs typeface="Arial" pitchFamily="34" charset="0"/>
              </a:rPr>
              <a:t>actividad</a:t>
            </a:r>
            <a:r>
              <a:rPr lang="en-US" sz="1400" spc="-10" dirty="0" smtClean="0">
                <a:solidFill>
                  <a:srgbClr val="004A81"/>
                </a:solidFill>
                <a:latin typeface="Arial" pitchFamily="34" charset="0"/>
                <a:cs typeface="Arial" pitchFamily="34" charset="0"/>
              </a:rPr>
              <a:t>.</a:t>
            </a:r>
          </a:p>
          <a:p>
            <a:pPr marL="14941">
              <a:spcBef>
                <a:spcPts val="447"/>
              </a:spcBef>
            </a:pPr>
            <a:endParaRPr lang="en-US" sz="1800" spc="-10" dirty="0">
              <a:solidFill>
                <a:srgbClr val="004A81"/>
              </a:solidFill>
              <a:latin typeface="Arial" pitchFamily="34" charset="0"/>
              <a:cs typeface="Arial" pitchFamily="34" charset="0"/>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Tree>
    <p:extLst>
      <p:ext uri="{BB962C8B-B14F-4D97-AF65-F5344CB8AC3E}">
        <p14:creationId xmlns="" xmlns:p14="http://schemas.microsoft.com/office/powerpoint/2010/main" val="26512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0" y="196870"/>
            <a:ext cx="8991600" cy="6494085"/>
          </a:xfrm>
          <a:prstGeom prst="rect">
            <a:avLst/>
          </a:prstGeom>
        </p:spPr>
        <p:txBody>
          <a:bodyPr wrap="square">
            <a:spAutoFit/>
          </a:bodyPr>
          <a:lstStyle/>
          <a:p>
            <a:pPr marL="14941" algn="ctr">
              <a:spcBef>
                <a:spcPts val="447"/>
              </a:spcBef>
            </a:pPr>
            <a:r>
              <a:rPr lang="en-US" sz="4000" b="1" spc="-5" dirty="0">
                <a:solidFill>
                  <a:srgbClr val="004A81"/>
                </a:solidFill>
                <a:latin typeface="Soberana Sans"/>
                <a:cs typeface="Soberana Sans"/>
              </a:rPr>
              <a:t>Actividad </a:t>
            </a:r>
            <a:r>
              <a:rPr lang="en-US" sz="4000" b="1" dirty="0">
                <a:solidFill>
                  <a:srgbClr val="004A81"/>
                </a:solidFill>
                <a:latin typeface="Soberana Sans"/>
                <a:cs typeface="Soberana Sans"/>
              </a:rPr>
              <a:t>2.</a:t>
            </a:r>
            <a:endParaRPr lang="en-US" sz="4000" spc="-10" dirty="0">
              <a:solidFill>
                <a:srgbClr val="004A81"/>
              </a:solidFill>
              <a:latin typeface="Soberana Sans"/>
              <a:cs typeface="Soberana Sans"/>
            </a:endParaRPr>
          </a:p>
          <a:p>
            <a:endParaRPr lang="en-US" sz="1200" dirty="0">
              <a:latin typeface="Soberana Sans" panose="02000000000000000000" pitchFamily="2" charset="77"/>
            </a:endParaRPr>
          </a:p>
          <a:p>
            <a:pPr algn="just"/>
            <a:r>
              <a:rPr lang="es-MX" sz="2400" b="1" dirty="0" smtClean="0"/>
              <a:t>Pídeles que en grupos de tres personas contesten las siguientes preguntas.</a:t>
            </a:r>
          </a:p>
          <a:p>
            <a:pPr algn="just"/>
            <a:r>
              <a:rPr lang="es-MX" sz="2000" dirty="0" smtClean="0"/>
              <a:t>I. ¿Cuáles de los estímulos de los sentidos (es decir, sonidos, olores, sabores, sensaciones, formas y colores) les costó más trabajo identificar?___________________________________________________________ </a:t>
            </a:r>
          </a:p>
          <a:p>
            <a:pPr algn="just"/>
            <a:r>
              <a:rPr lang="es-MX" sz="2000" dirty="0" smtClean="0"/>
              <a:t>• ¿Cuál de los estímulos de los sentidos (sonidos, olores, sabores, sensaciones, formas y colores)  pudiste identificar con mayor facilidad?____________________________________________________________</a:t>
            </a:r>
          </a:p>
          <a:p>
            <a:pPr algn="just">
              <a:buFont typeface="Arial" pitchFamily="34" charset="0"/>
              <a:buChar char="•"/>
            </a:pPr>
            <a:r>
              <a:rPr lang="es-MX" sz="2000" dirty="0" smtClean="0"/>
              <a:t> ¿Crees que es posible entrenar la atención bajo cualquier circunstancia?________________________________________________________</a:t>
            </a:r>
          </a:p>
          <a:p>
            <a:pPr algn="just">
              <a:buFont typeface="Arial" pitchFamily="34" charset="0"/>
              <a:buChar char="•"/>
            </a:pPr>
            <a:r>
              <a:rPr lang="es-MX" sz="2000" dirty="0" smtClean="0"/>
              <a:t>¿Qué podemos hacer si queremos practicar en un entorno en el que hay mucho ruido?¿O si hay muchos estímulos visuales alrededor? ____________________________________________________________________</a:t>
            </a:r>
            <a:endParaRPr lang="es-ES" sz="2000" dirty="0" smtClean="0">
              <a:latin typeface="Arial" pitchFamily="34" charset="0"/>
              <a:cs typeface="Arial" pitchFamily="34" charset="0"/>
            </a:endParaRPr>
          </a:p>
          <a:p>
            <a:pPr algn="just"/>
            <a:r>
              <a:rPr lang="es-MX" sz="2400" b="1" dirty="0" smtClean="0"/>
              <a:t>Se concluye la actividad señalando lo interesante que resulta que cada quien tenga una experiencia distinta y que, sin importar las variaciones, todos estos estímulos pueden convertirse en objetos de atención.</a:t>
            </a:r>
            <a:endParaRPr lang="en-US" sz="2400" b="1" dirty="0"/>
          </a:p>
        </p:txBody>
      </p:sp>
      <p:sp>
        <p:nvSpPr>
          <p:cNvPr id="3" name="object 8">
            <a:extLst>
              <a:ext uri="{FF2B5EF4-FFF2-40B4-BE49-F238E27FC236}">
                <a16:creationId xmlns="" xmlns:a16="http://schemas.microsoft.com/office/drawing/2014/main" id="{43BD8204-512F-F449-8C88-0469A1952012}"/>
              </a:ext>
            </a:extLst>
          </p:cNvPr>
          <p:cNvSpPr/>
          <p:nvPr/>
        </p:nvSpPr>
        <p:spPr>
          <a:xfrm>
            <a:off x="381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Rectangle 4">
            <a:extLst>
              <a:ext uri="{FF2B5EF4-FFF2-40B4-BE49-F238E27FC236}">
                <a16:creationId xmlns="" xmlns:a16="http://schemas.microsoft.com/office/drawing/2014/main" id="{A427BBAB-229C-6A48-89CA-BF841E69E54E}"/>
              </a:ext>
            </a:extLst>
          </p:cNvPr>
          <p:cNvSpPr/>
          <p:nvPr/>
        </p:nvSpPr>
        <p:spPr>
          <a:xfrm>
            <a:off x="7340238" y="501134"/>
            <a:ext cx="1212511" cy="477054"/>
          </a:xfrm>
          <a:prstGeom prst="rect">
            <a:avLst/>
          </a:prstGeom>
        </p:spPr>
        <p:txBody>
          <a:bodyPr wrap="none">
            <a:spAutoFit/>
          </a:bodyPr>
          <a:lstStyle/>
          <a:p>
            <a:pPr marL="14941">
              <a:spcBef>
                <a:spcPts val="447"/>
              </a:spcBef>
            </a:pPr>
            <a:r>
              <a:rPr lang="en-US" sz="2500" b="1" spc="-5" dirty="0" smtClean="0">
                <a:solidFill>
                  <a:schemeClr val="tx2">
                    <a:lumMod val="60000"/>
                    <a:lumOff val="40000"/>
                  </a:schemeClr>
                </a:solidFill>
                <a:latin typeface="Soberana Sans"/>
                <a:cs typeface="Soberana Sans"/>
              </a:rPr>
              <a:t>10 </a:t>
            </a:r>
            <a:r>
              <a:rPr lang="en-US" sz="2500" b="1" spc="-5" dirty="0">
                <a:solidFill>
                  <a:schemeClr val="tx2">
                    <a:lumMod val="60000"/>
                    <a:lumOff val="40000"/>
                  </a:schemeClr>
                </a:solidFill>
                <a:latin typeface="Soberana Sans"/>
                <a:cs typeface="Soberana Sans"/>
              </a:rPr>
              <a:t>min</a:t>
            </a:r>
            <a:endParaRPr lang="en-US" sz="2500" dirty="0">
              <a:solidFill>
                <a:schemeClr val="tx2">
                  <a:lumMod val="60000"/>
                  <a:lumOff val="40000"/>
                </a:schemeClr>
              </a:solidFill>
              <a:latin typeface="Soberana Sans"/>
              <a:cs typeface="Soberana Sans"/>
            </a:endParaRPr>
          </a:p>
        </p:txBody>
      </p:sp>
      <p:pic>
        <p:nvPicPr>
          <p:cNvPr id="6"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spTree>
    <p:extLst>
      <p:ext uri="{BB962C8B-B14F-4D97-AF65-F5344CB8AC3E}">
        <p14:creationId xmlns="" xmlns:p14="http://schemas.microsoft.com/office/powerpoint/2010/main" val="382703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8">
            <a:extLst>
              <a:ext uri="{FF2B5EF4-FFF2-40B4-BE49-F238E27FC236}">
                <a16:creationId xmlns="" xmlns:a16="http://schemas.microsoft.com/office/drawing/2014/main"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8" name="object 8">
            <a:extLst>
              <a:ext uri="{FF2B5EF4-FFF2-40B4-BE49-F238E27FC236}">
                <a16:creationId xmlns="" xmlns:a16="http://schemas.microsoft.com/office/drawing/2014/main"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7" name="Rectangle 1">
            <a:extLst>
              <a:ext uri="{FF2B5EF4-FFF2-40B4-BE49-F238E27FC236}">
                <a16:creationId xmlns="" xmlns:a16="http://schemas.microsoft.com/office/drawing/2014/main" id="{3224F731-B888-5F47-8F28-25747EE91283}"/>
              </a:ext>
            </a:extLst>
          </p:cNvPr>
          <p:cNvSpPr/>
          <p:nvPr/>
        </p:nvSpPr>
        <p:spPr>
          <a:xfrm>
            <a:off x="831376" y="2035314"/>
            <a:ext cx="7315200" cy="707886"/>
          </a:xfrm>
          <a:prstGeom prst="rect">
            <a:avLst/>
          </a:prstGeom>
        </p:spPr>
        <p:txBody>
          <a:bodyPr wrap="square">
            <a:spAutoFit/>
          </a:bodyPr>
          <a:lstStyle/>
          <a:p>
            <a:pPr marL="14941">
              <a:spcBef>
                <a:spcPts val="447"/>
              </a:spcBef>
            </a:pPr>
            <a:r>
              <a:rPr lang="en-US" sz="4000" dirty="0">
                <a:latin typeface="Soberana Sans" panose="02000000000000000000" pitchFamily="50" charset="0"/>
                <a:cs typeface="Soberana Sans"/>
              </a:rPr>
              <a:t>Lean el resumen de la lección. </a:t>
            </a:r>
          </a:p>
        </p:txBody>
      </p:sp>
      <p:pic>
        <p:nvPicPr>
          <p:cNvPr id="9"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sp>
        <p:nvSpPr>
          <p:cNvPr id="10" name="Rectangle 5">
            <a:extLst>
              <a:ext uri="{FF2B5EF4-FFF2-40B4-BE49-F238E27FC236}">
                <a16:creationId xmlns="" xmlns:a16="http://schemas.microsoft.com/office/drawing/2014/main" id="{D1CFC133-6661-3D4A-85BC-781A23F5A41A}"/>
              </a:ext>
            </a:extLst>
          </p:cNvPr>
          <p:cNvSpPr/>
          <p:nvPr/>
        </p:nvSpPr>
        <p:spPr>
          <a:xfrm>
            <a:off x="7340238" y="501134"/>
            <a:ext cx="1113766" cy="477054"/>
          </a:xfrm>
          <a:prstGeom prst="rect">
            <a:avLst/>
          </a:prstGeom>
        </p:spPr>
        <p:txBody>
          <a:bodyPr wrap="none">
            <a:spAutoFit/>
          </a:bodyPr>
          <a:lstStyle/>
          <a:p>
            <a:pPr marL="14941">
              <a:spcBef>
                <a:spcPts val="447"/>
              </a:spcBef>
            </a:pPr>
            <a:r>
              <a:rPr lang="en-US" sz="2500" b="1" spc="-5" dirty="0">
                <a:solidFill>
                  <a:schemeClr val="tx2">
                    <a:lumMod val="60000"/>
                    <a:lumOff val="40000"/>
                  </a:schemeClr>
                </a:solidFill>
                <a:latin typeface="Soberana Sans"/>
                <a:cs typeface="Soberana Sans"/>
              </a:rPr>
              <a:t>1 min</a:t>
            </a:r>
            <a:endParaRPr lang="en-US" sz="2500" dirty="0">
              <a:solidFill>
                <a:schemeClr val="tx2">
                  <a:lumMod val="60000"/>
                  <a:lumOff val="40000"/>
                </a:schemeClr>
              </a:solidFill>
              <a:latin typeface="Soberana Sans"/>
              <a:cs typeface="Soberana Sans"/>
            </a:endParaRPr>
          </a:p>
        </p:txBody>
      </p:sp>
      <p:pic>
        <p:nvPicPr>
          <p:cNvPr id="11" name="Picture 10">
            <a:extLst>
              <a:ext uri="{FF2B5EF4-FFF2-40B4-BE49-F238E27FC236}">
                <a16:creationId xmlns="" xmlns:a16="http://schemas.microsoft.com/office/drawing/2014/main" id="{11DF9C62-BFF4-B84B-8FD8-BDBDA2B860D1}"/>
              </a:ext>
            </a:extLst>
          </p:cNvPr>
          <p:cNvPicPr>
            <a:picLocks noChangeAspect="1"/>
          </p:cNvPicPr>
          <p:nvPr/>
        </p:nvPicPr>
        <p:blipFill>
          <a:blip r:embed="rId3" cstate="print">
            <a:duotone>
              <a:schemeClr val="accent1">
                <a:shade val="45000"/>
                <a:satMod val="135000"/>
              </a:schemeClr>
              <a:prstClr val="white"/>
            </a:duotone>
          </a:blip>
          <a:stretch>
            <a:fillRect/>
          </a:stretch>
        </p:blipFill>
        <p:spPr>
          <a:xfrm>
            <a:off x="820057" y="4191000"/>
            <a:ext cx="1943100" cy="2527300"/>
          </a:xfrm>
          <a:prstGeom prst="rect">
            <a:avLst/>
          </a:prstGeom>
          <a:solidFill>
            <a:schemeClr val="accent6">
              <a:lumMod val="75000"/>
            </a:schemeClr>
          </a:solidFill>
        </p:spPr>
      </p:pic>
    </p:spTree>
    <p:extLst>
      <p:ext uri="{BB962C8B-B14F-4D97-AF65-F5344CB8AC3E}">
        <p14:creationId xmlns="" xmlns:p14="http://schemas.microsoft.com/office/powerpoint/2010/main" val="128907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228600" y="586800"/>
            <a:ext cx="8915400" cy="5878532"/>
          </a:xfrm>
          <a:prstGeom prst="rect">
            <a:avLst/>
          </a:prstGeom>
        </p:spPr>
        <p:txBody>
          <a:bodyPr wrap="square">
            <a:spAutoFit/>
          </a:bodyPr>
          <a:lstStyle/>
          <a:p>
            <a:pPr marL="14941">
              <a:spcBef>
                <a:spcPts val="447"/>
              </a:spcBef>
            </a:pPr>
            <a:r>
              <a:rPr lang="en-US" sz="4000" b="1" spc="-5" dirty="0" smtClean="0">
                <a:solidFill>
                  <a:srgbClr val="004A81"/>
                </a:solidFill>
                <a:latin typeface="Soberana Sans"/>
                <a:cs typeface="Soberana Sans"/>
              </a:rPr>
              <a:t>RESUMEN</a:t>
            </a:r>
            <a:r>
              <a:rPr lang="en-US" sz="4000" b="1" dirty="0" smtClean="0">
                <a:solidFill>
                  <a:srgbClr val="004A81"/>
                </a:solidFill>
                <a:latin typeface="Soberana Sans"/>
                <a:cs typeface="Soberana Sans"/>
              </a:rPr>
              <a:t>.</a:t>
            </a:r>
            <a:endParaRPr lang="en-US" sz="1200" dirty="0">
              <a:latin typeface="Soberana Sans" panose="02000000000000000000" pitchFamily="2" charset="77"/>
            </a:endParaRPr>
          </a:p>
          <a:p>
            <a:pPr algn="just"/>
            <a:endParaRPr lang="es-ES" sz="2400" dirty="0" smtClean="0"/>
          </a:p>
          <a:p>
            <a:pPr algn="just"/>
            <a:endParaRPr lang="es-ES" sz="2400" dirty="0" smtClean="0"/>
          </a:p>
          <a:p>
            <a:pPr algn="just"/>
            <a:endParaRPr lang="es-ES" sz="2400" dirty="0" smtClean="0"/>
          </a:p>
          <a:p>
            <a:pPr algn="just"/>
            <a:r>
              <a:rPr lang="es-ES" sz="2400" dirty="0" smtClean="0"/>
              <a:t>Al observar conscientemente los distintos estímulos que activan nuestros sentidos desarrollamos la facultad de utilizar cualquier cosa como el objeto de nuestra práctica de atención. Además, según la doctora Ellen J. </a:t>
            </a:r>
            <a:r>
              <a:rPr lang="es-ES" sz="2400" dirty="0" err="1" smtClean="0"/>
              <a:t>Langer</a:t>
            </a:r>
            <a:r>
              <a:rPr lang="es-ES" sz="2400" dirty="0" smtClean="0"/>
              <a:t>, psicóloga investigadora de Harvard, este tipo de atención nos sirve para cultivar dos elementos que ayudan a incrementar nuestra atención. El Primero consiste en buscar la novedad en aquello que queramos aprender. El segundo es la práctica de una “suave vigilancia”, es decir, de un estado de alerta y apertura hacia lo que perciben nuestros sentidos, sin tensión y sin ansiedad</a:t>
            </a:r>
            <a:endParaRPr lang="es-MX" sz="2400" dirty="0" smtClean="0"/>
          </a:p>
          <a:p>
            <a:pPr algn="just"/>
            <a:endParaRPr lang="es-MX" sz="2400" dirty="0" smtClean="0"/>
          </a:p>
          <a:p>
            <a:pPr algn="just"/>
            <a:endParaRPr lang="en-US" sz="2400" dirty="0" smtClean="0">
              <a:latin typeface="Soberana Sans" panose="02000000000000000000" pitchFamily="2" charset="77"/>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pic>
        <p:nvPicPr>
          <p:cNvPr id="1028" name="Picture 4" descr="C:\Users\BECAS 3\AppData\Local\Microsoft\Windows\Temporary Internet Files\Content.IE5\XQVOUYMH\sentidos[1].png"/>
          <p:cNvPicPr>
            <a:picLocks noChangeAspect="1" noChangeArrowheads="1"/>
          </p:cNvPicPr>
          <p:nvPr/>
        </p:nvPicPr>
        <p:blipFill>
          <a:blip r:embed="rId2" cstate="print"/>
          <a:srcRect/>
          <a:stretch>
            <a:fillRect/>
          </a:stretch>
        </p:blipFill>
        <p:spPr bwMode="auto">
          <a:xfrm>
            <a:off x="3505200" y="0"/>
            <a:ext cx="2775777" cy="2202377"/>
          </a:xfrm>
          <a:prstGeom prst="rect">
            <a:avLst/>
          </a:prstGeom>
          <a:noFill/>
        </p:spPr>
      </p:pic>
      <p:sp>
        <p:nvSpPr>
          <p:cNvPr id="8" name="7 CuadroTexto"/>
          <p:cNvSpPr txBox="1"/>
          <p:nvPr/>
        </p:nvSpPr>
        <p:spPr>
          <a:xfrm>
            <a:off x="6400800" y="1752600"/>
            <a:ext cx="2209800" cy="494751"/>
          </a:xfrm>
          <a:prstGeom prst="rect">
            <a:avLst/>
          </a:prstGeom>
          <a:noFill/>
        </p:spPr>
        <p:txBody>
          <a:bodyPr wrap="square" rtlCol="0">
            <a:spAutoFit/>
          </a:bodyPr>
          <a:lstStyle/>
          <a:p>
            <a:r>
              <a:rPr lang="es-ES" sz="1000" dirty="0" smtClean="0"/>
              <a:t>Imagen  prediseñada de office Online</a:t>
            </a:r>
          </a:p>
          <a:p>
            <a:endParaRPr lang="es-MX" dirty="0"/>
          </a:p>
        </p:txBody>
      </p:sp>
    </p:spTree>
    <p:extLst>
      <p:ext uri="{BB962C8B-B14F-4D97-AF65-F5344CB8AC3E}">
        <p14:creationId xmlns="" xmlns:p14="http://schemas.microsoft.com/office/powerpoint/2010/main" val="2395081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 xmlns:a16="http://schemas.microsoft.com/office/drawing/2014/main"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 xmlns:a16="http://schemas.microsoft.com/office/drawing/2014/main"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object 9">
            <a:extLst>
              <a:ext uri="{FF2B5EF4-FFF2-40B4-BE49-F238E27FC236}">
                <a16:creationId xmlns="" xmlns:a16="http://schemas.microsoft.com/office/drawing/2014/main" id="{442181FA-95F4-AD46-A6C4-B05EF93DD585}"/>
              </a:ext>
            </a:extLst>
          </p:cNvPr>
          <p:cNvSpPr/>
          <p:nvPr/>
        </p:nvSpPr>
        <p:spPr>
          <a:xfrm>
            <a:off x="685800" y="533400"/>
            <a:ext cx="7634507" cy="5055208"/>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endParaRPr sz="1900"/>
          </a:p>
        </p:txBody>
      </p:sp>
      <p:sp>
        <p:nvSpPr>
          <p:cNvPr id="5" name="object 10">
            <a:extLst>
              <a:ext uri="{FF2B5EF4-FFF2-40B4-BE49-F238E27FC236}">
                <a16:creationId xmlns="" xmlns:a16="http://schemas.microsoft.com/office/drawing/2014/main"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6">
              <a:lumMod val="75000"/>
            </a:schemeClr>
          </a:solidFill>
        </p:spPr>
        <p:txBody>
          <a:bodyPr wrap="square" lIns="0" tIns="0" rIns="0" bIns="0" rtlCol="0"/>
          <a:lstStyle/>
          <a:p>
            <a:endParaRPr sz="1900"/>
          </a:p>
        </p:txBody>
      </p:sp>
      <p:sp>
        <p:nvSpPr>
          <p:cNvPr id="6" name="object 34">
            <a:extLst>
              <a:ext uri="{FF2B5EF4-FFF2-40B4-BE49-F238E27FC236}">
                <a16:creationId xmlns="" xmlns:a16="http://schemas.microsoft.com/office/drawing/2014/main" id="{E754D0E2-1A68-F040-940E-A10FFF65897C}"/>
              </a:ext>
            </a:extLst>
          </p:cNvPr>
          <p:cNvSpPr txBox="1"/>
          <p:nvPr/>
        </p:nvSpPr>
        <p:spPr>
          <a:xfrm>
            <a:off x="943708" y="-76200"/>
            <a:ext cx="5147383" cy="445974"/>
          </a:xfrm>
          <a:prstGeom prst="rect">
            <a:avLst/>
          </a:prstGeom>
        </p:spPr>
        <p:txBody>
          <a:bodyPr vert="horz" wrap="square" lIns="0" tIns="14941" rIns="0" bIns="0" rtlCol="0">
            <a:spAutoFit/>
          </a:bodyPr>
          <a:lstStyle/>
          <a:p>
            <a:pPr marL="14941">
              <a:spcBef>
                <a:spcPts val="117"/>
              </a:spcBef>
            </a:pPr>
            <a:r>
              <a:rPr lang="es-ES" sz="2800" b="1" spc="-5" dirty="0" smtClean="0">
                <a:solidFill>
                  <a:srgbClr val="FFFFFF"/>
                </a:solidFill>
                <a:latin typeface="Soberana Sans"/>
                <a:cs typeface="Soberana Sans"/>
              </a:rPr>
              <a:t>Para tu vida diaria</a:t>
            </a:r>
            <a:endParaRPr sz="2800" dirty="0">
              <a:latin typeface="Soberana Sans"/>
              <a:cs typeface="Soberana Sans"/>
            </a:endParaRPr>
          </a:p>
        </p:txBody>
      </p:sp>
      <p:sp>
        <p:nvSpPr>
          <p:cNvPr id="7" name="object 35">
            <a:extLst>
              <a:ext uri="{FF2B5EF4-FFF2-40B4-BE49-F238E27FC236}">
                <a16:creationId xmlns="" xmlns:a16="http://schemas.microsoft.com/office/drawing/2014/main" id="{7AA2F7C0-3915-F041-9113-36F645B9863A}"/>
              </a:ext>
            </a:extLst>
          </p:cNvPr>
          <p:cNvSpPr txBox="1"/>
          <p:nvPr/>
        </p:nvSpPr>
        <p:spPr>
          <a:xfrm>
            <a:off x="228600" y="457200"/>
            <a:ext cx="8534400" cy="6357397"/>
          </a:xfrm>
          <a:prstGeom prst="rect">
            <a:avLst/>
          </a:prstGeom>
        </p:spPr>
        <p:txBody>
          <a:bodyPr vert="horz" wrap="square" lIns="0" tIns="62753" rIns="0" bIns="0" rtlCol="0">
            <a:spAutoFit/>
          </a:bodyPr>
          <a:lstStyle/>
          <a:p>
            <a:pPr marR="5080" algn="just">
              <a:spcBef>
                <a:spcPts val="100"/>
              </a:spcBef>
              <a:buFont typeface="Arial" pitchFamily="34" charset="0"/>
              <a:buChar char="•"/>
            </a:pPr>
            <a:r>
              <a:rPr lang="en-US" sz="2600" spc="-15" dirty="0" err="1" smtClean="0">
                <a:latin typeface="Soberana Sans" panose="02000000000000000000" pitchFamily="2" charset="77"/>
                <a:cs typeface="Soberana Sans"/>
              </a:rPr>
              <a:t>Escoge</a:t>
            </a:r>
            <a:r>
              <a:rPr lang="en-US" sz="2600" spc="-15" dirty="0" smtClean="0">
                <a:latin typeface="Soberana Sans" panose="02000000000000000000" pitchFamily="2" charset="77"/>
                <a:cs typeface="Soberana Sans"/>
              </a:rPr>
              <a:t> el </a:t>
            </a:r>
            <a:r>
              <a:rPr lang="en-US" sz="2600" spc="-15" dirty="0" err="1" smtClean="0">
                <a:latin typeface="Soberana Sans" panose="02000000000000000000" pitchFamily="2" charset="77"/>
                <a:cs typeface="Soberana Sans"/>
              </a:rPr>
              <a:t>sentido</a:t>
            </a:r>
            <a:r>
              <a:rPr lang="en-US" sz="2600" spc="-15" dirty="0" smtClean="0">
                <a:latin typeface="Soberana Sans" panose="02000000000000000000" pitchFamily="2" charset="77"/>
                <a:cs typeface="Soberana Sans"/>
              </a:rPr>
              <a:t> al </a:t>
            </a:r>
            <a:r>
              <a:rPr lang="en-US" sz="2600" spc="-15" dirty="0" err="1" smtClean="0">
                <a:latin typeface="Soberana Sans" panose="02000000000000000000" pitchFamily="2" charset="77"/>
                <a:cs typeface="Soberana Sans"/>
              </a:rPr>
              <a:t>que</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pudiste</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atender</a:t>
            </a:r>
            <a:r>
              <a:rPr lang="en-US" sz="2600" spc="-15" dirty="0" smtClean="0">
                <a:latin typeface="Soberana Sans" panose="02000000000000000000" pitchFamily="2" charset="77"/>
                <a:cs typeface="Soberana Sans"/>
              </a:rPr>
              <a:t> con mayor </a:t>
            </a:r>
            <a:r>
              <a:rPr lang="en-US" sz="2600" spc="-15" dirty="0" err="1" smtClean="0">
                <a:latin typeface="Soberana Sans" panose="02000000000000000000" pitchFamily="2" charset="77"/>
                <a:cs typeface="Soberana Sans"/>
              </a:rPr>
              <a:t>facilidad</a:t>
            </a:r>
            <a:r>
              <a:rPr lang="en-US" sz="2600" spc="-15" dirty="0" smtClean="0">
                <a:latin typeface="Soberana Sans" panose="02000000000000000000" pitchFamily="2" charset="77"/>
                <a:cs typeface="Soberana Sans"/>
              </a:rPr>
              <a:t> y </a:t>
            </a:r>
            <a:r>
              <a:rPr lang="en-US" sz="2600" spc="-15" dirty="0" err="1" smtClean="0">
                <a:latin typeface="Soberana Sans" panose="02000000000000000000" pitchFamily="2" charset="77"/>
                <a:cs typeface="Soberana Sans"/>
              </a:rPr>
              <a:t>durante</a:t>
            </a:r>
            <a:r>
              <a:rPr lang="en-US" sz="2600" spc="-15" dirty="0" smtClean="0">
                <a:latin typeface="Soberana Sans" panose="02000000000000000000" pitchFamily="2" charset="77"/>
                <a:cs typeface="Soberana Sans"/>
              </a:rPr>
              <a:t> la </a:t>
            </a:r>
            <a:r>
              <a:rPr lang="en-US" sz="2600" spc="-15" dirty="0" err="1" smtClean="0">
                <a:latin typeface="Soberana Sans" panose="02000000000000000000" pitchFamily="2" charset="77"/>
                <a:cs typeface="Soberana Sans"/>
              </a:rPr>
              <a:t>semana</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utilizalo</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para</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entrenar</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tu</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atención</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durante</a:t>
            </a:r>
            <a:r>
              <a:rPr lang="en-US" sz="2600" spc="-15" dirty="0" smtClean="0">
                <a:latin typeface="Soberana Sans" panose="02000000000000000000" pitchFamily="2" charset="77"/>
                <a:cs typeface="Soberana Sans"/>
              </a:rPr>
              <a:t> al </a:t>
            </a:r>
            <a:r>
              <a:rPr lang="en-US" sz="2600" spc="-15" dirty="0" err="1" smtClean="0">
                <a:latin typeface="Soberana Sans" panose="02000000000000000000" pitchFamily="2" charset="77"/>
                <a:cs typeface="Soberana Sans"/>
              </a:rPr>
              <a:t>menos</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tres</a:t>
            </a:r>
            <a:r>
              <a:rPr lang="en-US" sz="2600" spc="-15" dirty="0" smtClean="0">
                <a:latin typeface="Soberana Sans" panose="02000000000000000000" pitchFamily="2" charset="77"/>
                <a:cs typeface="Soberana Sans"/>
              </a:rPr>
              <a:t> días. </a:t>
            </a:r>
            <a:r>
              <a:rPr lang="en-US" sz="2600" spc="-15" dirty="0" err="1" smtClean="0">
                <a:latin typeface="Soberana Sans" panose="02000000000000000000" pitchFamily="2" charset="77"/>
                <a:cs typeface="Soberana Sans"/>
              </a:rPr>
              <a:t>Anota</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algunos</a:t>
            </a:r>
            <a:r>
              <a:rPr lang="en-US" sz="2600" spc="-15" dirty="0" smtClean="0">
                <a:latin typeface="Soberana Sans" panose="02000000000000000000" pitchFamily="2" charset="77"/>
                <a:cs typeface="Soberana Sans"/>
              </a:rPr>
              <a:t> de </a:t>
            </a:r>
            <a:r>
              <a:rPr lang="en-US" sz="2600" spc="-15" dirty="0" err="1" smtClean="0">
                <a:latin typeface="Soberana Sans" panose="02000000000000000000" pitchFamily="2" charset="77"/>
                <a:cs typeface="Soberana Sans"/>
              </a:rPr>
              <a:t>tus</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descubrimiento</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aquí</a:t>
            </a:r>
            <a:r>
              <a:rPr lang="en-US" sz="2600" spc="-15" dirty="0" smtClean="0">
                <a:latin typeface="Soberana Sans" panose="02000000000000000000" pitchFamily="2" charset="77"/>
                <a:cs typeface="Soberana Sans"/>
              </a:rPr>
              <a:t>. _____________________________</a:t>
            </a:r>
          </a:p>
          <a:p>
            <a:pPr marR="5080" algn="just">
              <a:spcBef>
                <a:spcPts val="100"/>
              </a:spcBef>
            </a:pPr>
            <a:r>
              <a:rPr lang="en-US" sz="2600" spc="-15" dirty="0" smtClean="0">
                <a:latin typeface="Soberana Sans" panose="02000000000000000000" pitchFamily="2" charset="77"/>
                <a:cs typeface="Soberana Sans"/>
              </a:rPr>
              <a:t>______________________________________________</a:t>
            </a:r>
          </a:p>
          <a:p>
            <a:pPr marR="5080" algn="just">
              <a:spcBef>
                <a:spcPts val="100"/>
              </a:spcBef>
              <a:buFont typeface="Arial" pitchFamily="34" charset="0"/>
              <a:buChar char="•"/>
            </a:pPr>
            <a:r>
              <a:rPr lang="en-US" sz="2600" spc="-15" dirty="0" smtClean="0">
                <a:latin typeface="Soberana Sans" panose="02000000000000000000" pitchFamily="2" charset="77"/>
                <a:cs typeface="Soberana Sans"/>
              </a:rPr>
              <a:t>Para la </a:t>
            </a:r>
            <a:r>
              <a:rPr lang="en-US" sz="2600" spc="-15" dirty="0" err="1" smtClean="0">
                <a:latin typeface="Soberana Sans" panose="02000000000000000000" pitchFamily="2" charset="77"/>
                <a:cs typeface="Soberana Sans"/>
              </a:rPr>
              <a:t>siguiente</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semana</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escoge</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ahora</a:t>
            </a:r>
            <a:r>
              <a:rPr lang="en-US" sz="2600" spc="-15" dirty="0" smtClean="0">
                <a:latin typeface="Soberana Sans" panose="02000000000000000000" pitchFamily="2" charset="77"/>
                <a:cs typeface="Soberana Sans"/>
              </a:rPr>
              <a:t> el </a:t>
            </a:r>
            <a:r>
              <a:rPr lang="en-US" sz="2600" spc="-15" dirty="0" err="1" smtClean="0">
                <a:latin typeface="Soberana Sans" panose="02000000000000000000" pitchFamily="2" charset="77"/>
                <a:cs typeface="Soberana Sans"/>
              </a:rPr>
              <a:t>sentido</a:t>
            </a:r>
            <a:r>
              <a:rPr lang="en-US" sz="2600" spc="-15" dirty="0" smtClean="0">
                <a:latin typeface="Soberana Sans" panose="02000000000000000000" pitchFamily="2" charset="77"/>
                <a:cs typeface="Soberana Sans"/>
              </a:rPr>
              <a:t> con el </a:t>
            </a:r>
            <a:r>
              <a:rPr lang="en-US" sz="2600" spc="-15" dirty="0" err="1" smtClean="0">
                <a:latin typeface="Soberana Sans" panose="02000000000000000000" pitchFamily="2" charset="77"/>
                <a:cs typeface="Soberana Sans"/>
              </a:rPr>
              <a:t>que</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tuviste</a:t>
            </a:r>
            <a:r>
              <a:rPr lang="en-US" sz="2600" spc="-15" dirty="0" smtClean="0">
                <a:latin typeface="Soberana Sans" panose="02000000000000000000" pitchFamily="2" charset="77"/>
                <a:cs typeface="Soberana Sans"/>
              </a:rPr>
              <a:t> mayor </a:t>
            </a:r>
            <a:r>
              <a:rPr lang="en-US" sz="2600" spc="-15" dirty="0" err="1" smtClean="0">
                <a:latin typeface="Soberana Sans" panose="02000000000000000000" pitchFamily="2" charset="77"/>
                <a:cs typeface="Soberana Sans"/>
              </a:rPr>
              <a:t>dificultad</a:t>
            </a:r>
            <a:r>
              <a:rPr lang="en-US" sz="2600" spc="-15" dirty="0" smtClean="0">
                <a:latin typeface="Soberana Sans" panose="02000000000000000000" pitchFamily="2" charset="77"/>
                <a:cs typeface="Soberana Sans"/>
              </a:rPr>
              <a:t> y </a:t>
            </a:r>
            <a:r>
              <a:rPr lang="en-US" sz="2600" spc="-15" dirty="0" err="1" smtClean="0">
                <a:latin typeface="Soberana Sans" panose="02000000000000000000" pitchFamily="2" charset="77"/>
                <a:cs typeface="Soberana Sans"/>
              </a:rPr>
              <a:t>practica</a:t>
            </a:r>
            <a:r>
              <a:rPr lang="en-US" sz="2600" spc="-15" dirty="0" smtClean="0">
                <a:latin typeface="Soberana Sans" panose="02000000000000000000" pitchFamily="2" charset="77"/>
                <a:cs typeface="Soberana Sans"/>
              </a:rPr>
              <a:t> con </a:t>
            </a:r>
            <a:r>
              <a:rPr lang="en-US" sz="2600" spc="-15" dirty="0" err="1" smtClean="0">
                <a:latin typeface="Soberana Sans" panose="02000000000000000000" pitchFamily="2" charset="77"/>
                <a:cs typeface="Soberana Sans"/>
              </a:rPr>
              <a:t>él</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otros</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tres</a:t>
            </a:r>
            <a:r>
              <a:rPr lang="en-US" sz="2600" spc="-15" dirty="0" smtClean="0">
                <a:latin typeface="Soberana Sans" panose="02000000000000000000" pitchFamily="2" charset="77"/>
                <a:cs typeface="Soberana Sans"/>
              </a:rPr>
              <a:t> días. </a:t>
            </a:r>
            <a:r>
              <a:rPr lang="en-US" sz="2600" spc="-15" dirty="0" err="1" smtClean="0">
                <a:latin typeface="Soberana Sans" panose="02000000000000000000" pitchFamily="2" charset="77"/>
                <a:cs typeface="Soberana Sans"/>
              </a:rPr>
              <a:t>Anota</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aquí</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tus</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impresiones</a:t>
            </a:r>
            <a:r>
              <a:rPr lang="en-US" sz="2600" spc="-15" dirty="0" smtClean="0">
                <a:latin typeface="Soberana Sans" panose="02000000000000000000" pitchFamily="2" charset="77"/>
                <a:cs typeface="Soberana Sans"/>
              </a:rPr>
              <a:t>: ____________________________________________________________________________________________</a:t>
            </a:r>
          </a:p>
          <a:p>
            <a:pPr marR="5080">
              <a:spcBef>
                <a:spcPts val="100"/>
              </a:spcBef>
            </a:pPr>
            <a:endParaRPr lang="en-US" sz="2600" spc="-15" dirty="0" smtClean="0">
              <a:latin typeface="Soberana Sans" panose="02000000000000000000" pitchFamily="2" charset="77"/>
              <a:cs typeface="Soberana Sans"/>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pPr>
            <a:endParaRPr lang="en-US" sz="2000" spc="-15" dirty="0" smtClean="0">
              <a:latin typeface="Soberana Sans" panose="02000000000000000000" pitchFamily="2" charset="77"/>
              <a:cs typeface="Soberana Sans"/>
            </a:endParaRPr>
          </a:p>
          <a:p>
            <a:pPr marR="5080">
              <a:spcBef>
                <a:spcPts val="100"/>
              </a:spcBef>
            </a:pPr>
            <a:r>
              <a:rPr lang="es-MX" sz="2400" dirty="0" smtClean="0"/>
              <a:t>Te recomendamos el video “Volver a nuestros sentidos” de Jon </a:t>
            </a:r>
            <a:r>
              <a:rPr lang="es-MX" sz="2400" dirty="0" err="1" smtClean="0"/>
              <a:t>Kabat-Zinn</a:t>
            </a:r>
            <a:r>
              <a:rPr lang="es-MX" sz="2400" dirty="0" smtClean="0"/>
              <a:t> en el que habla sobre la importancia de enriquecer nuestra percepción con atención plena. </a:t>
            </a:r>
            <a:endParaRPr lang="en-US" sz="2400" spc="-15" dirty="0">
              <a:latin typeface="Soberana Sans" panose="02000000000000000000" pitchFamily="2" charset="77"/>
              <a:cs typeface="Soberana Sans"/>
            </a:endParaRPr>
          </a:p>
        </p:txBody>
      </p:sp>
      <p:sp>
        <p:nvSpPr>
          <p:cNvPr id="9" name="object 10">
            <a:extLst>
              <a:ext uri="{FF2B5EF4-FFF2-40B4-BE49-F238E27FC236}">
                <a16:creationId xmlns="" xmlns:a16="http://schemas.microsoft.com/office/drawing/2014/main" id="{29700AC3-8E6B-3242-A3F9-D407FB9AF115}"/>
              </a:ext>
            </a:extLst>
          </p:cNvPr>
          <p:cNvSpPr/>
          <p:nvPr/>
        </p:nvSpPr>
        <p:spPr>
          <a:xfrm>
            <a:off x="304800" y="4945865"/>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6">
              <a:lumMod val="75000"/>
            </a:schemeClr>
          </a:solidFill>
        </p:spPr>
        <p:txBody>
          <a:bodyPr wrap="square" lIns="0" tIns="0" rIns="0" bIns="0" rtlCol="0"/>
          <a:lstStyle/>
          <a:p>
            <a:pPr marL="14941">
              <a:spcBef>
                <a:spcPts val="117"/>
              </a:spcBef>
            </a:pPr>
            <a:r>
              <a:rPr lang="es-ES" sz="2400" b="1" spc="-5" dirty="0" smtClean="0">
                <a:solidFill>
                  <a:srgbClr val="FFFFFF"/>
                </a:solidFill>
                <a:latin typeface="Soberana Sans"/>
                <a:cs typeface="Soberana Sans"/>
              </a:rPr>
              <a:t>¿Quieres saber más?</a:t>
            </a:r>
            <a:endParaRPr lang="es-ES" sz="2400" dirty="0">
              <a:latin typeface="Soberana Sans"/>
              <a:cs typeface="Soberana Sans"/>
            </a:endParaRPr>
          </a:p>
        </p:txBody>
      </p:sp>
    </p:spTree>
    <p:extLst>
      <p:ext uri="{BB962C8B-B14F-4D97-AF65-F5344CB8AC3E}">
        <p14:creationId xmlns="" xmlns:p14="http://schemas.microsoft.com/office/powerpoint/2010/main" val="234878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AD483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1983</TotalTime>
  <Words>1422</Words>
  <Application>Microsoft Office PowerPoint</Application>
  <PresentationFormat>Carta (216 x 279 mm)</PresentationFormat>
  <Paragraphs>89</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Office Theme</vt:lpstr>
      <vt:lpstr> Atención a los   sentidos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168</cp:revision>
  <dcterms:created xsi:type="dcterms:W3CDTF">2018-06-27T19:50:18Z</dcterms:created>
  <dcterms:modified xsi:type="dcterms:W3CDTF">2020-02-19T21:51:42Z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